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60" r:id="rId4"/>
    <p:sldId id="261" r:id="rId5"/>
    <p:sldId id="272" r:id="rId6"/>
    <p:sldId id="262" r:id="rId7"/>
    <p:sldId id="263" r:id="rId8"/>
    <p:sldId id="264" r:id="rId9"/>
    <p:sldId id="265" r:id="rId10"/>
    <p:sldId id="273" r:id="rId11"/>
    <p:sldId id="266" r:id="rId12"/>
    <p:sldId id="267" r:id="rId13"/>
    <p:sldId id="268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81" autoAdjust="0"/>
    <p:restoredTop sz="94660"/>
  </p:normalViewPr>
  <p:slideViewPr>
    <p:cSldViewPr snapToGrid="0">
      <p:cViewPr varScale="1">
        <p:scale>
          <a:sx n="65" d="100"/>
          <a:sy n="65" d="100"/>
        </p:scale>
        <p:origin x="1179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1999-0615-4DE7-B3F3-D0B9BF0316C5}" type="datetimeFigureOut">
              <a:rPr lang="zh-CN" altLang="en-US" smtClean="0"/>
              <a:t>2017/3/7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E6506-125D-4888-A268-9D1CEFB234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582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1999-0615-4DE7-B3F3-D0B9BF0316C5}" type="datetimeFigureOut">
              <a:rPr lang="zh-CN" altLang="en-US" smtClean="0"/>
              <a:t>2017/3/7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E6506-125D-4888-A268-9D1CEFB234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484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1999-0615-4DE7-B3F3-D0B9BF0316C5}" type="datetimeFigureOut">
              <a:rPr lang="zh-CN" altLang="en-US" smtClean="0"/>
              <a:t>2017/3/7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E6506-125D-4888-A268-9D1CEFB234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23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1999-0615-4DE7-B3F3-D0B9BF0316C5}" type="datetimeFigureOut">
              <a:rPr lang="zh-CN" altLang="en-US" smtClean="0"/>
              <a:t>2017/3/7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E6506-125D-4888-A268-9D1CEFB234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828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1999-0615-4DE7-B3F3-D0B9BF0316C5}" type="datetimeFigureOut">
              <a:rPr lang="zh-CN" altLang="en-US" smtClean="0"/>
              <a:t>2017/3/7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E6506-125D-4888-A268-9D1CEFB234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3876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1999-0615-4DE7-B3F3-D0B9BF0316C5}" type="datetimeFigureOut">
              <a:rPr lang="zh-CN" altLang="en-US" smtClean="0"/>
              <a:t>2017/3/7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E6506-125D-4888-A268-9D1CEFB234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715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1999-0615-4DE7-B3F3-D0B9BF0316C5}" type="datetimeFigureOut">
              <a:rPr lang="zh-CN" altLang="en-US" smtClean="0"/>
              <a:t>2017/3/7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E6506-125D-4888-A268-9D1CEFB234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676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1999-0615-4DE7-B3F3-D0B9BF0316C5}" type="datetimeFigureOut">
              <a:rPr lang="zh-CN" altLang="en-US" smtClean="0"/>
              <a:t>2017/3/7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E6506-125D-4888-A268-9D1CEFB234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514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1999-0615-4DE7-B3F3-D0B9BF0316C5}" type="datetimeFigureOut">
              <a:rPr lang="zh-CN" altLang="en-US" smtClean="0"/>
              <a:t>2017/3/7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E6506-125D-4888-A268-9D1CEFB234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6500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1999-0615-4DE7-B3F3-D0B9BF0316C5}" type="datetimeFigureOut">
              <a:rPr lang="zh-CN" altLang="en-US" smtClean="0"/>
              <a:t>2017/3/7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E6506-125D-4888-A268-9D1CEFB234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313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1999-0615-4DE7-B3F3-D0B9BF0316C5}" type="datetimeFigureOut">
              <a:rPr lang="zh-CN" altLang="en-US" smtClean="0"/>
              <a:t>2017/3/7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E6506-125D-4888-A268-9D1CEFB234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45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261999-0615-4DE7-B3F3-D0B9BF0316C5}" type="datetimeFigureOut">
              <a:rPr lang="zh-CN" altLang="en-US" smtClean="0"/>
              <a:t>2017/3/7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E6506-125D-4888-A268-9D1CEFB234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60921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/>
          <a:lstStyle/>
          <a:p>
            <a:r>
              <a:rPr lang="zh-CN" altLang="en-US" dirty="0">
                <a:latin typeface="+mj-ea"/>
              </a:rPr>
              <a:t>了解编译器优化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79285" y="3602038"/>
            <a:ext cx="6858000" cy="1655762"/>
          </a:xfrm>
        </p:spPr>
        <p:txBody>
          <a:bodyPr>
            <a:normAutofit/>
          </a:bodyPr>
          <a:lstStyle/>
          <a:p>
            <a:r>
              <a:rPr lang="en-US" altLang="zh-CN" sz="4200" dirty="0">
                <a:latin typeface="+mj-ea"/>
                <a:ea typeface="+mj-ea"/>
                <a:cs typeface="Calibri" panose="020F0502020204030204" pitchFamily="34" charset="0"/>
              </a:rPr>
              <a:t>Compiler Optimizations</a:t>
            </a:r>
            <a:endParaRPr lang="zh-CN" altLang="en-US" sz="4200" dirty="0">
              <a:latin typeface="+mj-ea"/>
              <a:ea typeface="+mj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06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12798" y="1332770"/>
            <a:ext cx="7888515" cy="790997"/>
          </a:xfrm>
        </p:spPr>
        <p:txBody>
          <a:bodyPr anchor="t">
            <a:normAutofit/>
          </a:bodyPr>
          <a:lstStyle/>
          <a:p>
            <a:r>
              <a:rPr lang="en-US" altLang="zh-CN" sz="2800" dirty="0">
                <a:latin typeface="+mj-ea"/>
                <a:ea typeface="+mj-ea"/>
              </a:rPr>
              <a:t>The two most important characteristics</a:t>
            </a:r>
            <a:r>
              <a:rPr lang="zh-CN" altLang="zh-CN" sz="2800" dirty="0">
                <a:latin typeface="+mj-ea"/>
                <a:ea typeface="+mj-ea"/>
              </a:rPr>
              <a:t>：</a:t>
            </a:r>
            <a:endParaRPr lang="zh-CN" altLang="en-US" sz="2800" dirty="0">
              <a:latin typeface="+mj-ea"/>
              <a:ea typeface="+mj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12800" y="2120443"/>
            <a:ext cx="3685382" cy="1142724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latin typeface="+mn-ea"/>
              </a:rPr>
              <a:t>execution time </a:t>
            </a:r>
          </a:p>
          <a:p>
            <a:r>
              <a:rPr lang="en-US" altLang="zh-CN" sz="2400" dirty="0">
                <a:latin typeface="+mn-ea"/>
              </a:rPr>
              <a:t>(code size)</a:t>
            </a:r>
            <a:endParaRPr lang="zh-CN" altLang="en-US" sz="2400" dirty="0">
              <a:latin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812800" y="3647799"/>
            <a:ext cx="3469821" cy="790997"/>
          </a:xfrm>
        </p:spPr>
        <p:txBody>
          <a:bodyPr anchor="t">
            <a:normAutofit/>
          </a:bodyPr>
          <a:lstStyle/>
          <a:p>
            <a:r>
              <a:rPr lang="en-US" altLang="zh-CN" sz="2800" dirty="0">
                <a:latin typeface="+mj-ea"/>
                <a:ea typeface="+mj-ea"/>
              </a:rPr>
              <a:t>Expense : </a:t>
            </a:r>
            <a:endParaRPr lang="zh-CN" altLang="en-US" sz="2800" dirty="0">
              <a:latin typeface="+mj-ea"/>
              <a:ea typeface="+mj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812800" y="4438796"/>
            <a:ext cx="7670800" cy="4065896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latin typeface="+mn-ea"/>
              </a:rPr>
              <a:t>compilation time </a:t>
            </a:r>
          </a:p>
          <a:p>
            <a:r>
              <a:rPr lang="en-US" altLang="zh-CN" sz="2400" dirty="0">
                <a:latin typeface="+mn-ea"/>
              </a:rPr>
              <a:t>possibly the ability to debug the program</a:t>
            </a:r>
            <a:endParaRPr lang="zh-CN" altLang="en-US" sz="24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1666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15734" y="365126"/>
            <a:ext cx="7942036" cy="1325563"/>
          </a:xfrm>
        </p:spPr>
        <p:txBody>
          <a:bodyPr>
            <a:normAutofit/>
          </a:bodyPr>
          <a:lstStyle/>
          <a:p>
            <a:r>
              <a:rPr lang="en-US" altLang="zh-CN" sz="4000" dirty="0">
                <a:latin typeface="+mj-ea"/>
              </a:rPr>
              <a:t>Options that Control Optimization</a:t>
            </a:r>
            <a:endParaRPr lang="zh-CN" altLang="en-US" sz="4000" dirty="0">
              <a:latin typeface="+mj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825625"/>
            <a:ext cx="8007350" cy="4351338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1800"/>
              </a:spcBef>
            </a:pPr>
            <a:r>
              <a:rPr lang="en-US" altLang="zh-CN" dirty="0">
                <a:latin typeface="+mn-ea"/>
              </a:rPr>
              <a:t>-O1	</a:t>
            </a:r>
            <a:r>
              <a:rPr lang="en-US" altLang="zh-CN" sz="2400" dirty="0">
                <a:latin typeface="+mn-ea"/>
              </a:rPr>
              <a:t>without performing any optimizations that take a great 	deal of compilation time</a:t>
            </a:r>
            <a:endParaRPr lang="zh-CN" altLang="zh-CN" dirty="0">
              <a:latin typeface="+mn-ea"/>
            </a:endParaRPr>
          </a:p>
          <a:p>
            <a:pPr>
              <a:spcBef>
                <a:spcPts val="1800"/>
              </a:spcBef>
            </a:pPr>
            <a:r>
              <a:rPr lang="en-US" altLang="zh-CN" dirty="0">
                <a:latin typeface="+mn-ea"/>
              </a:rPr>
              <a:t>-O2</a:t>
            </a:r>
            <a:r>
              <a:rPr lang="en-US" altLang="zh-CN" sz="2400" dirty="0">
                <a:latin typeface="+mn-ea"/>
              </a:rPr>
              <a:t>	perform nearly all supported optimizations that do not 	involve a space-speed tradeoff</a:t>
            </a:r>
            <a:endParaRPr lang="zh-CN" altLang="zh-CN" dirty="0">
              <a:latin typeface="+mn-ea"/>
            </a:endParaRPr>
          </a:p>
          <a:p>
            <a:pPr>
              <a:spcBef>
                <a:spcPts val="1800"/>
              </a:spcBef>
            </a:pPr>
            <a:r>
              <a:rPr lang="en-US" altLang="zh-CN" dirty="0">
                <a:latin typeface="+mn-ea"/>
              </a:rPr>
              <a:t>-O3	</a:t>
            </a:r>
            <a:r>
              <a:rPr lang="en-US" altLang="zh-CN" sz="2400" dirty="0">
                <a:latin typeface="+mn-ea"/>
              </a:rPr>
              <a:t>optimize yet more</a:t>
            </a:r>
            <a:endParaRPr lang="zh-CN" altLang="zh-CN" dirty="0">
              <a:latin typeface="+mn-ea"/>
            </a:endParaRPr>
          </a:p>
          <a:p>
            <a:pPr>
              <a:spcBef>
                <a:spcPts val="1800"/>
              </a:spcBef>
            </a:pPr>
            <a:r>
              <a:rPr lang="en-US" altLang="zh-CN" dirty="0">
                <a:latin typeface="+mn-ea"/>
              </a:rPr>
              <a:t>-</a:t>
            </a:r>
            <a:r>
              <a:rPr lang="en-US" altLang="zh-CN" dirty="0" err="1">
                <a:latin typeface="+mn-ea"/>
              </a:rPr>
              <a:t>Os</a:t>
            </a:r>
            <a:r>
              <a:rPr lang="en-US" altLang="zh-CN" dirty="0">
                <a:latin typeface="+mn-ea"/>
              </a:rPr>
              <a:t>	</a:t>
            </a:r>
            <a:r>
              <a:rPr lang="en-US" altLang="zh-CN" sz="2600" dirty="0">
                <a:latin typeface="+mn-ea"/>
              </a:rPr>
              <a:t>enable all -O2 optimizations that do not typically 	increase code size</a:t>
            </a:r>
            <a:endParaRPr lang="en-US" altLang="zh-CN" dirty="0">
              <a:latin typeface="+mn-ea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dirty="0">
                <a:latin typeface="+mn-ea"/>
              </a:rPr>
              <a:t>	</a:t>
            </a:r>
            <a:r>
              <a:rPr lang="en-US" altLang="zh-CN" sz="2200" dirty="0">
                <a:latin typeface="+mn-ea"/>
              </a:rPr>
              <a:t>(</a:t>
            </a:r>
            <a:r>
              <a:rPr lang="zh-CN" altLang="zh-CN" sz="2200" dirty="0">
                <a:latin typeface="+mn-ea"/>
              </a:rPr>
              <a:t>多用于嵌入式系统</a:t>
            </a:r>
            <a:r>
              <a:rPr lang="en-US" altLang="zh-CN" sz="2200" dirty="0">
                <a:latin typeface="+mn-ea"/>
              </a:rPr>
              <a:t>)</a:t>
            </a:r>
            <a:endParaRPr lang="zh-CN" altLang="zh-CN" sz="2200" dirty="0">
              <a:latin typeface="+mn-ea"/>
            </a:endParaRPr>
          </a:p>
          <a:p>
            <a:pPr>
              <a:spcBef>
                <a:spcPts val="1800"/>
              </a:spcBef>
            </a:pPr>
            <a:r>
              <a:rPr lang="en-US" altLang="zh-CN" dirty="0">
                <a:latin typeface="+mn-ea"/>
              </a:rPr>
              <a:t>-</a:t>
            </a:r>
            <a:r>
              <a:rPr lang="en-US" altLang="zh-CN" dirty="0" err="1">
                <a:latin typeface="+mn-ea"/>
              </a:rPr>
              <a:t>Og</a:t>
            </a:r>
            <a:r>
              <a:rPr lang="en-US" altLang="zh-CN" dirty="0">
                <a:latin typeface="+mn-ea"/>
              </a:rPr>
              <a:t>	</a:t>
            </a:r>
            <a:r>
              <a:rPr lang="en-US" altLang="zh-CN" sz="2600" dirty="0">
                <a:latin typeface="+mn-ea"/>
              </a:rPr>
              <a:t>enable optimizations that do not interfere with 	debugging</a:t>
            </a:r>
            <a:endParaRPr lang="zh-CN" altLang="en-US" dirty="0">
              <a:latin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049596" y="6176963"/>
            <a:ext cx="308021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0" dirty="0"/>
              <a:t>Using the GNU Compiler Collection (GCC)</a:t>
            </a:r>
            <a:endParaRPr lang="zh-CN" altLang="en-US" sz="1350" dirty="0"/>
          </a:p>
        </p:txBody>
      </p:sp>
    </p:spTree>
    <p:extLst>
      <p:ext uri="{BB962C8B-B14F-4D97-AF65-F5344CB8AC3E}">
        <p14:creationId xmlns:p14="http://schemas.microsoft.com/office/powerpoint/2010/main" val="2350887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j-ea"/>
              </a:rPr>
              <a:t>Optimization Flags</a:t>
            </a:r>
            <a:endParaRPr lang="zh-CN" altLang="en-US" dirty="0">
              <a:latin typeface="+mj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792514"/>
            <a:ext cx="7886700" cy="38825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altLang="zh-CN" sz="1400" dirty="0">
                <a:latin typeface="+mn-ea"/>
              </a:rPr>
              <a:t>-</a:t>
            </a:r>
            <a:r>
              <a:rPr lang="en-GB" altLang="zh-CN" sz="1400" dirty="0" err="1">
                <a:latin typeface="+mn-ea"/>
              </a:rPr>
              <a:t>fauto-inc-dec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fbranch</a:t>
            </a:r>
            <a:r>
              <a:rPr lang="en-GB" altLang="zh-CN" sz="1400" dirty="0">
                <a:latin typeface="+mn-ea"/>
              </a:rPr>
              <a:t>-count-</a:t>
            </a:r>
            <a:r>
              <a:rPr lang="en-GB" altLang="zh-CN" sz="1400" dirty="0" err="1">
                <a:latin typeface="+mn-ea"/>
              </a:rPr>
              <a:t>reg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fcombine</a:t>
            </a:r>
            <a:r>
              <a:rPr lang="en-GB" altLang="zh-CN" sz="1400" dirty="0">
                <a:latin typeface="+mn-ea"/>
              </a:rPr>
              <a:t>-stack-adjustments -</a:t>
            </a:r>
            <a:r>
              <a:rPr lang="en-GB" altLang="zh-CN" sz="1400" dirty="0" err="1">
                <a:latin typeface="+mn-ea"/>
              </a:rPr>
              <a:t>fcompare-elim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fcprop</a:t>
            </a:r>
            <a:r>
              <a:rPr lang="en-GB" altLang="zh-CN" sz="1400" dirty="0">
                <a:latin typeface="+mn-ea"/>
              </a:rPr>
              <a:t>-registers -</a:t>
            </a:r>
            <a:r>
              <a:rPr lang="en-GB" altLang="zh-CN" sz="1400" dirty="0" err="1">
                <a:latin typeface="+mn-ea"/>
              </a:rPr>
              <a:t>fdce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fdefer</a:t>
            </a:r>
            <a:r>
              <a:rPr lang="en-GB" altLang="zh-CN" sz="1400" dirty="0">
                <a:latin typeface="+mn-ea"/>
              </a:rPr>
              <a:t>-pop -</a:t>
            </a:r>
            <a:r>
              <a:rPr lang="en-GB" altLang="zh-CN" sz="1400" dirty="0" err="1">
                <a:latin typeface="+mn-ea"/>
              </a:rPr>
              <a:t>fdelayed</a:t>
            </a:r>
            <a:r>
              <a:rPr lang="en-GB" altLang="zh-CN" sz="1400" dirty="0">
                <a:latin typeface="+mn-ea"/>
              </a:rPr>
              <a:t>-branch -</a:t>
            </a:r>
            <a:r>
              <a:rPr lang="en-GB" altLang="zh-CN" sz="1400" dirty="0" err="1">
                <a:latin typeface="+mn-ea"/>
              </a:rPr>
              <a:t>fdse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fforward</a:t>
            </a:r>
            <a:r>
              <a:rPr lang="en-GB" altLang="zh-CN" sz="1400" dirty="0">
                <a:latin typeface="+mn-ea"/>
              </a:rPr>
              <a:t>-propagate -</a:t>
            </a:r>
            <a:r>
              <a:rPr lang="en-GB" altLang="zh-CN" sz="1400" dirty="0" err="1">
                <a:latin typeface="+mn-ea"/>
              </a:rPr>
              <a:t>fguess</a:t>
            </a:r>
            <a:r>
              <a:rPr lang="en-GB" altLang="zh-CN" sz="1400" dirty="0">
                <a:latin typeface="+mn-ea"/>
              </a:rPr>
              <a:t>-branch-probability -fif-conversion2 -</a:t>
            </a:r>
            <a:r>
              <a:rPr lang="en-GB" altLang="zh-CN" sz="1400" dirty="0" err="1">
                <a:latin typeface="+mn-ea"/>
              </a:rPr>
              <a:t>fif</a:t>
            </a:r>
            <a:r>
              <a:rPr lang="en-GB" altLang="zh-CN" sz="1400" dirty="0">
                <a:latin typeface="+mn-ea"/>
              </a:rPr>
              <a:t>-conversion -</a:t>
            </a:r>
            <a:r>
              <a:rPr lang="en-GB" altLang="zh-CN" sz="1400" dirty="0" err="1">
                <a:latin typeface="+mn-ea"/>
              </a:rPr>
              <a:t>finline</a:t>
            </a:r>
            <a:r>
              <a:rPr lang="en-GB" altLang="zh-CN" sz="1400" dirty="0">
                <a:latin typeface="+mn-ea"/>
              </a:rPr>
              <a:t>-functions-called-once -</a:t>
            </a:r>
            <a:r>
              <a:rPr lang="en-GB" altLang="zh-CN" sz="1400" dirty="0" err="1">
                <a:latin typeface="+mn-ea"/>
              </a:rPr>
              <a:t>fipa</a:t>
            </a:r>
            <a:r>
              <a:rPr lang="en-GB" altLang="zh-CN" sz="1400" dirty="0">
                <a:latin typeface="+mn-ea"/>
              </a:rPr>
              <a:t>-pure-</a:t>
            </a:r>
            <a:r>
              <a:rPr lang="en-GB" altLang="zh-CN" sz="1400" dirty="0" err="1">
                <a:latin typeface="+mn-ea"/>
              </a:rPr>
              <a:t>const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fipa</a:t>
            </a:r>
            <a:r>
              <a:rPr lang="en-GB" altLang="zh-CN" sz="1400" dirty="0">
                <a:latin typeface="+mn-ea"/>
              </a:rPr>
              <a:t>-profile -</a:t>
            </a:r>
            <a:r>
              <a:rPr lang="en-GB" altLang="zh-CN" sz="1400" dirty="0" err="1">
                <a:latin typeface="+mn-ea"/>
              </a:rPr>
              <a:t>fipa</a:t>
            </a:r>
            <a:r>
              <a:rPr lang="en-GB" altLang="zh-CN" sz="1400" dirty="0">
                <a:latin typeface="+mn-ea"/>
              </a:rPr>
              <a:t>-reference -</a:t>
            </a:r>
            <a:r>
              <a:rPr lang="en-GB" altLang="zh-CN" sz="1400" dirty="0" err="1">
                <a:latin typeface="+mn-ea"/>
              </a:rPr>
              <a:t>fmerge</a:t>
            </a:r>
            <a:r>
              <a:rPr lang="en-GB" altLang="zh-CN" sz="1400" dirty="0">
                <a:latin typeface="+mn-ea"/>
              </a:rPr>
              <a:t>-constants -</a:t>
            </a:r>
            <a:r>
              <a:rPr lang="en-GB" altLang="zh-CN" sz="1400" dirty="0" err="1">
                <a:latin typeface="+mn-ea"/>
              </a:rPr>
              <a:t>fmove</a:t>
            </a:r>
            <a:r>
              <a:rPr lang="en-GB" altLang="zh-CN" sz="1400" dirty="0">
                <a:latin typeface="+mn-ea"/>
              </a:rPr>
              <a:t>-loop-invariants -</a:t>
            </a:r>
            <a:r>
              <a:rPr lang="en-GB" altLang="zh-CN" sz="1400" dirty="0" err="1">
                <a:latin typeface="+mn-ea"/>
              </a:rPr>
              <a:t>freorder</a:t>
            </a:r>
            <a:r>
              <a:rPr lang="en-GB" altLang="zh-CN" sz="1400" dirty="0">
                <a:latin typeface="+mn-ea"/>
              </a:rPr>
              <a:t>-blocks -</a:t>
            </a:r>
            <a:r>
              <a:rPr lang="en-GB" altLang="zh-CN" sz="1400" dirty="0" err="1">
                <a:latin typeface="+mn-ea"/>
              </a:rPr>
              <a:t>fshrink</a:t>
            </a:r>
            <a:r>
              <a:rPr lang="en-GB" altLang="zh-CN" sz="1400" dirty="0">
                <a:latin typeface="+mn-ea"/>
              </a:rPr>
              <a:t>-wrap -</a:t>
            </a:r>
            <a:r>
              <a:rPr lang="en-GB" altLang="zh-CN" sz="1400" dirty="0" err="1">
                <a:latin typeface="+mn-ea"/>
              </a:rPr>
              <a:t>fshrink</a:t>
            </a:r>
            <a:r>
              <a:rPr lang="en-GB" altLang="zh-CN" sz="1400" dirty="0">
                <a:latin typeface="+mn-ea"/>
              </a:rPr>
              <a:t>-wrap-separate -</a:t>
            </a:r>
            <a:r>
              <a:rPr lang="en-GB" altLang="zh-CN" sz="1400" dirty="0" err="1">
                <a:latin typeface="+mn-ea"/>
              </a:rPr>
              <a:t>fsplit</a:t>
            </a:r>
            <a:r>
              <a:rPr lang="en-GB" altLang="zh-CN" sz="1400" dirty="0">
                <a:latin typeface="+mn-ea"/>
              </a:rPr>
              <a:t>-wide-types -</a:t>
            </a:r>
            <a:r>
              <a:rPr lang="en-GB" altLang="zh-CN" sz="1400" dirty="0" err="1">
                <a:latin typeface="+mn-ea"/>
              </a:rPr>
              <a:t>fssa</a:t>
            </a:r>
            <a:r>
              <a:rPr lang="en-GB" altLang="zh-CN" sz="1400" dirty="0">
                <a:latin typeface="+mn-ea"/>
              </a:rPr>
              <a:t>-backprop -</a:t>
            </a:r>
            <a:r>
              <a:rPr lang="en-GB" altLang="zh-CN" sz="1400" dirty="0" err="1">
                <a:latin typeface="+mn-ea"/>
              </a:rPr>
              <a:t>fssa-phiopt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ftree</a:t>
            </a:r>
            <a:r>
              <a:rPr lang="en-GB" altLang="zh-CN" sz="1400" dirty="0">
                <a:latin typeface="+mn-ea"/>
              </a:rPr>
              <a:t>-bit-</a:t>
            </a:r>
            <a:r>
              <a:rPr lang="en-GB" altLang="zh-CN" sz="1400" dirty="0" err="1">
                <a:latin typeface="+mn-ea"/>
              </a:rPr>
              <a:t>ccp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ftree-ccp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ftree-ch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ftree</a:t>
            </a:r>
            <a:r>
              <a:rPr lang="en-GB" altLang="zh-CN" sz="1400" dirty="0">
                <a:latin typeface="+mn-ea"/>
              </a:rPr>
              <a:t>-coalesce-</a:t>
            </a:r>
            <a:r>
              <a:rPr lang="en-GB" altLang="zh-CN" sz="1400" dirty="0" err="1">
                <a:latin typeface="+mn-ea"/>
              </a:rPr>
              <a:t>vars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ftree</a:t>
            </a:r>
            <a:r>
              <a:rPr lang="en-GB" altLang="zh-CN" sz="1400" dirty="0">
                <a:latin typeface="+mn-ea"/>
              </a:rPr>
              <a:t>-copy-prop -</a:t>
            </a:r>
            <a:r>
              <a:rPr lang="en-GB" altLang="zh-CN" sz="1400" dirty="0" err="1">
                <a:latin typeface="+mn-ea"/>
              </a:rPr>
              <a:t>ftree-dce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ftree</a:t>
            </a:r>
            <a:r>
              <a:rPr lang="en-GB" altLang="zh-CN" sz="1400" dirty="0">
                <a:latin typeface="+mn-ea"/>
              </a:rPr>
              <a:t>-dominator-opts -</a:t>
            </a:r>
            <a:r>
              <a:rPr lang="en-GB" altLang="zh-CN" sz="1400" dirty="0" err="1">
                <a:latin typeface="+mn-ea"/>
              </a:rPr>
              <a:t>ftree-dse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ftree-forwprop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ftree-fre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ftree-phiprop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ftree</a:t>
            </a:r>
            <a:r>
              <a:rPr lang="en-GB" altLang="zh-CN" sz="1400" dirty="0">
                <a:latin typeface="+mn-ea"/>
              </a:rPr>
              <a:t>-sink -</a:t>
            </a:r>
            <a:r>
              <a:rPr lang="en-GB" altLang="zh-CN" sz="1400" dirty="0" err="1">
                <a:latin typeface="+mn-ea"/>
              </a:rPr>
              <a:t>ftree-slsr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ftree-sra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ftree-pta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ftree-ter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funit</a:t>
            </a:r>
            <a:r>
              <a:rPr lang="en-GB" altLang="zh-CN" sz="1400" dirty="0">
                <a:latin typeface="+mn-ea"/>
              </a:rPr>
              <a:t>-at-a-time -</a:t>
            </a:r>
            <a:r>
              <a:rPr lang="en-GB" altLang="zh-CN" sz="1400" dirty="0" err="1">
                <a:latin typeface="+mn-ea"/>
              </a:rPr>
              <a:t>fthread</a:t>
            </a:r>
            <a:r>
              <a:rPr lang="en-GB" altLang="zh-CN" sz="1400" dirty="0">
                <a:latin typeface="+mn-ea"/>
              </a:rPr>
              <a:t>-jumps -</a:t>
            </a:r>
            <a:r>
              <a:rPr lang="en-GB" altLang="zh-CN" sz="1400" dirty="0" err="1">
                <a:latin typeface="+mn-ea"/>
              </a:rPr>
              <a:t>falign</a:t>
            </a:r>
            <a:r>
              <a:rPr lang="en-GB" altLang="zh-CN" sz="1400" dirty="0">
                <a:latin typeface="+mn-ea"/>
              </a:rPr>
              <a:t>-functions -</a:t>
            </a:r>
            <a:r>
              <a:rPr lang="en-GB" altLang="zh-CN" sz="1400" dirty="0" err="1">
                <a:latin typeface="+mn-ea"/>
              </a:rPr>
              <a:t>falign</a:t>
            </a:r>
            <a:r>
              <a:rPr lang="en-GB" altLang="zh-CN" sz="1400" dirty="0">
                <a:latin typeface="+mn-ea"/>
              </a:rPr>
              <a:t>-jumps -</a:t>
            </a:r>
            <a:r>
              <a:rPr lang="en-GB" altLang="zh-CN" sz="1400" dirty="0" err="1">
                <a:latin typeface="+mn-ea"/>
              </a:rPr>
              <a:t>falign</a:t>
            </a:r>
            <a:r>
              <a:rPr lang="en-GB" altLang="zh-CN" sz="1400" dirty="0">
                <a:latin typeface="+mn-ea"/>
              </a:rPr>
              <a:t>-loops -</a:t>
            </a:r>
            <a:r>
              <a:rPr lang="en-GB" altLang="zh-CN" sz="1400" dirty="0" err="1">
                <a:latin typeface="+mn-ea"/>
              </a:rPr>
              <a:t>falign</a:t>
            </a:r>
            <a:r>
              <a:rPr lang="en-GB" altLang="zh-CN" sz="1400" dirty="0">
                <a:latin typeface="+mn-ea"/>
              </a:rPr>
              <a:t>-labels -</a:t>
            </a:r>
            <a:r>
              <a:rPr lang="en-GB" altLang="zh-CN" sz="1400" dirty="0" err="1">
                <a:latin typeface="+mn-ea"/>
              </a:rPr>
              <a:t>fcaller</a:t>
            </a:r>
            <a:r>
              <a:rPr lang="en-GB" altLang="zh-CN" sz="1400" dirty="0">
                <a:latin typeface="+mn-ea"/>
              </a:rPr>
              <a:t>-saves -</a:t>
            </a:r>
            <a:r>
              <a:rPr lang="en-GB" altLang="zh-CN" sz="1400" dirty="0" err="1">
                <a:latin typeface="+mn-ea"/>
              </a:rPr>
              <a:t>fcrossjumping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fcse</a:t>
            </a:r>
            <a:r>
              <a:rPr lang="en-GB" altLang="zh-CN" sz="1400" dirty="0">
                <a:latin typeface="+mn-ea"/>
              </a:rPr>
              <a:t>-follow-jumps -</a:t>
            </a:r>
            <a:r>
              <a:rPr lang="en-GB" altLang="zh-CN" sz="1400" dirty="0" err="1">
                <a:latin typeface="+mn-ea"/>
              </a:rPr>
              <a:t>fcse</a:t>
            </a:r>
            <a:r>
              <a:rPr lang="en-GB" altLang="zh-CN" sz="1400" dirty="0">
                <a:latin typeface="+mn-ea"/>
              </a:rPr>
              <a:t>-skip-blocks -</a:t>
            </a:r>
            <a:r>
              <a:rPr lang="en-GB" altLang="zh-CN" sz="1400" dirty="0" err="1">
                <a:latin typeface="+mn-ea"/>
              </a:rPr>
              <a:t>fdelete</a:t>
            </a:r>
            <a:r>
              <a:rPr lang="en-GB" altLang="zh-CN" sz="1400" dirty="0">
                <a:latin typeface="+mn-ea"/>
              </a:rPr>
              <a:t>-null-pointer-checks -</a:t>
            </a:r>
            <a:r>
              <a:rPr lang="en-GB" altLang="zh-CN" sz="1400" dirty="0" err="1">
                <a:latin typeface="+mn-ea"/>
              </a:rPr>
              <a:t>fdevirtualize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fdevirtualize</a:t>
            </a:r>
            <a:r>
              <a:rPr lang="en-GB" altLang="zh-CN" sz="1400" dirty="0">
                <a:latin typeface="+mn-ea"/>
              </a:rPr>
              <a:t>-speculatively -</a:t>
            </a:r>
            <a:r>
              <a:rPr lang="en-GB" altLang="zh-CN" sz="1400" dirty="0" err="1">
                <a:latin typeface="+mn-ea"/>
              </a:rPr>
              <a:t>fexpensive</a:t>
            </a:r>
            <a:r>
              <a:rPr lang="en-GB" altLang="zh-CN" sz="1400" dirty="0">
                <a:latin typeface="+mn-ea"/>
              </a:rPr>
              <a:t>-optimizations -</a:t>
            </a:r>
            <a:r>
              <a:rPr lang="en-GB" altLang="zh-CN" sz="1400" dirty="0" err="1">
                <a:latin typeface="+mn-ea"/>
              </a:rPr>
              <a:t>fgcse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fgcse-lm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fhoist</a:t>
            </a:r>
            <a:r>
              <a:rPr lang="en-GB" altLang="zh-CN" sz="1400" dirty="0">
                <a:latin typeface="+mn-ea"/>
              </a:rPr>
              <a:t>-adjacent-loads -</a:t>
            </a:r>
            <a:r>
              <a:rPr lang="en-GB" altLang="zh-CN" sz="1400" dirty="0" err="1">
                <a:latin typeface="+mn-ea"/>
              </a:rPr>
              <a:t>finline</a:t>
            </a:r>
            <a:r>
              <a:rPr lang="en-GB" altLang="zh-CN" sz="1400" dirty="0">
                <a:latin typeface="+mn-ea"/>
              </a:rPr>
              <a:t>-small-functions -</a:t>
            </a:r>
            <a:r>
              <a:rPr lang="en-GB" altLang="zh-CN" sz="1400" dirty="0" err="1">
                <a:latin typeface="+mn-ea"/>
              </a:rPr>
              <a:t>findirect-inlining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fipa-cp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fipa</a:t>
            </a:r>
            <a:r>
              <a:rPr lang="en-GB" altLang="zh-CN" sz="1400" dirty="0">
                <a:latin typeface="+mn-ea"/>
              </a:rPr>
              <a:t>-bit-</a:t>
            </a:r>
            <a:r>
              <a:rPr lang="en-GB" altLang="zh-CN" sz="1400" dirty="0" err="1">
                <a:latin typeface="+mn-ea"/>
              </a:rPr>
              <a:t>cp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fipa-sra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fipa-icf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fisolate</a:t>
            </a:r>
            <a:r>
              <a:rPr lang="en-GB" altLang="zh-CN" sz="1400" dirty="0">
                <a:latin typeface="+mn-ea"/>
              </a:rPr>
              <a:t>-erroneous-paths-dereference -</a:t>
            </a:r>
            <a:r>
              <a:rPr lang="en-GB" altLang="zh-CN" sz="1400" dirty="0" err="1">
                <a:latin typeface="+mn-ea"/>
              </a:rPr>
              <a:t>flra-remat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foptimize</a:t>
            </a:r>
            <a:r>
              <a:rPr lang="en-GB" altLang="zh-CN" sz="1400" dirty="0">
                <a:latin typeface="+mn-ea"/>
              </a:rPr>
              <a:t>-sibling-calls -</a:t>
            </a:r>
            <a:r>
              <a:rPr lang="en-GB" altLang="zh-CN" sz="1400" dirty="0" err="1">
                <a:latin typeface="+mn-ea"/>
              </a:rPr>
              <a:t>foptimize-strlen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fpartial-inlining</a:t>
            </a:r>
            <a:r>
              <a:rPr lang="en-GB" altLang="zh-CN" sz="1400" dirty="0">
                <a:latin typeface="+mn-ea"/>
              </a:rPr>
              <a:t> -fpeephole2 -</a:t>
            </a:r>
            <a:r>
              <a:rPr lang="en-GB" altLang="zh-CN" sz="1400" dirty="0" err="1">
                <a:latin typeface="+mn-ea"/>
              </a:rPr>
              <a:t>freorder</a:t>
            </a:r>
            <a:r>
              <a:rPr lang="en-GB" altLang="zh-CN" sz="1400" dirty="0">
                <a:latin typeface="+mn-ea"/>
              </a:rPr>
              <a:t>-blocks-algorithm=</a:t>
            </a:r>
            <a:r>
              <a:rPr lang="en-GB" altLang="zh-CN" sz="1400" dirty="0" err="1">
                <a:latin typeface="+mn-ea"/>
              </a:rPr>
              <a:t>stc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freorder</a:t>
            </a:r>
            <a:r>
              <a:rPr lang="en-GB" altLang="zh-CN" sz="1400" dirty="0">
                <a:latin typeface="+mn-ea"/>
              </a:rPr>
              <a:t>-blocks-and-partition -</a:t>
            </a:r>
            <a:r>
              <a:rPr lang="en-GB" altLang="zh-CN" sz="1400" dirty="0" err="1">
                <a:latin typeface="+mn-ea"/>
              </a:rPr>
              <a:t>freorder</a:t>
            </a:r>
            <a:r>
              <a:rPr lang="en-GB" altLang="zh-CN" sz="1400" dirty="0">
                <a:latin typeface="+mn-ea"/>
              </a:rPr>
              <a:t>-functions -</a:t>
            </a:r>
            <a:r>
              <a:rPr lang="en-GB" altLang="zh-CN" sz="1400" dirty="0" err="1">
                <a:latin typeface="+mn-ea"/>
              </a:rPr>
              <a:t>frerun</a:t>
            </a:r>
            <a:r>
              <a:rPr lang="en-GB" altLang="zh-CN" sz="1400" dirty="0">
                <a:latin typeface="+mn-ea"/>
              </a:rPr>
              <a:t>-</a:t>
            </a:r>
            <a:r>
              <a:rPr lang="en-GB" altLang="zh-CN" sz="1400" dirty="0" err="1">
                <a:latin typeface="+mn-ea"/>
              </a:rPr>
              <a:t>cse</a:t>
            </a:r>
            <a:r>
              <a:rPr lang="en-GB" altLang="zh-CN" sz="1400" dirty="0">
                <a:latin typeface="+mn-ea"/>
              </a:rPr>
              <a:t>-after-loop -</a:t>
            </a:r>
            <a:r>
              <a:rPr lang="en-GB" altLang="zh-CN" sz="1400" dirty="0" err="1">
                <a:latin typeface="+mn-ea"/>
              </a:rPr>
              <a:t>fsched-interblock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fsched</a:t>
            </a:r>
            <a:r>
              <a:rPr lang="en-GB" altLang="zh-CN" sz="1400" dirty="0">
                <a:latin typeface="+mn-ea"/>
              </a:rPr>
              <a:t>-spec -</a:t>
            </a:r>
            <a:r>
              <a:rPr lang="en-GB" altLang="zh-CN" sz="1400" dirty="0" err="1">
                <a:latin typeface="+mn-ea"/>
              </a:rPr>
              <a:t>fschedule-insns</a:t>
            </a:r>
            <a:r>
              <a:rPr lang="en-GB" altLang="zh-CN" sz="1400" dirty="0">
                <a:latin typeface="+mn-ea"/>
              </a:rPr>
              <a:t> -fschedule-insns2 -</a:t>
            </a:r>
            <a:r>
              <a:rPr lang="en-GB" altLang="zh-CN" sz="1400" dirty="0" err="1">
                <a:latin typeface="+mn-ea"/>
              </a:rPr>
              <a:t>fstore</a:t>
            </a:r>
            <a:r>
              <a:rPr lang="en-GB" altLang="zh-CN" sz="1400" dirty="0">
                <a:latin typeface="+mn-ea"/>
              </a:rPr>
              <a:t>-merging -</a:t>
            </a:r>
            <a:r>
              <a:rPr lang="en-GB" altLang="zh-CN" sz="1400" dirty="0" err="1">
                <a:latin typeface="+mn-ea"/>
              </a:rPr>
              <a:t>fstrict</a:t>
            </a:r>
            <a:r>
              <a:rPr lang="en-GB" altLang="zh-CN" sz="1400" dirty="0">
                <a:latin typeface="+mn-ea"/>
              </a:rPr>
              <a:t>-aliasing -</a:t>
            </a:r>
            <a:r>
              <a:rPr lang="en-GB" altLang="zh-CN" sz="1400" dirty="0" err="1">
                <a:latin typeface="+mn-ea"/>
              </a:rPr>
              <a:t>fstrict</a:t>
            </a:r>
            <a:r>
              <a:rPr lang="en-GB" altLang="zh-CN" sz="1400" dirty="0">
                <a:latin typeface="+mn-ea"/>
              </a:rPr>
              <a:t>-overflow -</a:t>
            </a:r>
            <a:r>
              <a:rPr lang="en-GB" altLang="zh-CN" sz="1400" dirty="0" err="1">
                <a:latin typeface="+mn-ea"/>
              </a:rPr>
              <a:t>ftree</a:t>
            </a:r>
            <a:r>
              <a:rPr lang="en-GB" altLang="zh-CN" sz="1400" dirty="0">
                <a:latin typeface="+mn-ea"/>
              </a:rPr>
              <a:t>-</a:t>
            </a:r>
            <a:r>
              <a:rPr lang="en-GB" altLang="zh-CN" sz="1400" dirty="0" err="1">
                <a:latin typeface="+mn-ea"/>
              </a:rPr>
              <a:t>builtin</a:t>
            </a:r>
            <a:r>
              <a:rPr lang="en-GB" altLang="zh-CN" sz="1400" dirty="0">
                <a:latin typeface="+mn-ea"/>
              </a:rPr>
              <a:t>-call-</a:t>
            </a:r>
            <a:r>
              <a:rPr lang="en-GB" altLang="zh-CN" sz="1400" dirty="0" err="1">
                <a:latin typeface="+mn-ea"/>
              </a:rPr>
              <a:t>dce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ftree</a:t>
            </a:r>
            <a:r>
              <a:rPr lang="en-GB" altLang="zh-CN" sz="1400" dirty="0">
                <a:latin typeface="+mn-ea"/>
              </a:rPr>
              <a:t>-switch-conversion -</a:t>
            </a:r>
            <a:r>
              <a:rPr lang="en-GB" altLang="zh-CN" sz="1400" dirty="0" err="1">
                <a:latin typeface="+mn-ea"/>
              </a:rPr>
              <a:t>ftree</a:t>
            </a:r>
            <a:r>
              <a:rPr lang="en-GB" altLang="zh-CN" sz="1400" dirty="0">
                <a:latin typeface="+mn-ea"/>
              </a:rPr>
              <a:t>-tail-merge -</a:t>
            </a:r>
            <a:r>
              <a:rPr lang="en-GB" altLang="zh-CN" sz="1400" dirty="0" err="1">
                <a:latin typeface="+mn-ea"/>
              </a:rPr>
              <a:t>fcode</a:t>
            </a:r>
            <a:r>
              <a:rPr lang="en-GB" altLang="zh-CN" sz="1400" dirty="0">
                <a:latin typeface="+mn-ea"/>
              </a:rPr>
              <a:t>-hoisting -</a:t>
            </a:r>
            <a:r>
              <a:rPr lang="en-GB" altLang="zh-CN" sz="1400" dirty="0" err="1">
                <a:latin typeface="+mn-ea"/>
              </a:rPr>
              <a:t>ftree</a:t>
            </a:r>
            <a:r>
              <a:rPr lang="en-GB" altLang="zh-CN" sz="1400" dirty="0">
                <a:latin typeface="+mn-ea"/>
              </a:rPr>
              <a:t>-pre -</a:t>
            </a:r>
            <a:r>
              <a:rPr lang="en-GB" altLang="zh-CN" sz="1400" dirty="0" err="1">
                <a:latin typeface="+mn-ea"/>
              </a:rPr>
              <a:t>ftree-vrp</a:t>
            </a:r>
            <a:r>
              <a:rPr lang="en-GB" altLang="zh-CN" sz="1400" dirty="0">
                <a:latin typeface="+mn-ea"/>
              </a:rPr>
              <a:t> -</a:t>
            </a:r>
            <a:r>
              <a:rPr lang="en-GB" altLang="zh-CN" sz="1400" dirty="0" err="1">
                <a:latin typeface="+mn-ea"/>
              </a:rPr>
              <a:t>fipa-ra</a:t>
            </a:r>
            <a:r>
              <a:rPr lang="en-GB" altLang="zh-CN" sz="1400" dirty="0">
                <a:latin typeface="+mn-ea"/>
              </a:rPr>
              <a:t> </a:t>
            </a:r>
            <a:r>
              <a:rPr lang="en-US" altLang="zh-CN" sz="1400" dirty="0">
                <a:latin typeface="+mn-ea"/>
              </a:rPr>
              <a:t>-</a:t>
            </a:r>
            <a:r>
              <a:rPr lang="en-US" altLang="zh-CN" sz="1400" dirty="0" err="1">
                <a:latin typeface="+mn-ea"/>
              </a:rPr>
              <a:t>finline</a:t>
            </a:r>
            <a:r>
              <a:rPr lang="en-US" altLang="zh-CN" sz="1400" dirty="0">
                <a:latin typeface="+mn-ea"/>
              </a:rPr>
              <a:t>-functions -</a:t>
            </a:r>
            <a:r>
              <a:rPr lang="en-US" altLang="zh-CN" sz="1400" dirty="0" err="1">
                <a:latin typeface="+mn-ea"/>
              </a:rPr>
              <a:t>funswitch</a:t>
            </a:r>
            <a:r>
              <a:rPr lang="en-US" altLang="zh-CN" sz="1400" dirty="0">
                <a:latin typeface="+mn-ea"/>
              </a:rPr>
              <a:t>-loops -</a:t>
            </a:r>
            <a:r>
              <a:rPr lang="en-US" altLang="zh-CN" sz="1400" dirty="0" err="1">
                <a:latin typeface="+mn-ea"/>
              </a:rPr>
              <a:t>fpredictive-commoning</a:t>
            </a:r>
            <a:r>
              <a:rPr lang="en-US" altLang="zh-CN" sz="1400" dirty="0">
                <a:latin typeface="+mn-ea"/>
              </a:rPr>
              <a:t> -</a:t>
            </a:r>
            <a:r>
              <a:rPr lang="en-US" altLang="zh-CN" sz="1400" dirty="0" err="1">
                <a:latin typeface="+mn-ea"/>
              </a:rPr>
              <a:t>fgcse</a:t>
            </a:r>
            <a:r>
              <a:rPr lang="en-US" altLang="zh-CN" sz="1400" dirty="0">
                <a:latin typeface="+mn-ea"/>
              </a:rPr>
              <a:t>-after-reload -</a:t>
            </a:r>
            <a:r>
              <a:rPr lang="en-US" altLang="zh-CN" sz="1400" dirty="0" err="1">
                <a:latin typeface="+mn-ea"/>
              </a:rPr>
              <a:t>ftree</a:t>
            </a:r>
            <a:r>
              <a:rPr lang="en-US" altLang="zh-CN" sz="1400" dirty="0">
                <a:latin typeface="+mn-ea"/>
              </a:rPr>
              <a:t>-loop-</a:t>
            </a:r>
            <a:r>
              <a:rPr lang="en-US" altLang="zh-CN" sz="1400" dirty="0" err="1">
                <a:latin typeface="+mn-ea"/>
              </a:rPr>
              <a:t>vectorize</a:t>
            </a:r>
            <a:r>
              <a:rPr lang="en-US" altLang="zh-CN" sz="1400" dirty="0">
                <a:latin typeface="+mn-ea"/>
              </a:rPr>
              <a:t> -</a:t>
            </a:r>
            <a:r>
              <a:rPr lang="en-US" altLang="zh-CN" sz="1400" dirty="0" err="1">
                <a:latin typeface="+mn-ea"/>
              </a:rPr>
              <a:t>ftree</a:t>
            </a:r>
            <a:r>
              <a:rPr lang="en-US" altLang="zh-CN" sz="1400" dirty="0">
                <a:latin typeface="+mn-ea"/>
              </a:rPr>
              <a:t>-loop-distribute-patterns -</a:t>
            </a:r>
            <a:r>
              <a:rPr lang="en-US" altLang="zh-CN" sz="1400" dirty="0" err="1">
                <a:latin typeface="+mn-ea"/>
              </a:rPr>
              <a:t>fsplit</a:t>
            </a:r>
            <a:r>
              <a:rPr lang="en-US" altLang="zh-CN" sz="1400" dirty="0">
                <a:latin typeface="+mn-ea"/>
              </a:rPr>
              <a:t>-paths -</a:t>
            </a:r>
            <a:r>
              <a:rPr lang="en-US" altLang="zh-CN" sz="1400" dirty="0" err="1">
                <a:latin typeface="+mn-ea"/>
              </a:rPr>
              <a:t>ftree-slp-vectorize</a:t>
            </a:r>
            <a:r>
              <a:rPr lang="en-US" altLang="zh-CN" sz="1400" dirty="0">
                <a:latin typeface="+mn-ea"/>
              </a:rPr>
              <a:t> -</a:t>
            </a:r>
            <a:r>
              <a:rPr lang="en-US" altLang="zh-CN" sz="1400" dirty="0" err="1">
                <a:latin typeface="+mn-ea"/>
              </a:rPr>
              <a:t>fvect</a:t>
            </a:r>
            <a:r>
              <a:rPr lang="en-US" altLang="zh-CN" sz="1400" dirty="0">
                <a:latin typeface="+mn-ea"/>
              </a:rPr>
              <a:t>-cost-model -</a:t>
            </a:r>
            <a:r>
              <a:rPr lang="en-US" altLang="zh-CN" sz="1400" dirty="0" err="1">
                <a:latin typeface="+mn-ea"/>
              </a:rPr>
              <a:t>ftree</a:t>
            </a:r>
            <a:r>
              <a:rPr lang="en-US" altLang="zh-CN" sz="1400" dirty="0">
                <a:latin typeface="+mn-ea"/>
              </a:rPr>
              <a:t>-partial-pre -</a:t>
            </a:r>
            <a:r>
              <a:rPr lang="en-US" altLang="zh-CN" sz="1400" dirty="0" err="1">
                <a:latin typeface="+mn-ea"/>
              </a:rPr>
              <a:t>fpeel</a:t>
            </a:r>
            <a:r>
              <a:rPr lang="en-US" altLang="zh-CN" sz="1400" dirty="0">
                <a:latin typeface="+mn-ea"/>
              </a:rPr>
              <a:t>-loops -</a:t>
            </a:r>
            <a:r>
              <a:rPr lang="en-US" altLang="zh-CN" sz="1400" dirty="0" err="1">
                <a:latin typeface="+mn-ea"/>
              </a:rPr>
              <a:t>fipa</a:t>
            </a:r>
            <a:r>
              <a:rPr lang="en-US" altLang="zh-CN" sz="1400" dirty="0">
                <a:latin typeface="+mn-ea"/>
              </a:rPr>
              <a:t>-</a:t>
            </a:r>
            <a:r>
              <a:rPr lang="en-US" altLang="zh-CN" sz="1400" dirty="0" err="1">
                <a:latin typeface="+mn-ea"/>
              </a:rPr>
              <a:t>cp</a:t>
            </a:r>
            <a:r>
              <a:rPr lang="en-US" altLang="zh-CN" sz="1400" dirty="0">
                <a:latin typeface="+mn-ea"/>
              </a:rPr>
              <a:t>-clone options</a:t>
            </a:r>
            <a:endParaRPr lang="zh-CN" altLang="en-US" sz="14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1675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j-ea"/>
              </a:rPr>
              <a:t>Two steps:</a:t>
            </a:r>
            <a:endParaRPr lang="zh-CN" altLang="en-US" dirty="0">
              <a:latin typeface="+mj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519691" y="1792855"/>
            <a:ext cx="6104618" cy="2115004"/>
          </a:xfrm>
        </p:spPr>
        <p:txBody>
          <a:bodyPr>
            <a:normAutofit/>
          </a:bodyPr>
          <a:lstStyle/>
          <a:p>
            <a:pPr>
              <a:lnSpc>
                <a:spcPct val="125000"/>
              </a:lnSpc>
            </a:pPr>
            <a:r>
              <a:rPr lang="en-US" altLang="zh-CN" sz="3200" dirty="0">
                <a:latin typeface="+mn-ea"/>
              </a:rPr>
              <a:t>from Source Code to Intermediate Representation(IR)</a:t>
            </a:r>
          </a:p>
          <a:p>
            <a:pPr>
              <a:lnSpc>
                <a:spcPct val="125000"/>
              </a:lnSpc>
            </a:pPr>
            <a:r>
              <a:rPr lang="en-US" altLang="zh-CN" sz="2400" dirty="0">
                <a:latin typeface="+mn-ea"/>
              </a:rPr>
              <a:t>reduce the amount of computation</a:t>
            </a:r>
            <a:endParaRPr lang="zh-CN" altLang="en-US" sz="2400" dirty="0">
              <a:latin typeface="+mn-ea"/>
            </a:endParaRP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1519690" y="4014107"/>
            <a:ext cx="6104619" cy="2042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zh-CN" sz="3200" dirty="0">
                <a:latin typeface="+mn-ea"/>
              </a:rPr>
              <a:t>from IR to object code   (machine code generation)</a:t>
            </a:r>
          </a:p>
          <a:p>
            <a:pPr>
              <a:lnSpc>
                <a:spcPct val="125000"/>
              </a:lnSpc>
            </a:pPr>
            <a:r>
              <a:rPr lang="en-US" altLang="zh-CN" sz="2400" dirty="0">
                <a:latin typeface="+mn-ea"/>
              </a:rPr>
              <a:t>to make the full use of hardware</a:t>
            </a:r>
          </a:p>
        </p:txBody>
      </p:sp>
    </p:spTree>
    <p:extLst>
      <p:ext uri="{BB962C8B-B14F-4D97-AF65-F5344CB8AC3E}">
        <p14:creationId xmlns:p14="http://schemas.microsoft.com/office/powerpoint/2010/main" val="136079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912711"/>
            <a:ext cx="3886200" cy="4351338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45000"/>
              </a:lnSpc>
            </a:pPr>
            <a:r>
              <a:rPr lang="en-US" altLang="zh-CN" sz="3800" dirty="0">
                <a:latin typeface="+mn-ea"/>
              </a:rPr>
              <a:t>Constant Propagation</a:t>
            </a:r>
          </a:p>
          <a:p>
            <a:pPr>
              <a:lnSpc>
                <a:spcPct val="145000"/>
              </a:lnSpc>
            </a:pPr>
            <a:r>
              <a:rPr lang="en-US" altLang="zh-CN" dirty="0">
                <a:latin typeface="+mn-ea"/>
              </a:rPr>
              <a:t>substitute the values of known constants in expressions at compile time </a:t>
            </a:r>
            <a:endParaRPr lang="zh-CN" altLang="zh-CN" dirty="0">
              <a:latin typeface="+mn-ea"/>
            </a:endParaRPr>
          </a:p>
          <a:p>
            <a:pPr>
              <a:lnSpc>
                <a:spcPct val="145000"/>
              </a:lnSpc>
              <a:spcBef>
                <a:spcPts val="1800"/>
              </a:spcBef>
            </a:pPr>
            <a:r>
              <a:rPr lang="en-US" altLang="zh-CN" sz="3800" dirty="0">
                <a:latin typeface="+mn-ea"/>
              </a:rPr>
              <a:t>Constant Folding</a:t>
            </a:r>
          </a:p>
          <a:p>
            <a:pPr>
              <a:lnSpc>
                <a:spcPct val="145000"/>
              </a:lnSpc>
              <a:spcBef>
                <a:spcPts val="1800"/>
              </a:spcBef>
            </a:pPr>
            <a:r>
              <a:rPr lang="en-US" altLang="zh-CN" dirty="0">
                <a:latin typeface="+mn-ea"/>
              </a:rPr>
              <a:t>recognize and evaluate constant expressions at compile time rather than computing them at runtime</a:t>
            </a:r>
          </a:p>
          <a:p>
            <a:pPr>
              <a:lnSpc>
                <a:spcPct val="145000"/>
              </a:lnSpc>
              <a:spcBef>
                <a:spcPts val="1800"/>
              </a:spcBef>
            </a:pPr>
            <a:r>
              <a:rPr lang="en-GB" altLang="zh-CN" sz="3800" dirty="0">
                <a:latin typeface="+mn-ea"/>
              </a:rPr>
              <a:t>Dead Code Elimination</a:t>
            </a:r>
            <a:endParaRPr lang="zh-CN" altLang="zh-CN" sz="3800" dirty="0">
              <a:latin typeface="+mn-ea"/>
            </a:endParaRPr>
          </a:p>
          <a:p>
            <a:pPr>
              <a:lnSpc>
                <a:spcPct val="145000"/>
              </a:lnSpc>
            </a:pPr>
            <a:endParaRPr lang="zh-CN" altLang="en-US" dirty="0">
              <a:latin typeface="+mn-ea"/>
            </a:endParaRPr>
          </a:p>
        </p:txBody>
      </p:sp>
      <p:pic>
        <p:nvPicPr>
          <p:cNvPr id="5" name="内容占位符 4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8" b="76618"/>
          <a:stretch/>
        </p:blipFill>
        <p:spPr>
          <a:xfrm>
            <a:off x="4850222" y="1817367"/>
            <a:ext cx="3679642" cy="943430"/>
          </a:xfrm>
        </p:spPr>
      </p:pic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zh-CN" sz="4900" dirty="0">
                <a:latin typeface="+mj-ea"/>
              </a:rPr>
              <a:t>Common Practice</a:t>
            </a:r>
            <a:br>
              <a:rPr lang="en-GB" altLang="zh-CN" dirty="0">
                <a:latin typeface="+mj-ea"/>
              </a:rPr>
            </a:br>
            <a:r>
              <a:rPr lang="en-US" altLang="zh-CN" sz="3100" dirty="0"/>
              <a:t>from Source Code to Intermediate Representation</a:t>
            </a:r>
            <a:endParaRPr lang="zh-CN" altLang="en-US" dirty="0"/>
          </a:p>
        </p:txBody>
      </p:sp>
      <p:pic>
        <p:nvPicPr>
          <p:cNvPr id="8" name="内容占位符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40" b="47149"/>
          <a:stretch/>
        </p:blipFill>
        <p:spPr>
          <a:xfrm>
            <a:off x="4850222" y="3106168"/>
            <a:ext cx="3679642" cy="950686"/>
          </a:xfrm>
          <a:prstGeom prst="rect">
            <a:avLst/>
          </a:prstGeom>
        </p:spPr>
      </p:pic>
      <p:pic>
        <p:nvPicPr>
          <p:cNvPr id="9" name="内容占位符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43" b="17575"/>
          <a:stretch/>
        </p:blipFill>
        <p:spPr>
          <a:xfrm>
            <a:off x="4850222" y="4402225"/>
            <a:ext cx="3679642" cy="984363"/>
          </a:xfrm>
          <a:prstGeom prst="rect">
            <a:avLst/>
          </a:prstGeom>
        </p:spPr>
      </p:pic>
      <p:pic>
        <p:nvPicPr>
          <p:cNvPr id="10" name="内容占位符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84"/>
          <a:stretch/>
        </p:blipFill>
        <p:spPr>
          <a:xfrm>
            <a:off x="4850222" y="5731959"/>
            <a:ext cx="3679642" cy="41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71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708031"/>
            <a:ext cx="8167008" cy="1338489"/>
          </a:xfrm>
        </p:spPr>
        <p:txBody>
          <a:bodyPr>
            <a:normAutofit lnSpcReduction="10000"/>
          </a:bodyPr>
          <a:lstStyle/>
          <a:p>
            <a:pPr>
              <a:lnSpc>
                <a:spcPct val="125000"/>
              </a:lnSpc>
            </a:pPr>
            <a:r>
              <a:rPr lang="en-US" altLang="zh-CN" sz="2400" dirty="0">
                <a:latin typeface="+mn-ea"/>
              </a:rPr>
              <a:t>Common Subexpression Elimination</a:t>
            </a:r>
          </a:p>
          <a:p>
            <a:pPr>
              <a:lnSpc>
                <a:spcPct val="125000"/>
              </a:lnSpc>
            </a:pPr>
            <a:r>
              <a:rPr lang="en-US" altLang="zh-CN" sz="1800" dirty="0">
                <a:latin typeface="+mn-ea"/>
              </a:rPr>
              <a:t>search for instances of identical expressions, and analyzes whether it is worthwhile replacing them with a single variable holding the computed value</a:t>
            </a:r>
            <a:endParaRPr lang="zh-CN" altLang="en-US" sz="1800" dirty="0">
              <a:latin typeface="+mn-ea"/>
            </a:endParaRPr>
          </a:p>
        </p:txBody>
      </p:sp>
      <p:pic>
        <p:nvPicPr>
          <p:cNvPr id="7" name="内容占位符 6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263"/>
          <a:stretch/>
        </p:blipFill>
        <p:spPr>
          <a:xfrm>
            <a:off x="807244" y="2837837"/>
            <a:ext cx="3764756" cy="1081022"/>
          </a:xfrm>
        </p:spPr>
      </p:pic>
      <p:sp>
        <p:nvSpPr>
          <p:cNvPr id="8" name="文本框 7"/>
          <p:cNvSpPr txBox="1"/>
          <p:nvPr/>
        </p:nvSpPr>
        <p:spPr>
          <a:xfrm>
            <a:off x="4856786" y="4710176"/>
            <a:ext cx="37647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It happens when the time cost of calculating "b * c" an extra time outweighs the cost of storing and retrieving "</a:t>
            </a:r>
            <a:r>
              <a:rPr lang="en-US" altLang="zh-CN" dirty="0" err="1"/>
              <a:t>tmp</a:t>
            </a:r>
            <a:r>
              <a:rPr lang="en-US" altLang="zh-CN" dirty="0"/>
              <a:t>" .</a:t>
            </a:r>
            <a:endParaRPr lang="zh-CN" altLang="zh-CN" dirty="0"/>
          </a:p>
        </p:txBody>
      </p:sp>
      <p:pic>
        <p:nvPicPr>
          <p:cNvPr id="11" name="内容占位符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097"/>
          <a:stretch/>
        </p:blipFill>
        <p:spPr>
          <a:xfrm>
            <a:off x="807244" y="4538272"/>
            <a:ext cx="3764756" cy="154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225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48" y="794998"/>
            <a:ext cx="3725635" cy="1331232"/>
          </a:xfrm>
        </p:spPr>
        <p:txBody>
          <a:bodyPr>
            <a:normAutofit lnSpcReduction="10000"/>
          </a:bodyPr>
          <a:lstStyle/>
          <a:p>
            <a:pPr>
              <a:lnSpc>
                <a:spcPct val="125000"/>
              </a:lnSpc>
            </a:pPr>
            <a:r>
              <a:rPr lang="en-US" altLang="zh-CN" sz="2400" dirty="0">
                <a:latin typeface="+mn-ea"/>
              </a:rPr>
              <a:t>Strength Reduction </a:t>
            </a:r>
          </a:p>
          <a:p>
            <a:pPr>
              <a:lnSpc>
                <a:spcPct val="125000"/>
              </a:lnSpc>
            </a:pPr>
            <a:r>
              <a:rPr lang="en-US" altLang="zh-CN" sz="1800" dirty="0">
                <a:latin typeface="+mn-ea"/>
              </a:rPr>
              <a:t>replace slow operations with faster equivalents</a:t>
            </a:r>
          </a:p>
        </p:txBody>
      </p:sp>
      <p:sp>
        <p:nvSpPr>
          <p:cNvPr id="14" name="内容占位符 2"/>
          <p:cNvSpPr>
            <a:spLocks noGrp="1"/>
          </p:cNvSpPr>
          <p:nvPr>
            <p:ph sz="half" idx="1"/>
          </p:nvPr>
        </p:nvSpPr>
        <p:spPr>
          <a:xfrm>
            <a:off x="4801507" y="794998"/>
            <a:ext cx="3805464" cy="208778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5000"/>
              </a:lnSpc>
            </a:pPr>
            <a:r>
              <a:rPr lang="en-US" altLang="zh-CN" sz="3400" dirty="0">
                <a:latin typeface="+mn-ea"/>
              </a:rPr>
              <a:t>Loop-invariant Code Motion                        </a:t>
            </a:r>
          </a:p>
          <a:p>
            <a:pPr>
              <a:lnSpc>
                <a:spcPct val="125000"/>
              </a:lnSpc>
            </a:pPr>
            <a:r>
              <a:rPr lang="en-US" altLang="zh-CN" sz="2600" dirty="0">
                <a:latin typeface="+mn-ea"/>
              </a:rPr>
              <a:t>move statements outside the body of a loop without affecting the semantics of the program</a:t>
            </a:r>
            <a:endParaRPr lang="en-US" altLang="zh-CN" sz="1700" dirty="0">
              <a:latin typeface="+mn-ea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527"/>
          <a:stretch/>
        </p:blipFill>
        <p:spPr>
          <a:xfrm>
            <a:off x="628648" y="3084284"/>
            <a:ext cx="3725635" cy="114662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656"/>
          <a:stretch/>
        </p:blipFill>
        <p:spPr>
          <a:xfrm>
            <a:off x="628647" y="4739139"/>
            <a:ext cx="3725635" cy="1386114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4" b="57792"/>
          <a:stretch/>
        </p:blipFill>
        <p:spPr>
          <a:xfrm>
            <a:off x="4801505" y="3084284"/>
            <a:ext cx="3805466" cy="114662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b="1991"/>
          <a:stretch/>
        </p:blipFill>
        <p:spPr>
          <a:xfrm>
            <a:off x="4801505" y="4739139"/>
            <a:ext cx="3805466" cy="138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71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j-ea"/>
              </a:rPr>
              <a:t>Machine Code Generation</a:t>
            </a:r>
            <a:endParaRPr lang="zh-CN" altLang="en-US" dirty="0">
              <a:latin typeface="+mj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r>
              <a:rPr lang="en-GB" altLang="zh-CN" sz="2400" dirty="0">
                <a:latin typeface="+mn-ea"/>
              </a:rPr>
              <a:t>Register Allocation</a:t>
            </a:r>
          </a:p>
          <a:p>
            <a:r>
              <a:rPr lang="en-GB" altLang="zh-CN" sz="2400" dirty="0">
                <a:latin typeface="+mn-ea"/>
              </a:rPr>
              <a:t>Instruction Selection and Scheduling</a:t>
            </a:r>
            <a:endParaRPr lang="zh-CN" altLang="en-US" sz="24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55263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81198" y="2810658"/>
            <a:ext cx="6858000" cy="781276"/>
          </a:xfrm>
        </p:spPr>
        <p:txBody>
          <a:bodyPr>
            <a:noAutofit/>
          </a:bodyPr>
          <a:lstStyle/>
          <a:p>
            <a:r>
              <a:rPr lang="en-US" altLang="zh-CN" sz="5400" dirty="0">
                <a:latin typeface="+mn-ea"/>
              </a:rPr>
              <a:t>space-speed tradeoff</a:t>
            </a:r>
            <a:endParaRPr lang="zh-CN" altLang="en-US" sz="5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77021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13" name="内容占位符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162"/>
          <a:stretch/>
        </p:blipFill>
        <p:spPr>
          <a:xfrm>
            <a:off x="628650" y="1904281"/>
            <a:ext cx="4727228" cy="99857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/>
              <a:t>Loop Unrolling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half" idx="2"/>
          </p:nvPr>
        </p:nvSpPr>
        <p:spPr>
          <a:xfrm>
            <a:off x="5766308" y="1904280"/>
            <a:ext cx="2850642" cy="4264291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5000"/>
              </a:lnSpc>
            </a:pPr>
            <a:r>
              <a:rPr lang="en-GB" altLang="zh-CN" sz="2000" dirty="0">
                <a:latin typeface="+mn-ea"/>
              </a:rPr>
              <a:t>increase code size</a:t>
            </a:r>
          </a:p>
          <a:p>
            <a:pPr>
              <a:lnSpc>
                <a:spcPct val="125000"/>
              </a:lnSpc>
            </a:pPr>
            <a:r>
              <a:rPr lang="en-US" sz="2000" dirty="0">
                <a:latin typeface="+mn-ea"/>
              </a:rPr>
              <a:t>decrease the number of operations</a:t>
            </a:r>
          </a:p>
          <a:p>
            <a:pPr>
              <a:lnSpc>
                <a:spcPct val="125000"/>
              </a:lnSpc>
            </a:pPr>
            <a:r>
              <a:rPr lang="en-US" sz="2000" dirty="0">
                <a:latin typeface="+mn-ea"/>
              </a:rPr>
              <a:t>further optimizations</a:t>
            </a: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en-US" sz="1600" dirty="0">
                <a:latin typeface="+mn-ea"/>
              </a:rPr>
              <a:t>potentially be executed in parallel</a:t>
            </a: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en-US" altLang="zh-CN" sz="1600" dirty="0">
                <a:latin typeface="+mn-ea"/>
              </a:rPr>
              <a:t>……</a:t>
            </a:r>
            <a:endParaRPr lang="en-US" sz="1500" dirty="0">
              <a:latin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/>
          <a:srcRect t="34225"/>
          <a:stretch/>
        </p:blipFill>
        <p:spPr>
          <a:xfrm>
            <a:off x="628650" y="3429000"/>
            <a:ext cx="4730906" cy="2133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961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GB" altLang="zh-CN" dirty="0" err="1">
                <a:latin typeface="+mj-ea"/>
              </a:rPr>
              <a:t>Inlining</a:t>
            </a:r>
            <a:endParaRPr lang="zh-CN" altLang="en-US" dirty="0">
              <a:latin typeface="+mj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7886700" cy="1628775"/>
          </a:xfrm>
        </p:spPr>
        <p:txBody>
          <a:bodyPr>
            <a:normAutofit/>
          </a:bodyPr>
          <a:lstStyle/>
          <a:p>
            <a:pPr>
              <a:lnSpc>
                <a:spcPct val="125000"/>
              </a:lnSpc>
            </a:pPr>
            <a:r>
              <a:rPr lang="en-US" altLang="zh-CN" sz="2400" dirty="0">
                <a:latin typeface="+mn-ea"/>
              </a:rPr>
              <a:t>replace a function call site with the body of the called function</a:t>
            </a:r>
            <a:endParaRPr lang="zh-CN" altLang="en-US" sz="2400" dirty="0">
              <a:latin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8650" y="3465739"/>
            <a:ext cx="7942036" cy="1498147"/>
          </a:xfrm>
        </p:spPr>
        <p:txBody>
          <a:bodyPr>
            <a:normAutofit/>
          </a:bodyPr>
          <a:lstStyle/>
          <a:p>
            <a:r>
              <a:rPr lang="en-GB" altLang="zh-CN" sz="2400" dirty="0">
                <a:latin typeface="+mn-ea"/>
              </a:rPr>
              <a:t>-</a:t>
            </a:r>
            <a:r>
              <a:rPr lang="en-GB" altLang="zh-CN" sz="2400" dirty="0" err="1">
                <a:latin typeface="+mn-ea"/>
              </a:rPr>
              <a:t>finline</a:t>
            </a:r>
            <a:r>
              <a:rPr lang="en-GB" altLang="zh-CN" sz="2400" dirty="0">
                <a:latin typeface="+mn-ea"/>
              </a:rPr>
              <a:t>-functions-called-once</a:t>
            </a:r>
          </a:p>
          <a:p>
            <a:r>
              <a:rPr lang="en-GB" altLang="zh-CN" sz="2400" dirty="0">
                <a:latin typeface="+mn-ea"/>
              </a:rPr>
              <a:t>-</a:t>
            </a:r>
            <a:r>
              <a:rPr lang="en-GB" altLang="zh-CN" sz="2400" dirty="0" err="1">
                <a:latin typeface="+mn-ea"/>
              </a:rPr>
              <a:t>finline</a:t>
            </a:r>
            <a:r>
              <a:rPr lang="en-GB" altLang="zh-CN" sz="2400" dirty="0">
                <a:latin typeface="+mn-ea"/>
              </a:rPr>
              <a:t>-small-functions</a:t>
            </a:r>
          </a:p>
          <a:p>
            <a:r>
              <a:rPr lang="zh-CN" altLang="zh-CN" sz="2400" dirty="0">
                <a:latin typeface="+mn-ea"/>
              </a:rPr>
              <a:t>-finline-functions</a:t>
            </a:r>
          </a:p>
          <a:p>
            <a:endParaRPr lang="zh-CN" altLang="en-US" sz="24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24351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+mj-ea"/>
              </a:rPr>
              <a:t>Inlining</a:t>
            </a:r>
            <a:endParaRPr lang="zh-CN" altLang="en-US" dirty="0">
              <a:latin typeface="+mj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US" altLang="zh-CN" sz="2800" dirty="0">
                <a:latin typeface="+mn-ea"/>
              </a:rPr>
              <a:t>advantages</a:t>
            </a:r>
            <a:endParaRPr lang="zh-CN" altLang="en-US" sz="2800" dirty="0">
              <a:latin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93926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5000"/>
              </a:lnSpc>
            </a:pPr>
            <a:r>
              <a:rPr lang="en-US" altLang="zh-CN" dirty="0">
                <a:latin typeface="+mn-ea"/>
              </a:rPr>
              <a:t>eliminate instructions required for a function call</a:t>
            </a:r>
          </a:p>
          <a:p>
            <a:pPr>
              <a:lnSpc>
                <a:spcPct val="125000"/>
              </a:lnSpc>
            </a:pPr>
            <a:r>
              <a:rPr lang="en-US" altLang="zh-CN" dirty="0">
                <a:latin typeface="+mn-ea"/>
              </a:rPr>
              <a:t>"global optimizations" becomes possible on the enlarged function body</a:t>
            </a:r>
          </a:p>
          <a:p>
            <a:pPr>
              <a:lnSpc>
                <a:spcPct val="125000"/>
              </a:lnSpc>
            </a:pPr>
            <a:r>
              <a:rPr lang="en-US" altLang="zh-CN" dirty="0">
                <a:latin typeface="+mn-ea"/>
              </a:rPr>
              <a:t>register allocation can be done across the larger function body</a:t>
            </a:r>
          </a:p>
          <a:p>
            <a:endParaRPr lang="zh-CN" altLang="en-US" sz="2400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US" altLang="zh-CN" sz="2800" dirty="0">
                <a:latin typeface="+mn-ea"/>
              </a:rPr>
              <a:t>disadvantages</a:t>
            </a:r>
            <a:endParaRPr lang="zh-CN" altLang="en-US" sz="2800" dirty="0">
              <a:latin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lnSpc>
                <a:spcPct val="125000"/>
              </a:lnSpc>
            </a:pPr>
            <a:r>
              <a:rPr lang="en-US" altLang="zh-CN" sz="2400" dirty="0">
                <a:latin typeface="+mn-ea"/>
              </a:rPr>
              <a:t>large functions that are used in many places greatly increase code size</a:t>
            </a:r>
          </a:p>
          <a:p>
            <a:pPr>
              <a:lnSpc>
                <a:spcPct val="125000"/>
              </a:lnSpc>
            </a:pPr>
            <a:r>
              <a:rPr lang="en-US" altLang="zh-CN" sz="2400" dirty="0">
                <a:latin typeface="+mn-ea"/>
              </a:rPr>
              <a:t>code expansion may hurt instruction cache performance</a:t>
            </a:r>
          </a:p>
          <a:p>
            <a:pPr>
              <a:lnSpc>
                <a:spcPct val="125000"/>
              </a:lnSpc>
            </a:pP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116594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内容占位符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904281"/>
            <a:ext cx="4727228" cy="304906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+mj-ea"/>
              </a:rPr>
              <a:t>An example</a:t>
            </a:r>
            <a:endParaRPr lang="zh-CN" altLang="en-US" dirty="0"/>
          </a:p>
        </p:txBody>
      </p:sp>
      <p:pic>
        <p:nvPicPr>
          <p:cNvPr id="8" name="内容占位符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200" y="1896874"/>
            <a:ext cx="2851150" cy="4208840"/>
          </a:xfrm>
        </p:spPr>
      </p:pic>
    </p:spTree>
    <p:extLst>
      <p:ext uri="{BB962C8B-B14F-4D97-AF65-F5344CB8AC3E}">
        <p14:creationId xmlns:p14="http://schemas.microsoft.com/office/powerpoint/2010/main" val="2556402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j-ea"/>
              </a:rPr>
              <a:t>Conclusion</a:t>
            </a:r>
            <a:endParaRPr lang="zh-CN" altLang="en-US" dirty="0">
              <a:latin typeface="+mj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1686832"/>
          </a:xfrm>
        </p:spPr>
        <p:txBody>
          <a:bodyPr>
            <a:normAutofit fontScale="92500"/>
          </a:bodyPr>
          <a:lstStyle/>
          <a:p>
            <a:pPr>
              <a:lnSpc>
                <a:spcPct val="125000"/>
              </a:lnSpc>
            </a:pPr>
            <a:r>
              <a:rPr lang="en-US" altLang="zh-CN" dirty="0">
                <a:latin typeface="+mn-ea"/>
              </a:rPr>
              <a:t>It’s much better to focus on writing understandable code, than making manual optimizations that result in cryptic, hard-to-maintain code. </a:t>
            </a: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628650" y="3843111"/>
            <a:ext cx="7886700" cy="16868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zh-CN" sz="2600" dirty="0">
                <a:latin typeface="+mn-ea"/>
              </a:rPr>
              <a:t>..Avoid writing both unnecessary and extremely inefficient codes, especially those block the optimization.</a:t>
            </a:r>
          </a:p>
        </p:txBody>
      </p:sp>
    </p:spTree>
    <p:extLst>
      <p:ext uri="{BB962C8B-B14F-4D97-AF65-F5344CB8AC3E}">
        <p14:creationId xmlns:p14="http://schemas.microsoft.com/office/powerpoint/2010/main" val="4107922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3232</TotalTime>
  <Words>535</Words>
  <Application>Microsoft Office PowerPoint</Application>
  <PresentationFormat>全屏显示(4:3)</PresentationFormat>
  <Paragraphs>63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1" baseType="lpstr">
      <vt:lpstr>等线</vt:lpstr>
      <vt:lpstr>等线 Light</vt:lpstr>
      <vt:lpstr>Arial</vt:lpstr>
      <vt:lpstr>Calibri</vt:lpstr>
      <vt:lpstr>Calibri Light</vt:lpstr>
      <vt:lpstr>Office Theme</vt:lpstr>
      <vt:lpstr>了解编译器优化</vt:lpstr>
      <vt:lpstr>PowerPoint 演示文稿</vt:lpstr>
      <vt:lpstr>Options that Control Optimization</vt:lpstr>
      <vt:lpstr>Optimization Flags</vt:lpstr>
      <vt:lpstr>Two steps:</vt:lpstr>
      <vt:lpstr>Common Practice from Source Code to Intermediate Representation</vt:lpstr>
      <vt:lpstr>PowerPoint 演示文稿</vt:lpstr>
      <vt:lpstr>PowerPoint 演示文稿</vt:lpstr>
      <vt:lpstr>Machine Code Generation</vt:lpstr>
      <vt:lpstr>PowerPoint 演示文稿</vt:lpstr>
      <vt:lpstr>Loop Unrolling</vt:lpstr>
      <vt:lpstr>Inlining</vt:lpstr>
      <vt:lpstr>Inlining</vt:lpstr>
      <vt:lpstr>An example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了解编译器优化</dc:title>
  <dc:creator>mingming mao</dc:creator>
  <cp:lastModifiedBy>mingming mao</cp:lastModifiedBy>
  <cp:revision>66</cp:revision>
  <dcterms:created xsi:type="dcterms:W3CDTF">2017-03-05T07:11:27Z</dcterms:created>
  <dcterms:modified xsi:type="dcterms:W3CDTF">2017-03-07T13:05:57Z</dcterms:modified>
</cp:coreProperties>
</file>