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5"/>
  </p:notesMasterIdLst>
  <p:sldIdLst>
    <p:sldId id="256" r:id="rId2"/>
    <p:sldId id="257" r:id="rId3"/>
    <p:sldId id="271" r:id="rId4"/>
    <p:sldId id="259" r:id="rId5"/>
    <p:sldId id="264" r:id="rId6"/>
    <p:sldId id="261" r:id="rId7"/>
    <p:sldId id="262" r:id="rId8"/>
    <p:sldId id="258" r:id="rId9"/>
    <p:sldId id="265" r:id="rId10"/>
    <p:sldId id="272" r:id="rId11"/>
    <p:sldId id="273" r:id="rId12"/>
    <p:sldId id="274" r:id="rId13"/>
    <p:sldId id="269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A61F3F-9CF6-4437-AF1F-AC2011134674}" type="datetimeFigureOut">
              <a:rPr lang="zh-CN" altLang="en-US" smtClean="0"/>
              <a:t>2017/4/11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BC3DA9-5C65-47BA-AAE0-7AB538588AF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8087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BC3DA9-5C65-47BA-AAE0-7AB538588AF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680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4933B-7AFA-47C4-8E46-CF9761E0AB0B}" type="datetimeFigureOut">
              <a:rPr lang="zh-CN" altLang="en-US" smtClean="0"/>
              <a:t>2017/4/11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8363F-D65F-4937-8897-FA463E59EC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6556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4933B-7AFA-47C4-8E46-CF9761E0AB0B}" type="datetimeFigureOut">
              <a:rPr lang="zh-CN" altLang="en-US" smtClean="0"/>
              <a:t>2017/4/11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8363F-D65F-4937-8897-FA463E59EC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7922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4933B-7AFA-47C4-8E46-CF9761E0AB0B}" type="datetimeFigureOut">
              <a:rPr lang="zh-CN" altLang="en-US" smtClean="0"/>
              <a:t>2017/4/11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8363F-D65F-4937-8897-FA463E59EC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9541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4933B-7AFA-47C4-8E46-CF9761E0AB0B}" type="datetimeFigureOut">
              <a:rPr lang="zh-CN" altLang="en-US" smtClean="0"/>
              <a:t>2017/4/11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8363F-D65F-4937-8897-FA463E59EC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2543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4933B-7AFA-47C4-8E46-CF9761E0AB0B}" type="datetimeFigureOut">
              <a:rPr lang="zh-CN" altLang="en-US" smtClean="0"/>
              <a:t>2017/4/11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8363F-D65F-4937-8897-FA463E59EC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8619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4933B-7AFA-47C4-8E46-CF9761E0AB0B}" type="datetimeFigureOut">
              <a:rPr lang="zh-CN" altLang="en-US" smtClean="0"/>
              <a:t>2017/4/11</a:t>
            </a:fld>
            <a:endParaRPr lang="zh-CN" alt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8363F-D65F-4937-8897-FA463E59EC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8342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4933B-7AFA-47C4-8E46-CF9761E0AB0B}" type="datetimeFigureOut">
              <a:rPr lang="zh-CN" altLang="en-US" smtClean="0"/>
              <a:t>2017/4/11</a:t>
            </a:fld>
            <a:endParaRPr lang="zh-CN" alt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8363F-D65F-4937-8897-FA463E59EC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4019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4933B-7AFA-47C4-8E46-CF9761E0AB0B}" type="datetimeFigureOut">
              <a:rPr lang="zh-CN" altLang="en-US" smtClean="0"/>
              <a:t>2017/4/11</a:t>
            </a:fld>
            <a:endParaRPr lang="zh-CN" alt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8363F-D65F-4937-8897-FA463E59EC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3832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4933B-7AFA-47C4-8E46-CF9761E0AB0B}" type="datetimeFigureOut">
              <a:rPr lang="zh-CN" altLang="en-US" smtClean="0"/>
              <a:t>2017/4/11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8363F-D65F-4937-8897-FA463E59EC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837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4933B-7AFA-47C4-8E46-CF9761E0AB0B}" type="datetimeFigureOut">
              <a:rPr lang="zh-CN" altLang="en-US" smtClean="0"/>
              <a:t>2017/4/11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8363F-D65F-4937-8897-FA463E59EC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1823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4933B-7AFA-47C4-8E46-CF9761E0AB0B}" type="datetimeFigureOut">
              <a:rPr lang="zh-CN" altLang="en-US" smtClean="0"/>
              <a:t>2017/4/11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8363F-D65F-4937-8897-FA463E59EC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0859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zh-CN" altLang="en-US" smtClean="0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4933B-7AFA-47C4-8E46-CF9761E0AB0B}" type="datetimeFigureOut">
              <a:rPr lang="zh-CN" altLang="en-US" smtClean="0"/>
              <a:t>2017/4/11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8363F-D65F-4937-8897-FA463E59EC0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631134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4933B-7AFA-47C4-8E46-CF9761E0AB0B}" type="datetimeFigureOut">
              <a:rPr lang="zh-CN" altLang="en-US" smtClean="0"/>
              <a:t>2017/4/11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8363F-D65F-4937-8897-FA463E59EC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41974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4933B-7AFA-47C4-8E46-CF9761E0AB0B}" type="datetimeFigureOut">
              <a:rPr lang="zh-CN" altLang="en-US" smtClean="0"/>
              <a:t>2017/4/11</a:t>
            </a:fld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8363F-D65F-4937-8897-FA463E59EC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63507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图片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4933B-7AFA-47C4-8E46-CF9761E0AB0B}" type="datetimeFigureOut">
              <a:rPr lang="zh-CN" altLang="en-US" smtClean="0"/>
              <a:t>2017/4/11</a:t>
            </a:fld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8363F-D65F-4937-8897-FA463E59EC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1051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4933B-7AFA-47C4-8E46-CF9761E0AB0B}" type="datetimeFigureOut">
              <a:rPr lang="zh-CN" altLang="en-US" smtClean="0"/>
              <a:t>2017/4/11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8363F-D65F-4937-8897-FA463E59EC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11648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4933B-7AFA-47C4-8E46-CF9761E0AB0B}" type="datetimeFigureOut">
              <a:rPr lang="zh-CN" altLang="en-US" smtClean="0"/>
              <a:t>2017/4/11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8363F-D65F-4937-8897-FA463E59EC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7806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374933B-7AFA-47C4-8E46-CF9761E0AB0B}" type="datetimeFigureOut">
              <a:rPr lang="zh-CN" altLang="en-US" smtClean="0"/>
              <a:t>2017/4/11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48363F-D65F-4937-8897-FA463E59EC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12221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developers.google.com/protocol-buffer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/>
              <a:t>A brief introduction to Protocol Buffer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 smtClean="0"/>
              <a:t>计</a:t>
            </a:r>
            <a:r>
              <a:rPr lang="en-US" altLang="zh-CN" dirty="0" smtClean="0"/>
              <a:t>65 </a:t>
            </a:r>
            <a:r>
              <a:rPr lang="zh-CN" altLang="en-US" dirty="0" smtClean="0"/>
              <a:t>琚锡廷 </a:t>
            </a:r>
            <a:r>
              <a:rPr lang="en-US" altLang="zh-CN" smtClean="0"/>
              <a:t>2016011366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30957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What is </a:t>
            </a:r>
            <a:r>
              <a:rPr lang="en-US" altLang="zh-CN" smtClean="0"/>
              <a:t>protocol </a:t>
            </a:r>
            <a:r>
              <a:rPr lang="en-US" altLang="zh-CN" smtClean="0"/>
              <a:t>buffers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a flexible, efficient, automated mechanism for </a:t>
            </a:r>
            <a:r>
              <a:rPr lang="en-US" altLang="zh-CN" sz="2400" dirty="0" smtClean="0"/>
              <a:t>delivering structured data between different programs.</a:t>
            </a:r>
            <a:endParaRPr lang="en-US" altLang="zh-CN" sz="2400" dirty="0">
              <a:solidFill>
                <a:srgbClr val="FF0000"/>
              </a:solidFill>
            </a:endParaRPr>
          </a:p>
          <a:p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982041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How does it work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You define how you want your data to be structured once, then you can use special generated source code to easily write and read your structured data to and from a variety of data streams and using a variety of languages.</a:t>
            </a:r>
          </a:p>
          <a:p>
            <a:pPr marL="0" indent="0">
              <a:buNone/>
            </a:pPr>
            <a:endParaRPr lang="en-US" altLang="zh-CN" dirty="0" smtClean="0"/>
          </a:p>
          <a:p>
            <a:r>
              <a:rPr lang="en-US" altLang="zh-CN" dirty="0" smtClean="0"/>
              <a:t>Serializing -&gt; deliver -&gt; </a:t>
            </a:r>
            <a:r>
              <a:rPr lang="en-US" altLang="zh-CN" dirty="0" smtClean="0"/>
              <a:t>Parsing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en-US" altLang="zh-CN" dirty="0" err="1" smtClean="0"/>
              <a:t>OK.But</a:t>
            </a:r>
            <a:r>
              <a:rPr lang="en-US" altLang="zh-CN" dirty="0" smtClean="0"/>
              <a:t> what should we do </a:t>
            </a:r>
            <a:r>
              <a:rPr lang="en-US" altLang="zh-CN" smtClean="0"/>
              <a:t>when using it?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971637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</a:t>
            </a:r>
            <a:r>
              <a:rPr lang="en-US" altLang="zh-CN" dirty="0" smtClean="0"/>
              <a:t>reate a .proto file</a:t>
            </a:r>
            <a:br>
              <a:rPr lang="en-US" altLang="zh-CN" dirty="0" smtClean="0"/>
            </a:br>
            <a:r>
              <a:rPr lang="en-US" altLang="zh-CN" dirty="0"/>
              <a:t>d</a:t>
            </a:r>
            <a:r>
              <a:rPr lang="en-US" altLang="zh-CN" dirty="0" smtClean="0"/>
              <a:t>efine the protocol format</a:t>
            </a:r>
            <a:br>
              <a:rPr lang="en-US" altLang="zh-CN" dirty="0" smtClean="0"/>
            </a:br>
            <a:endParaRPr lang="zh-CN" altLang="en-US" dirty="0"/>
          </a:p>
        </p:txBody>
      </p:sp>
      <p:pic>
        <p:nvPicPr>
          <p:cNvPr id="7" name="内容占位符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1972321"/>
            <a:ext cx="4837463" cy="4558133"/>
          </a:xfrm>
        </p:spPr>
      </p:pic>
      <p:sp>
        <p:nvSpPr>
          <p:cNvPr id="9" name="文本框 8"/>
          <p:cNvSpPr txBox="1"/>
          <p:nvPr/>
        </p:nvSpPr>
        <p:spPr>
          <a:xfrm>
            <a:off x="6523630" y="1853248"/>
            <a:ext cx="413527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Package   </a:t>
            </a:r>
            <a:r>
              <a:rPr lang="en-US" altLang="zh-CN" dirty="0" smtClean="0">
                <a:sym typeface="Wingdings" panose="05000000000000000000" pitchFamily="2" charset="2"/>
              </a:rPr>
              <a:t>  namespace</a:t>
            </a:r>
          </a:p>
          <a:p>
            <a:r>
              <a:rPr lang="en-US" altLang="zh-CN" dirty="0" smtClean="0">
                <a:sym typeface="Wingdings" panose="05000000000000000000" pitchFamily="2" charset="2"/>
              </a:rPr>
              <a:t>Message  class/</a:t>
            </a:r>
            <a:r>
              <a:rPr lang="en-US" altLang="zh-CN" dirty="0" err="1" smtClean="0">
                <a:sym typeface="Wingdings" panose="05000000000000000000" pitchFamily="2" charset="2"/>
              </a:rPr>
              <a:t>struct</a:t>
            </a:r>
            <a:endParaRPr lang="en-US" altLang="zh-CN" dirty="0" smtClean="0">
              <a:sym typeface="Wingdings" panose="05000000000000000000" pitchFamily="2" charset="2"/>
            </a:endParaRPr>
          </a:p>
          <a:p>
            <a:endParaRPr lang="en-US" altLang="zh-CN" dirty="0" smtClean="0">
              <a:sym typeface="Wingdings" panose="05000000000000000000" pitchFamily="2" charset="2"/>
            </a:endParaRPr>
          </a:p>
          <a:p>
            <a:r>
              <a:rPr lang="en-US" altLang="zh-CN" dirty="0" smtClean="0">
                <a:sym typeface="Wingdings" panose="05000000000000000000" pitchFamily="2" charset="2"/>
              </a:rPr>
              <a:t>Field type:</a:t>
            </a:r>
          </a:p>
          <a:p>
            <a:r>
              <a:rPr lang="en-US" altLang="zh-CN" dirty="0" smtClean="0">
                <a:sym typeface="Wingdings" panose="05000000000000000000" pitchFamily="2" charset="2"/>
              </a:rPr>
              <a:t>required/optional/repeated</a:t>
            </a:r>
          </a:p>
          <a:p>
            <a:endParaRPr lang="en-US" altLang="zh-CN" dirty="0" smtClean="0">
              <a:sym typeface="Wingdings" panose="05000000000000000000" pitchFamily="2" charset="2"/>
            </a:endParaRPr>
          </a:p>
          <a:p>
            <a:r>
              <a:rPr lang="en-US" altLang="zh-CN" dirty="0" err="1" smtClean="0">
                <a:sym typeface="Wingdings" panose="05000000000000000000" pitchFamily="2" charset="2"/>
              </a:rPr>
              <a:t>optional:a</a:t>
            </a:r>
            <a:r>
              <a:rPr lang="en-US" altLang="zh-CN" dirty="0" smtClean="0">
                <a:sym typeface="Wingdings" panose="05000000000000000000" pitchFamily="2" charset="2"/>
              </a:rPr>
              <a:t> single variable.</a:t>
            </a:r>
          </a:p>
          <a:p>
            <a:r>
              <a:rPr lang="en-US" altLang="zh-CN" dirty="0" err="1">
                <a:sym typeface="Wingdings" panose="05000000000000000000" pitchFamily="2" charset="2"/>
              </a:rPr>
              <a:t>r</a:t>
            </a:r>
            <a:r>
              <a:rPr lang="en-US" altLang="zh-CN" dirty="0" err="1" smtClean="0">
                <a:sym typeface="Wingdings" panose="05000000000000000000" pitchFamily="2" charset="2"/>
              </a:rPr>
              <a:t>equired:</a:t>
            </a:r>
            <a:r>
              <a:rPr lang="en-US" altLang="zh-CN" dirty="0" err="1" smtClean="0"/>
              <a:t>a</a:t>
            </a:r>
            <a:r>
              <a:rPr lang="en-US" altLang="zh-CN" dirty="0" smtClean="0"/>
              <a:t> </a:t>
            </a:r>
            <a:r>
              <a:rPr lang="en-US" altLang="zh-CN" dirty="0"/>
              <a:t>value for the field must be </a:t>
            </a:r>
            <a:r>
              <a:rPr lang="en-US" altLang="zh-CN" dirty="0" err="1" smtClean="0"/>
              <a:t>provided.Other</a:t>
            </a:r>
            <a:r>
              <a:rPr lang="en-US" altLang="zh-CN" dirty="0" smtClean="0"/>
              <a:t> than </a:t>
            </a:r>
            <a:r>
              <a:rPr lang="en-US" altLang="zh-CN" dirty="0" err="1" smtClean="0"/>
              <a:t>this,a</a:t>
            </a:r>
            <a:r>
              <a:rPr lang="en-US" altLang="zh-CN" dirty="0" smtClean="0"/>
              <a:t> required field behaves exactly like an optional field.</a:t>
            </a:r>
          </a:p>
          <a:p>
            <a:r>
              <a:rPr lang="en-US" altLang="zh-CN" dirty="0" err="1" smtClean="0"/>
              <a:t>repeated:the</a:t>
            </a:r>
            <a:r>
              <a:rPr lang="en-US" altLang="zh-CN" dirty="0" smtClean="0"/>
              <a:t> field may be repeated any number of times(0 is ok).Similar to dynamically sized arrays</a:t>
            </a:r>
          </a:p>
          <a:p>
            <a:endParaRPr lang="en-US" altLang="zh-CN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656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</a:t>
            </a:r>
            <a:r>
              <a:rPr lang="en-US" altLang="zh-CN" dirty="0" smtClean="0"/>
              <a:t>reate a .proto file</a:t>
            </a:r>
            <a:br>
              <a:rPr lang="en-US" altLang="zh-CN" dirty="0" smtClean="0"/>
            </a:br>
            <a:r>
              <a:rPr lang="en-US" altLang="zh-CN" dirty="0"/>
              <a:t>d</a:t>
            </a:r>
            <a:r>
              <a:rPr lang="en-US" altLang="zh-CN" dirty="0" smtClean="0"/>
              <a:t>efine the protocol format</a:t>
            </a:r>
            <a:br>
              <a:rPr lang="en-US" altLang="zh-CN" dirty="0" smtClean="0"/>
            </a:br>
            <a:endParaRPr lang="zh-CN" altLang="en-US" dirty="0"/>
          </a:p>
        </p:txBody>
      </p:sp>
      <p:pic>
        <p:nvPicPr>
          <p:cNvPr id="7" name="内容占位符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1972321"/>
            <a:ext cx="4837463" cy="4558133"/>
          </a:xfrm>
        </p:spPr>
      </p:pic>
      <p:sp>
        <p:nvSpPr>
          <p:cNvPr id="9" name="文本框 8"/>
          <p:cNvSpPr txBox="1"/>
          <p:nvPr/>
        </p:nvSpPr>
        <p:spPr>
          <a:xfrm>
            <a:off x="6496334" y="1901235"/>
            <a:ext cx="413527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ym typeface="Wingdings" panose="05000000000000000000" pitchFamily="2" charset="2"/>
              </a:rPr>
              <a:t>Data types:</a:t>
            </a:r>
          </a:p>
          <a:p>
            <a:r>
              <a:rPr lang="en-US" altLang="zh-CN" dirty="0" smtClean="0">
                <a:sym typeface="Wingdings" panose="05000000000000000000" pitchFamily="2" charset="2"/>
              </a:rPr>
              <a:t>String/int32/</a:t>
            </a:r>
            <a:r>
              <a:rPr lang="en-US" altLang="zh-CN" dirty="0" err="1" smtClean="0">
                <a:sym typeface="Wingdings" panose="05000000000000000000" pitchFamily="2" charset="2"/>
              </a:rPr>
              <a:t>bool</a:t>
            </a:r>
            <a:r>
              <a:rPr lang="en-US" altLang="zh-CN" dirty="0" smtClean="0">
                <a:sym typeface="Wingdings" panose="05000000000000000000" pitchFamily="2" charset="2"/>
              </a:rPr>
              <a:t>/other messages</a:t>
            </a:r>
          </a:p>
          <a:p>
            <a:endParaRPr lang="en-US" altLang="zh-CN" dirty="0">
              <a:sym typeface="Wingdings" panose="05000000000000000000" pitchFamily="2" charset="2"/>
            </a:endParaRPr>
          </a:p>
          <a:p>
            <a:r>
              <a:rPr lang="en-US" altLang="zh-CN" dirty="0" smtClean="0">
                <a:sym typeface="Wingdings" panose="05000000000000000000" pitchFamily="2" charset="2"/>
              </a:rPr>
              <a:t>Tags:</a:t>
            </a:r>
          </a:p>
          <a:p>
            <a:r>
              <a:rPr lang="en-US" altLang="zh-CN" dirty="0" smtClean="0">
                <a:sym typeface="Wingdings" panose="05000000000000000000" pitchFamily="2" charset="2"/>
              </a:rPr>
              <a:t>0/1/2</a:t>
            </a:r>
          </a:p>
          <a:p>
            <a:r>
              <a:rPr lang="en-US" altLang="zh-CN" dirty="0" smtClean="0"/>
              <a:t>the </a:t>
            </a:r>
            <a:r>
              <a:rPr lang="en-US" altLang="zh-CN" dirty="0"/>
              <a:t>unique "tag" that field uses in the binary </a:t>
            </a:r>
            <a:r>
              <a:rPr lang="en-US" altLang="zh-CN" dirty="0" smtClean="0"/>
              <a:t>encoding.</a:t>
            </a:r>
          </a:p>
          <a:p>
            <a:r>
              <a:rPr lang="en-US" altLang="zh-CN" dirty="0" smtClean="0">
                <a:sym typeface="Wingdings" panose="05000000000000000000" pitchFamily="2" charset="2"/>
              </a:rPr>
              <a:t>There can’t be more than one same tags in a message</a:t>
            </a:r>
          </a:p>
          <a:p>
            <a:endParaRPr lang="en-US" altLang="zh-CN" dirty="0" smtClean="0">
              <a:sym typeface="Wingdings" panose="05000000000000000000" pitchFamily="2" charset="2"/>
            </a:endParaRPr>
          </a:p>
          <a:p>
            <a:endParaRPr lang="en-US" altLang="zh-CN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338354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Compile the protocol buffers</a:t>
            </a:r>
            <a:endParaRPr lang="zh-CN" altLang="en-US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1519826"/>
            <a:ext cx="10015954" cy="540986"/>
          </a:xfrm>
        </p:spPr>
      </p:pic>
      <p:sp>
        <p:nvSpPr>
          <p:cNvPr id="5" name="文本框 4"/>
          <p:cNvSpPr txBox="1"/>
          <p:nvPr/>
        </p:nvSpPr>
        <p:spPr>
          <a:xfrm>
            <a:off x="646111" y="2564672"/>
            <a:ext cx="1001595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-I=SRC_DIR   the source directory</a:t>
            </a:r>
          </a:p>
          <a:p>
            <a:r>
              <a:rPr lang="en-US" altLang="zh-CN" dirty="0" smtClean="0"/>
              <a:t>--</a:t>
            </a:r>
            <a:r>
              <a:rPr lang="en-US" altLang="zh-CN" dirty="0" err="1" smtClean="0"/>
              <a:t>cpp_out</a:t>
            </a:r>
            <a:r>
              <a:rPr lang="en-US" altLang="zh-CN" dirty="0" smtClean="0"/>
              <a:t>=DST_DIR the destination directory</a:t>
            </a:r>
          </a:p>
          <a:p>
            <a:r>
              <a:rPr lang="en-US" altLang="zh-CN" dirty="0" smtClean="0"/>
              <a:t>-SRC_DIR/ .proto the path to the .proto file</a:t>
            </a:r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en-US" altLang="zh-CN" dirty="0" smtClean="0"/>
              <a:t>This will generate two files</a:t>
            </a:r>
          </a:p>
          <a:p>
            <a:endParaRPr lang="en-US" altLang="zh-CN" dirty="0" smtClean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436" y="4381654"/>
            <a:ext cx="3192012" cy="718203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62435" y="5349922"/>
            <a:ext cx="989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h:the header file while declares the generated classes</a:t>
            </a:r>
          </a:p>
          <a:p>
            <a:r>
              <a:rPr lang="en-US" altLang="zh-CN" dirty="0" err="1" smtClean="0"/>
              <a:t>cc:It</a:t>
            </a:r>
            <a:r>
              <a:rPr lang="en-US" altLang="zh-CN" dirty="0" smtClean="0"/>
              <a:t> contains the implementation of the classes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0183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6111" y="275297"/>
            <a:ext cx="9404723" cy="1400530"/>
          </a:xfrm>
        </p:spPr>
        <p:txBody>
          <a:bodyPr/>
          <a:lstStyle/>
          <a:p>
            <a:r>
              <a:rPr lang="en-US" altLang="zh-CN" dirty="0" smtClean="0"/>
              <a:t>Protocol Buffer API</a:t>
            </a:r>
            <a:endParaRPr lang="zh-CN" altLang="en-US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1152982"/>
            <a:ext cx="4430856" cy="5445289"/>
          </a:xfrm>
        </p:spPr>
      </p:pic>
      <p:sp>
        <p:nvSpPr>
          <p:cNvPr id="6" name="文本框 5"/>
          <p:cNvSpPr txBox="1"/>
          <p:nvPr/>
        </p:nvSpPr>
        <p:spPr>
          <a:xfrm>
            <a:off x="6059605" y="1152982"/>
            <a:ext cx="449011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/>
              <a:t>h</a:t>
            </a:r>
            <a:r>
              <a:rPr lang="en-US" altLang="zh-CN" dirty="0" err="1" smtClean="0"/>
              <a:t>as_xxx</a:t>
            </a:r>
            <a:r>
              <a:rPr lang="en-US" altLang="zh-CN" dirty="0" smtClean="0"/>
              <a:t>():to check is it has been set</a:t>
            </a:r>
          </a:p>
          <a:p>
            <a:r>
              <a:rPr lang="en-US" altLang="zh-CN" dirty="0" err="1"/>
              <a:t>s</a:t>
            </a:r>
            <a:r>
              <a:rPr lang="en-US" altLang="zh-CN" dirty="0" err="1" smtClean="0"/>
              <a:t>et_xxx</a:t>
            </a:r>
            <a:r>
              <a:rPr lang="en-US" altLang="zh-CN" dirty="0" smtClean="0"/>
              <a:t>():to set a value for it</a:t>
            </a:r>
          </a:p>
          <a:p>
            <a:r>
              <a:rPr lang="en-US" altLang="zh-CN" dirty="0"/>
              <a:t>x</a:t>
            </a:r>
            <a:r>
              <a:rPr lang="en-US" altLang="zh-CN" dirty="0" smtClean="0"/>
              <a:t>xx():to get its value</a:t>
            </a:r>
          </a:p>
          <a:p>
            <a:r>
              <a:rPr lang="en-US" altLang="zh-CN" dirty="0" err="1" smtClean="0"/>
              <a:t>clear_xxx</a:t>
            </a:r>
            <a:r>
              <a:rPr lang="en-US" altLang="zh-CN" dirty="0" smtClean="0"/>
              <a:t>():the field back to its empty </a:t>
            </a:r>
            <a:r>
              <a:rPr lang="en-US" altLang="zh-CN" dirty="0" err="1"/>
              <a:t>stateun_sets</a:t>
            </a:r>
            <a:r>
              <a:rPr lang="en-US" altLang="zh-CN" dirty="0"/>
              <a:t> 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en-US" altLang="zh-CN" dirty="0" err="1" smtClean="0"/>
              <a:t>mutable_XXX</a:t>
            </a:r>
            <a:r>
              <a:rPr lang="en-US" altLang="zh-CN" dirty="0" smtClean="0"/>
              <a:t>():a getter set for “strings” type</a:t>
            </a:r>
          </a:p>
          <a:p>
            <a:r>
              <a:rPr lang="en-US" altLang="zh-CN" dirty="0" smtClean="0"/>
              <a:t> You can call </a:t>
            </a:r>
            <a:r>
              <a:rPr lang="en-US" altLang="zh-CN" dirty="0" err="1" smtClean="0"/>
              <a:t>mutable_xxx</a:t>
            </a:r>
            <a:r>
              <a:rPr lang="en-US" altLang="zh-CN" dirty="0" smtClean="0"/>
              <a:t>() even if it is not </a:t>
            </a:r>
            <a:r>
              <a:rPr lang="en-US" altLang="zh-CN" dirty="0" err="1" smtClean="0"/>
              <a:t>set,it</a:t>
            </a:r>
            <a:r>
              <a:rPr lang="en-US" altLang="zh-CN" dirty="0" smtClean="0"/>
              <a:t> will be initialized to an empty string automatically</a:t>
            </a:r>
          </a:p>
        </p:txBody>
      </p:sp>
    </p:spTree>
    <p:extLst>
      <p:ext uri="{BB962C8B-B14F-4D97-AF65-F5344CB8AC3E}">
        <p14:creationId xmlns:p14="http://schemas.microsoft.com/office/powerpoint/2010/main" val="1187718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Protocol buffer API</a:t>
            </a:r>
            <a:endParaRPr lang="zh-CN" altLang="en-US" dirty="0"/>
          </a:p>
        </p:txBody>
      </p:sp>
      <p:pic>
        <p:nvPicPr>
          <p:cNvPr id="3" name="内容占位符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0" y="1551640"/>
            <a:ext cx="7579517" cy="2406211"/>
          </a:xfrm>
        </p:spPr>
      </p:pic>
      <p:sp>
        <p:nvSpPr>
          <p:cNvPr id="4" name="文本框 3"/>
          <p:cNvSpPr txBox="1"/>
          <p:nvPr/>
        </p:nvSpPr>
        <p:spPr>
          <a:xfrm>
            <a:off x="632462" y="4312693"/>
            <a:ext cx="74926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Some functions for repeated field:</a:t>
            </a:r>
          </a:p>
          <a:p>
            <a:endParaRPr lang="en-US" altLang="zh-CN" dirty="0"/>
          </a:p>
          <a:p>
            <a:r>
              <a:rPr lang="en-US" altLang="zh-CN" dirty="0" smtClean="0"/>
              <a:t>size():the numbers of element</a:t>
            </a:r>
          </a:p>
          <a:p>
            <a:r>
              <a:rPr lang="en-US" altLang="zh-CN" dirty="0" err="1" smtClean="0"/>
              <a:t>add_xxx</a:t>
            </a:r>
            <a:r>
              <a:rPr lang="en-US" altLang="zh-CN" dirty="0" smtClean="0"/>
              <a:t>():add a new element to the repeated field</a:t>
            </a:r>
          </a:p>
        </p:txBody>
      </p:sp>
    </p:spTree>
    <p:extLst>
      <p:ext uri="{BB962C8B-B14F-4D97-AF65-F5344CB8AC3E}">
        <p14:creationId xmlns:p14="http://schemas.microsoft.com/office/powerpoint/2010/main" val="64954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6109" y="452718"/>
            <a:ext cx="9404723" cy="1400530"/>
          </a:xfrm>
        </p:spPr>
        <p:txBody>
          <a:bodyPr/>
          <a:lstStyle/>
          <a:p>
            <a:r>
              <a:rPr lang="en-US" altLang="zh-CN" dirty="0" smtClean="0"/>
              <a:t>Protocol Buffer API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6109" y="1443815"/>
            <a:ext cx="8946541" cy="4195481"/>
          </a:xfrm>
        </p:spPr>
        <p:txBody>
          <a:bodyPr/>
          <a:lstStyle/>
          <a:p>
            <a:r>
              <a:rPr lang="en-US" altLang="zh-CN" dirty="0" smtClean="0"/>
              <a:t>Parsing and serializing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948" y="2714796"/>
            <a:ext cx="10886348" cy="2307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81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Example codes</a:t>
            </a:r>
            <a:endParaRPr lang="zh-CN" altLang="en-US" dirty="0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59" y="1569608"/>
            <a:ext cx="4919979" cy="3766667"/>
          </a:xfrm>
        </p:spPr>
      </p:pic>
      <p:sp>
        <p:nvSpPr>
          <p:cNvPr id="6" name="文本框 5"/>
          <p:cNvSpPr txBox="1"/>
          <p:nvPr/>
        </p:nvSpPr>
        <p:spPr>
          <a:xfrm>
            <a:off x="6387153" y="1569608"/>
            <a:ext cx="45992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Include the header file it produces and then you can use the functions it created in the class</a:t>
            </a:r>
          </a:p>
        </p:txBody>
      </p:sp>
    </p:spTree>
    <p:extLst>
      <p:ext uri="{BB962C8B-B14F-4D97-AF65-F5344CB8AC3E}">
        <p14:creationId xmlns:p14="http://schemas.microsoft.com/office/powerpoint/2010/main" val="36115861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Build the Protocol Buffer in Windows using </a:t>
            </a:r>
            <a:r>
              <a:rPr lang="en-US" altLang="zh-CN" dirty="0" err="1" smtClean="0"/>
              <a:t>MinGW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1. Install MSYS with </a:t>
            </a:r>
            <a:r>
              <a:rPr lang="en-US" altLang="zh-CN" dirty="0" err="1" smtClean="0"/>
              <a:t>MinGW</a:t>
            </a:r>
            <a:endParaRPr lang="en-US" altLang="zh-CN" dirty="0" smtClean="0"/>
          </a:p>
          <a:p>
            <a:r>
              <a:rPr lang="en-US" altLang="zh-CN" dirty="0"/>
              <a:t>2. Extract the source </a:t>
            </a:r>
            <a:r>
              <a:rPr lang="en-US" altLang="zh-CN" dirty="0" err="1"/>
              <a:t>tarball</a:t>
            </a:r>
            <a:r>
              <a:rPr lang="en-US" altLang="zh-CN" dirty="0"/>
              <a:t> to your MSYS home directory.</a:t>
            </a:r>
            <a:endParaRPr lang="en-US" altLang="zh-CN" dirty="0" smtClean="0"/>
          </a:p>
          <a:p>
            <a:r>
              <a:rPr lang="en-US" altLang="zh-CN" dirty="0" smtClean="0"/>
              <a:t>3 .Go to the directory&lt;… \</a:t>
            </a:r>
            <a:r>
              <a:rPr lang="en-US" altLang="zh-CN" dirty="0" err="1" smtClean="0"/>
              <a:t>minGW</a:t>
            </a:r>
            <a:r>
              <a:rPr lang="en-US" altLang="zh-CN" dirty="0" smtClean="0"/>
              <a:t>\</a:t>
            </a:r>
            <a:r>
              <a:rPr lang="en-US" altLang="zh-CN" dirty="0" err="1" smtClean="0"/>
              <a:t>msys</a:t>
            </a:r>
            <a:r>
              <a:rPr lang="en-US" altLang="zh-CN" dirty="0" smtClean="0"/>
              <a:t>\1.0&gt; and double click the “msys.bat”</a:t>
            </a:r>
            <a:r>
              <a:rPr lang="en-US" altLang="zh-CN" dirty="0"/>
              <a:t> </a:t>
            </a:r>
            <a:r>
              <a:rPr lang="en-US" altLang="zh-CN" dirty="0" smtClean="0"/>
              <a:t>and then run the Unix scripts as follow</a:t>
            </a:r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dirty="0" smtClean="0"/>
              <a:t>Then you can compile your programs using command line 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12" y="3855342"/>
            <a:ext cx="5420318" cy="1077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8302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59759" y="493661"/>
            <a:ext cx="9404723" cy="1400530"/>
          </a:xfrm>
        </p:spPr>
        <p:txBody>
          <a:bodyPr/>
          <a:lstStyle/>
          <a:p>
            <a:r>
              <a:rPr lang="en-US" altLang="zh-CN" dirty="0" smtClean="0"/>
              <a:t>Compile the program using command line</a:t>
            </a:r>
            <a:endParaRPr lang="zh-CN" altLang="en-US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59" y="2615818"/>
            <a:ext cx="6498735" cy="454912"/>
          </a:xfrm>
        </p:spPr>
      </p:pic>
      <p:sp>
        <p:nvSpPr>
          <p:cNvPr id="5" name="文本框 4"/>
          <p:cNvSpPr txBox="1"/>
          <p:nvPr/>
        </p:nvSpPr>
        <p:spPr>
          <a:xfrm>
            <a:off x="659759" y="3423025"/>
            <a:ext cx="5509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Use the command to produce an executive file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326921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Thank you.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For more </a:t>
            </a:r>
            <a:r>
              <a:rPr lang="en-US" altLang="zh-CN" dirty="0" err="1" smtClean="0"/>
              <a:t>information,please</a:t>
            </a:r>
            <a:r>
              <a:rPr lang="en-US" altLang="zh-CN" dirty="0" smtClean="0"/>
              <a:t> </a:t>
            </a:r>
            <a:r>
              <a:rPr lang="en-US" altLang="zh-CN" smtClean="0"/>
              <a:t>visit </a:t>
            </a:r>
            <a:r>
              <a:rPr lang="en-US" altLang="zh-CN" smtClean="0">
                <a:hlinkClick r:id="rId2"/>
              </a:rPr>
              <a:t>https://developers.google.com/protocol-buffers</a:t>
            </a:r>
            <a:endParaRPr lang="en-US" altLang="zh-CN" smtClean="0"/>
          </a:p>
          <a:p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1563721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">
  <a:themeElements>
    <a:clrScheme name="离子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离子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离子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872</TotalTime>
  <Words>431</Words>
  <Application>Microsoft Office PowerPoint</Application>
  <PresentationFormat>宽屏</PresentationFormat>
  <Paragraphs>68</Paragraphs>
  <Slides>13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0" baseType="lpstr">
      <vt:lpstr>宋体</vt:lpstr>
      <vt:lpstr>Arial</vt:lpstr>
      <vt:lpstr>Calibri</vt:lpstr>
      <vt:lpstr>Century Gothic</vt:lpstr>
      <vt:lpstr>Wingdings</vt:lpstr>
      <vt:lpstr>Wingdings 3</vt:lpstr>
      <vt:lpstr>离子</vt:lpstr>
      <vt:lpstr>A brief introduction to Protocol Buffer</vt:lpstr>
      <vt:lpstr>What is protocol buffers</vt:lpstr>
      <vt:lpstr>How does it work</vt:lpstr>
      <vt:lpstr>Create a .proto file define the protocol format </vt:lpstr>
      <vt:lpstr>Create a .proto file define the protocol format </vt:lpstr>
      <vt:lpstr>Compile the protocol buffers</vt:lpstr>
      <vt:lpstr>Protocol Buffer API</vt:lpstr>
      <vt:lpstr>Protocol buffer API</vt:lpstr>
      <vt:lpstr>Protocol Buffer API</vt:lpstr>
      <vt:lpstr>Example codes</vt:lpstr>
      <vt:lpstr>Build the Protocol Buffer in Windows using MinGW</vt:lpstr>
      <vt:lpstr>Compile the program using command line</vt:lpstr>
      <vt:lpstr>Thank you.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brief introduction to Protocol Buffer</dc:title>
  <dc:creator>ASUS</dc:creator>
  <cp:lastModifiedBy>ASUS</cp:lastModifiedBy>
  <cp:revision>41</cp:revision>
  <dcterms:created xsi:type="dcterms:W3CDTF">2017-03-27T13:23:19Z</dcterms:created>
  <dcterms:modified xsi:type="dcterms:W3CDTF">2017-04-11T10:19:16Z</dcterms:modified>
</cp:coreProperties>
</file>