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57" r:id="rId4"/>
    <p:sldId id="269" r:id="rId5"/>
    <p:sldId id="258" r:id="rId6"/>
    <p:sldId id="259" r:id="rId7"/>
    <p:sldId id="270" r:id="rId8"/>
    <p:sldId id="262" r:id="rId9"/>
    <p:sldId id="263" r:id="rId10"/>
    <p:sldId id="264" r:id="rId11"/>
    <p:sldId id="265" r:id="rId12"/>
    <p:sldId id="271" r:id="rId13"/>
    <p:sldId id="266" r:id="rId14"/>
    <p:sldId id="267" r:id="rId15"/>
    <p:sldId id="273" r:id="rId16"/>
    <p:sldId id="274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53" autoAdjust="0"/>
  </p:normalViewPr>
  <p:slideViewPr>
    <p:cSldViewPr snapToGrid="0">
      <p:cViewPr varScale="1">
        <p:scale>
          <a:sx n="75" d="100"/>
          <a:sy n="75" d="100"/>
        </p:scale>
        <p:origin x="144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680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333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938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8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80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68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42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40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08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24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76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6CFC59A5-2DE8-43E3-BAB1-F49D4B38C61E}" type="datetimeFigureOut">
              <a:rPr lang="zh-CN" altLang="en-US" smtClean="0"/>
              <a:t>2017/6/6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8B1B3F5C-EF6B-42F7-91B4-C5AF3E3322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01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46403" y="758953"/>
            <a:ext cx="7254167" cy="28551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基于分词模型的</a:t>
            </a:r>
            <a:b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代码剽窃检测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46404" y="4259943"/>
            <a:ext cx="7063740" cy="22322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2016011383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王元炜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2016011366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琚锡廷</a:t>
            </a:r>
            <a:endParaRPr lang="en-US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</a:rPr>
              <a:t>2016011352 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高  健</a:t>
            </a:r>
          </a:p>
        </p:txBody>
      </p:sp>
    </p:spTree>
    <p:extLst>
      <p:ext uri="{BB962C8B-B14F-4D97-AF65-F5344CB8AC3E}">
        <p14:creationId xmlns:p14="http://schemas.microsoft.com/office/powerpoint/2010/main" val="3904842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150274"/>
              </p:ext>
            </p:extLst>
          </p:nvPr>
        </p:nvGraphicFramePr>
        <p:xfrm>
          <a:off x="609598" y="2333171"/>
          <a:ext cx="7880350" cy="3268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1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566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1800" dirty="0"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字符串比较</a:t>
                      </a:r>
                    </a:p>
                  </a:txBody>
                  <a:tcPr marL="91447" marR="91447" marT="45711" marB="45711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语法树分析</a:t>
                      </a:r>
                    </a:p>
                  </a:txBody>
                  <a:tcPr marL="91447" marR="91447" marT="45711" marB="45711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词法分析</a:t>
                      </a:r>
                    </a:p>
                  </a:txBody>
                  <a:tcPr marL="91447" marR="91447" marT="45711" marB="45711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程序依赖图分析</a:t>
                      </a:r>
                    </a:p>
                  </a:txBody>
                  <a:tcPr marL="91447" marR="91447" marT="45711" marB="4571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直接抄袭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Identifier</a:t>
                      </a:r>
                    </a:p>
                    <a:p>
                      <a:pPr>
                        <a:buNone/>
                      </a:pPr>
                      <a:r>
                        <a:rPr lang="zh-CN" altLang="en-US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重命名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插入代码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Particial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Partial</a:t>
                      </a:r>
                    </a:p>
                  </a:txBody>
                  <a:tcPr marL="91447" marR="91447" marT="45711" marB="4571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7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改变代码顺序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Partial</a:t>
                      </a:r>
                    </a:p>
                  </a:txBody>
                  <a:tcPr marL="91447" marR="91447" marT="45711" marB="4571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改变代码结构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91447" marR="91447" marT="45711" marB="4571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编码复杂度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47" marR="91447" marT="45711" marB="45711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47" marR="91447" marT="45711" marB="4571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47" marR="91447" marT="45711" marB="4571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检测与反检测手段对比</a:t>
            </a:r>
            <a:endParaRPr lang="zh-CN" altLang="en-US" sz="4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45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7250" y="515259"/>
            <a:ext cx="7406640" cy="1262743"/>
          </a:xfrm>
        </p:spPr>
        <p:txBody>
          <a:bodyPr>
            <a:normAutofit/>
          </a:bodyPr>
          <a:lstStyle/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算法流程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预处理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分词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字符串匹配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525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3372" y="108859"/>
            <a:ext cx="8882742" cy="41510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36057" y="2728685"/>
            <a:ext cx="5457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>
                    <a:lumMod val="9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预处理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43315" y="4455882"/>
            <a:ext cx="5457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Preprocessor</a:t>
            </a:r>
            <a:endParaRPr lang="zh-CN" altLang="en-US" sz="4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37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手动展开</a:t>
            </a:r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#include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剩余的用</a:t>
            </a:r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g++ -E</a:t>
            </a:r>
            <a:r>
              <a:rPr lang="en-US" altLang="zh-CN" sz="12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处理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清理预处理指令</a:t>
            </a:r>
          </a:p>
        </p:txBody>
      </p:sp>
    </p:spTree>
    <p:extLst>
      <p:ext uri="{BB962C8B-B14F-4D97-AF65-F5344CB8AC3E}">
        <p14:creationId xmlns:p14="http://schemas.microsoft.com/office/powerpoint/2010/main" val="372909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57250" y="2481944"/>
            <a:ext cx="3852636" cy="19774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typedef </a:t>
            </a:r>
            <a:r>
              <a:rPr lang="en-US" altLang="zh-CN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TYPE;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a;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TYPE b;</a:t>
            </a:r>
            <a:endParaRPr lang="zh-CN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34836" y="3135088"/>
            <a:ext cx="3737450" cy="129881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Type, Identifier</a:t>
            </a: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latin typeface="Arial" panose="020B0604020202020204" pitchFamily="34" charset="0"/>
                <a:cs typeface="Arial" panose="020B0604020202020204" pitchFamily="34" charset="0"/>
              </a:rPr>
              <a:t>Identifier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, Identifier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06286" y="4325257"/>
            <a:ext cx="1001485" cy="1212649"/>
            <a:chOff x="1306286" y="5000171"/>
            <a:chExt cx="1001485" cy="1212649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1770743" y="5000171"/>
              <a:ext cx="0" cy="68942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1306286" y="5689600"/>
              <a:ext cx="1001485" cy="52322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Arial" panose="020B0604020202020204" pitchFamily="34" charset="0"/>
                  <a:cs typeface="Arial" panose="020B0604020202020204" pitchFamily="34" charset="0"/>
                </a:rPr>
                <a:t>Type</a:t>
              </a:r>
              <a:endParaRPr lang="zh-CN" alt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展开</a:t>
            </a:r>
            <a:r>
              <a:rPr lang="en-US" altLang="zh-CN" sz="4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typedef</a:t>
            </a:r>
            <a:endParaRPr lang="zh-CN" altLang="en-US" sz="4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78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85185E-6 L -0.44132 0.001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6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3372" y="108859"/>
            <a:ext cx="8882742" cy="41510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36057" y="2728685"/>
            <a:ext cx="5457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>
                    <a:lumMod val="9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分词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43315" y="4455882"/>
            <a:ext cx="5457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Tokenizer</a:t>
            </a:r>
            <a:endParaRPr lang="zh-CN" altLang="en-US" sz="4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4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内容占位符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20" y="1898948"/>
            <a:ext cx="7517493" cy="4543729"/>
          </a:xfrm>
        </p:spPr>
      </p:pic>
      <p:sp>
        <p:nvSpPr>
          <p:cNvPr id="9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接口（</a:t>
            </a:r>
            <a:r>
              <a:rPr lang="en-US" altLang="zh-CN" sz="4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Adapter</a:t>
            </a:r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模式）</a:t>
            </a:r>
            <a:endParaRPr lang="zh-CN" altLang="en-US" sz="4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047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内容占位符 2"/>
          <p:cNvSpPr>
            <a:spLocks noGrp="1" noChangeArrowheads="1"/>
          </p:cNvSpPr>
          <p:nvPr>
            <p:ph idx="1"/>
          </p:nvPr>
        </p:nvSpPr>
        <p:spPr>
          <a:xfrm>
            <a:off x="857251" y="2057400"/>
            <a:ext cx="7502978" cy="4038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主类</a:t>
            </a:r>
            <a:r>
              <a:rPr lang="zh-CN" altLang="en-US" sz="9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PlagiarismDetector</a:t>
            </a:r>
            <a:r>
              <a:rPr lang="zh-CN" altLang="en-US" sz="9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中含有</a:t>
            </a:r>
            <a:r>
              <a:rPr lang="zh-CN" altLang="en-US" sz="9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Tokenizer*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可以返回一个</a:t>
            </a:r>
            <a:r>
              <a:rPr lang="zh-CN" altLang="en-US" sz="9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vector&lt;Token*&gt;</a:t>
            </a: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仅实现下列</a:t>
            </a:r>
            <a:r>
              <a:rPr lang="zh-CN" altLang="en-US" sz="9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C++</a:t>
            </a:r>
            <a:r>
              <a:rPr lang="en-US" altLang="zh-CN" sz="9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语言版本：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123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087" y="4195460"/>
            <a:ext cx="5126170" cy="200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接口的实现</a:t>
            </a:r>
            <a:endParaRPr lang="zh-CN" altLang="en-US" sz="4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180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算法实现</a:t>
            </a:r>
            <a:endParaRPr lang="zh-CN" altLang="en-US" sz="4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37160" algn="l" defTabSz="6858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20120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1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3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5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700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实现一个支持补运算的正规语言识别（确定性自动机）</a:t>
            </a:r>
            <a:endParaRPr lang="en-US" altLang="zh-CN" sz="2800" noProof="1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实现一个伪确定性下推自动机，对语法进行简单的处理</a:t>
            </a:r>
          </a:p>
          <a:p>
            <a:pPr>
              <a:lnSpc>
                <a:spcPct val="120000"/>
              </a:lnSpc>
            </a:pPr>
            <a:r>
              <a:rPr lang="zh-CN" altLang="en-US" sz="28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适当增加信息，降低误判可能性</a:t>
            </a:r>
          </a:p>
          <a:p>
            <a:pPr>
              <a:lnSpc>
                <a:spcPct val="120000"/>
              </a:lnSpc>
            </a:pPr>
            <a:r>
              <a:rPr lang="en-US" altLang="zh-CN" sz="2800" noProof="1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Equal</a:t>
            </a:r>
            <a:r>
              <a:rPr lang="en-US" altLang="zh-CN" sz="9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和</a:t>
            </a:r>
            <a:r>
              <a:rPr lang="zh-CN" altLang="en-US" sz="9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ApproximateEqual</a:t>
            </a:r>
            <a:r>
              <a:rPr lang="en-US" altLang="zh-CN" sz="9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noProof="1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结合，更可靠地判断抄袭程度</a:t>
            </a:r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767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7251" y="2057400"/>
            <a:ext cx="7706178" cy="40386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CLASS, ID, BEGINCLASS,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FID, OPEN, CLOSE, OEPNBRACE, CLOSEBRACE,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VOID, FID, OPEN, INT, INT, CLOSE, CONST,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SEMICOLON, STATIC, TYPEDEF, ID, SEMICOLON,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  <a:sym typeface="宋体" panose="02010600030101010101" pitchFamily="2" charset="-122"/>
              </a:rPr>
              <a:t>TYPEDEF, ID, SEMICLON,</a:t>
            </a:r>
            <a:endParaRPr lang="en-US" altLang="zh-CN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VOID, STAR, ID, SEMICOLON,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CLOSEBRACE</a:t>
            </a:r>
          </a:p>
          <a:p>
            <a:pPr marL="0" indent="0"/>
            <a:endParaRPr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7171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93" y="1895249"/>
            <a:ext cx="7835183" cy="3700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</a:rPr>
              <a:t>效果</a:t>
            </a:r>
            <a:endParaRPr lang="zh-CN" altLang="en-US" sz="48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61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171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23421 0.28681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1" y="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3372" y="108859"/>
            <a:ext cx="8882742" cy="41510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36057" y="2728685"/>
            <a:ext cx="5457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>
                    <a:lumMod val="9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字符串匹配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43315" y="4455882"/>
            <a:ext cx="5457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Analyzer</a:t>
            </a:r>
            <a:endParaRPr lang="zh-CN" altLang="en-US" sz="4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65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算法思想</a:t>
            </a:r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857251" y="2057400"/>
            <a:ext cx="7404653" cy="40386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把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Token 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视为字符，对两份代码进行匹配</a:t>
            </a:r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计算代码的“相似度”以衡量抄袭的可能</a:t>
            </a:r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0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 把一个串 </a:t>
                </a:r>
                <a:r>
                  <a:rPr lang="en-US" altLang="zh-CN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A </a:t>
                </a: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拆解为若干个无重叠的子串，再去和另一个串 </a:t>
                </a:r>
                <a:r>
                  <a:rPr lang="en-US" altLang="zh-CN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B </a:t>
                </a: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中的子串作匹配。</a:t>
                </a:r>
                <a:endPara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 串</a:t>
                </a:r>
                <a:r>
                  <a:rPr lang="en-US" altLang="zh-CN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 B </a:t>
                </a: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中被匹配的部分也不能重叠。</a:t>
                </a:r>
                <a:endPara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通过贪心算法得到一个可以匹配的长度</a:t>
                </a:r>
                <a:r>
                  <a:rPr lang="en-US" altLang="zh-CN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L</a:t>
                </a: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。</a:t>
                </a:r>
                <a:endPara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相似度 </a:t>
                </a:r>
                <a:r>
                  <a:rPr lang="en-US" altLang="zh-CN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=</a:t>
                </a:r>
                <a:r>
                  <a:rPr lang="zh-CN" altLang="en-US" sz="2800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400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zh-CN" sz="4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altLang="zh-CN" sz="4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𝐿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altLang="zh-CN" sz="400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4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𝐴</m:t>
                            </m:r>
                          </m:e>
                        </m:d>
                        <m:r>
                          <a:rPr lang="en-US" altLang="zh-CN" sz="4000" b="0" i="1" smtClean="0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Arial" panose="020B0604020202020204" pitchFamily="34" charset="0"/>
                          </a:rPr>
                          <m:t>+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sz="4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4000" b="0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  <a:cs typeface="Arial" panose="020B0604020202020204" pitchFamily="34" charset="0"/>
                              </a:rPr>
                              <m:t>𝐵</m:t>
                            </m:r>
                          </m:e>
                        </m:d>
                      </m:den>
                    </m:f>
                  </m:oMath>
                </a14:m>
                <a:endPara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41" t="-12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Greedy-String-Tiling</a:t>
            </a:r>
            <a:endParaRPr lang="zh-CN" altLang="en-US" sz="4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859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枚举两串所以可匹配的子串。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循环时，每次贪心地寻找长度最长的可匹配子串进行匹配，直到找不到可以匹配的子串为止。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算法实现</a:t>
            </a:r>
            <a:endParaRPr lang="zh-CN" altLang="en-US" sz="4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844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分别枚举两串可匹配子串的起始位置，计算出可匹配部分的长度。复杂度最坏为</a:t>
            </a:r>
            <a:r>
              <a:rPr lang="zh-CN" altLang="en-US" sz="1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O(N</a:t>
            </a:r>
            <a:r>
              <a:rPr lang="en-US" altLang="zh-CN" sz="2800" baseline="30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，最好为</a:t>
            </a:r>
            <a:r>
              <a:rPr lang="zh-CN" altLang="en-US" sz="10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O(N</a:t>
            </a:r>
            <a:r>
              <a:rPr lang="en-US" altLang="zh-CN" sz="2800" baseline="30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用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Karp-Rabin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算法优化枚举过程：先预处理出两串的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Hash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值，用一个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Hash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表存储每个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Hash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值对应的子串。如此可以降低期望复杂度至</a:t>
            </a:r>
            <a:r>
              <a: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O(N)</a:t>
            </a:r>
            <a:r>
              <a:rPr lang="en-US" altLang="zh-CN" sz="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2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lang="en-US" altLang="zh-CN" sz="28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857250" y="515259"/>
            <a:ext cx="7406640" cy="1262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算法实现</a:t>
            </a:r>
            <a:endParaRPr lang="zh-CN" altLang="en-US" sz="4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951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46403" y="758953"/>
            <a:ext cx="7254167" cy="28551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谢谢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5977391"/>
      </p:ext>
    </p:extLst>
  </p:cSld>
  <p:clrMapOvr>
    <a:masterClrMapping/>
  </p:clrMapOvr>
</p:sld>
</file>

<file path=ppt/theme/theme1.xml><?xml version="1.0" encoding="utf-8"?>
<a:theme xmlns:a="http://schemas.openxmlformats.org/drawingml/2006/main" name="基础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基础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础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TM03457444[[fn=基础]]</Template>
  <TotalTime>120</TotalTime>
  <Words>468</Words>
  <Application>Microsoft Office PowerPoint</Application>
  <PresentationFormat>全屏显示(4:3)</PresentationFormat>
  <Paragraphs>93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宋体</vt:lpstr>
      <vt:lpstr>Arial</vt:lpstr>
      <vt:lpstr>Cambria Math</vt:lpstr>
      <vt:lpstr>Corbel</vt:lpstr>
      <vt:lpstr>Courier New</vt:lpstr>
      <vt:lpstr>基础</vt:lpstr>
      <vt:lpstr>基于分词模型的 代码剽窃检测</vt:lpstr>
      <vt:lpstr>PowerPoint 演示文稿</vt:lpstr>
      <vt:lpstr>算法流程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基于分词模型的 代码剽窃检测</dc:title>
  <dc:creator>高健</dc:creator>
  <cp:lastModifiedBy>高健</cp:lastModifiedBy>
  <cp:revision>65</cp:revision>
  <dcterms:created xsi:type="dcterms:W3CDTF">2017-06-05T13:25:22Z</dcterms:created>
  <dcterms:modified xsi:type="dcterms:W3CDTF">2017-06-06T11:21:04Z</dcterms:modified>
</cp:coreProperties>
</file>