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29" r:id="rId3"/>
    <p:sldId id="355" r:id="rId4"/>
    <p:sldId id="356" r:id="rId5"/>
    <p:sldId id="357" r:id="rId6"/>
    <p:sldId id="380" r:id="rId7"/>
    <p:sldId id="379" r:id="rId8"/>
    <p:sldId id="381" r:id="rId9"/>
    <p:sldId id="386" r:id="rId10"/>
    <p:sldId id="387" r:id="rId11"/>
    <p:sldId id="388" r:id="rId12"/>
    <p:sldId id="389" r:id="rId13"/>
    <p:sldId id="398" r:id="rId14"/>
    <p:sldId id="399" r:id="rId15"/>
    <p:sldId id="338" r:id="rId16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39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Header Placeholder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Date Placeholder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F4569715-A82F-4E28-8627-992F385D92B4}" type="datetime1">
              <a:rPr lang="zh-CN" altLang="zh-CN"/>
              <a:pPr/>
              <a:t>2017/3/14</a:t>
            </a:fld>
            <a:endParaRPr lang="zh-CN" altLang="zh-CN" sz="1200"/>
          </a:p>
        </p:txBody>
      </p:sp>
      <p:sp>
        <p:nvSpPr>
          <p:cNvPr id="2052" name="Slide Image Placeholder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Notes Placeholder 4"/>
          <p:cNvSpPr>
            <a:spLocks noGrp="1" noRot="1" noChangeAspect="1"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en-US"/>
              <a:t>Click to edit Master text styles</a:t>
            </a:r>
          </a:p>
          <a:p>
            <a:pPr>
              <a:buFontTx/>
              <a:buNone/>
            </a:pPr>
            <a:r>
              <a:rPr lang="zh-CN" altLang="en-US"/>
              <a:t>Second level</a:t>
            </a:r>
          </a:p>
          <a:p>
            <a:pPr>
              <a:buFontTx/>
              <a:buNone/>
            </a:pPr>
            <a:r>
              <a:rPr lang="zh-CN" altLang="en-US"/>
              <a:t>Third level</a:t>
            </a:r>
          </a:p>
          <a:p>
            <a:pPr>
              <a:buFontTx/>
              <a:buNone/>
            </a:pPr>
            <a:r>
              <a:rPr lang="zh-CN" altLang="en-US"/>
              <a:t>Fourth level</a:t>
            </a:r>
          </a:p>
          <a:p>
            <a:pPr>
              <a:buFontTx/>
              <a:buNone/>
            </a:pPr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2054" name="Footer Placeholder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Slide Number Placeholder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6EF14FA8-E74C-4B55-9F53-ACC43DDF923D}" type="slidenum">
              <a:rPr lang="zh-CN" altLang="zh-CN"/>
              <a:pPr/>
              <a:t>‹#›</a:t>
            </a:fld>
            <a:endParaRPr lang="zh-CN" altLang="zh-CN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50D8F2-0823-4FDE-87CD-2ABA60337B05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221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C8AAE06-CE9C-4A38-8F9A-9759CEC908AC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408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3DF3DA1-25AE-485B-A57F-33A7FCB3961C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346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D6E25C-B4EF-49F2-AA6F-1FD641D203D7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86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FBE94C-1717-46D2-9707-6238896AF580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2304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2A106CA-711A-45E4-96B9-98B629FB1EC3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355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8E9C4E5-D39F-4315-B6BF-65ACE2087C39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702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443B76F-FA59-4711-A228-D233BCC9C90F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09624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E489C6-3E42-4143-8220-4190142A19BB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315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AF5C7F-4B3E-49AC-A061-44C37599B744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358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584200"/>
            <a:ext cx="2057400" cy="53133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584200"/>
            <a:ext cx="6019800" cy="5313363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3610D7D-6E7F-43CF-B353-68068FADC68F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0378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84200"/>
            <a:ext cx="76200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>
          <a:xfrm>
            <a:off x="8305800" y="381000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fld id="{5900C007-52D4-4D30-9825-3CB404DE4610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57200" y="6375400"/>
            <a:ext cx="6629400" cy="39052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3182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584200"/>
            <a:ext cx="76200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8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zh-CN" altLang="zh-CN" smtClean="0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zh-CN" altLang="zh-CN" smtClean="0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zh-CN" altLang="zh-CN" smtClean="0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zh-CN" altLang="zh-CN" smtClean="0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1029" name="Slide Number Placehold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381000"/>
            <a:ext cx="457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EF49A298-1266-4324-AAE1-1A4B75C80630}" type="slidenum">
              <a:rPr lang="zh-CN" altLang="zh-CN"/>
              <a:pPr/>
              <a:t>‹#›</a:t>
            </a:fld>
            <a:endParaRPr lang="zh-CN" altLang="zh-CN" sz="1800">
              <a:solidFill>
                <a:schemeClr val="tx1"/>
              </a:solidFill>
            </a:endParaRPr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558800"/>
            <a:ext cx="152400" cy="5334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1031" name="Straight Connector 15"/>
          <p:cNvSpPr>
            <a:spLocks noChangeShapeType="1"/>
          </p:cNvSpPr>
          <p:nvPr/>
        </p:nvSpPr>
        <p:spPr bwMode="auto">
          <a:xfrm>
            <a:off x="0" y="801688"/>
            <a:ext cx="101600" cy="1587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2" name="Straight Connector 16"/>
          <p:cNvSpPr>
            <a:spLocks noChangeShapeType="1"/>
          </p:cNvSpPr>
          <p:nvPr/>
        </p:nvSpPr>
        <p:spPr bwMode="auto">
          <a:xfrm>
            <a:off x="0" y="863600"/>
            <a:ext cx="101600" cy="0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3" name="Rectangle 6"/>
          <p:cNvSpPr>
            <a:spLocks noChangeArrowheads="1"/>
          </p:cNvSpPr>
          <p:nvPr/>
        </p:nvSpPr>
        <p:spPr bwMode="auto">
          <a:xfrm>
            <a:off x="0" y="6259513"/>
            <a:ext cx="9144000" cy="623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4" name="Oval 13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8382000" y="6375400"/>
            <a:ext cx="365125" cy="365125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400" b="1">
              <a:solidFill>
                <a:srgbClr val="BFBFBF"/>
              </a:solidFill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1035" name="Oval 14">
            <a:hlinkClick r:id="" action="ppaction://hlinkshowjump?jump=previousslide"/>
          </p:cNvPr>
          <p:cNvSpPr>
            <a:spLocks noChangeArrowheads="1"/>
          </p:cNvSpPr>
          <p:nvPr/>
        </p:nvSpPr>
        <p:spPr bwMode="auto">
          <a:xfrm>
            <a:off x="7924800" y="6375400"/>
            <a:ext cx="365125" cy="365125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400" b="1">
              <a:solidFill>
                <a:srgbClr val="BFBFBF"/>
              </a:solidFill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1036" name="Chevron 17"/>
          <p:cNvSpPr>
            <a:spLocks noChangeArrowheads="1"/>
          </p:cNvSpPr>
          <p:nvPr/>
        </p:nvSpPr>
        <p:spPr bwMode="auto">
          <a:xfrm flipH="1">
            <a:off x="8066088" y="6491288"/>
            <a:ext cx="82550" cy="133350"/>
          </a:xfrm>
          <a:prstGeom prst="chevron">
            <a:avLst>
              <a:gd name="adj" fmla="val 79255"/>
            </a:avLst>
          </a:prstGeom>
          <a:solidFill>
            <a:schemeClr val="accent1"/>
          </a:solidFill>
          <a:ln w="12700" cap="flat" cmpd="sng">
            <a:solidFill>
              <a:srgbClr val="A5A5A5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1037" name="Chevron 18"/>
          <p:cNvSpPr>
            <a:spLocks noChangeArrowheads="1"/>
          </p:cNvSpPr>
          <p:nvPr/>
        </p:nvSpPr>
        <p:spPr bwMode="auto">
          <a:xfrm>
            <a:off x="8523288" y="6491288"/>
            <a:ext cx="82550" cy="133350"/>
          </a:xfrm>
          <a:prstGeom prst="chevron">
            <a:avLst>
              <a:gd name="adj" fmla="val 79255"/>
            </a:avLst>
          </a:prstGeom>
          <a:solidFill>
            <a:schemeClr val="accent1"/>
          </a:solidFill>
          <a:ln w="12700" cap="flat" cmpd="sng">
            <a:solidFill>
              <a:srgbClr val="A5A5A5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endParaRPr lang="zh-CN" altLang="zh-CN"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sp>
        <p:nvSpPr>
          <p:cNvPr id="1038" name="Footer Placehold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" y="6375400"/>
            <a:ext cx="662940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rgbClr val="7F7F7F"/>
                </a:solidFill>
                <a:latin typeface="+mj-lt"/>
                <a:sym typeface="Bebas Neue" pitchFamily="2" charset="-122"/>
              </a:defRPr>
            </a:lvl1pPr>
          </a:lstStyle>
          <a:p>
            <a:r>
              <a:rPr lang="zh-CN" altLang="zh-CN"/>
              <a:t>PUT THE NAME OF YOUR COMPANY HERE</a:t>
            </a:r>
            <a:endParaRPr lang="zh-CN" altLang="zh-CN" sz="1800" b="0">
              <a:solidFill>
                <a:schemeClr val="tx1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marL="914400" indent="-914400" algn="l" rtl="0" fontAlgn="base">
        <a:spcBef>
          <a:spcPct val="0"/>
        </a:spcBef>
        <a:spcAft>
          <a:spcPct val="0"/>
        </a:spcAft>
        <a:defRPr sz="4400" kern="1200">
          <a:solidFill>
            <a:srgbClr val="262626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marL="9144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2pPr>
      <a:lvl3pPr marL="9144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3pPr>
      <a:lvl4pPr marL="9144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4pPr>
      <a:lvl5pPr marL="9144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5pPr>
      <a:lvl6pPr marL="13716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6pPr>
      <a:lvl7pPr marL="18288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7pPr>
      <a:lvl8pPr marL="22860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8pPr>
      <a:lvl9pPr marL="2743200" indent="-914400" algn="l" rtl="0" fontAlgn="base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Bebas Neue" pitchFamily="2" charset="-122"/>
          <a:ea typeface="黑体" panose="02010609060101010101" pitchFamily="49" charset="-122"/>
          <a:sym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262626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262626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 kern="1200">
          <a:solidFill>
            <a:srgbClr val="262626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ourceware.org/gdb/onlinedocs/gdb/index.html#SEC_Content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90813" y="3794932"/>
            <a:ext cx="4114774" cy="73657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altLang="zh-CN" sz="2200" dirty="0" smtClean="0">
                <a:solidFill>
                  <a:srgbClr val="3F3F3F"/>
                </a:solidFill>
                <a:latin typeface="Bebas Neue" pitchFamily="2" charset="-122"/>
                <a:sym typeface="Bebas Neue" pitchFamily="2" charset="-122"/>
              </a:rPr>
              <a:t>In-Class Talk for Oriented to Object Programming Class</a:t>
            </a:r>
            <a:endParaRPr lang="zh-CN" altLang="zh-CN" sz="2200" dirty="0">
              <a:solidFill>
                <a:srgbClr val="3F3F3F"/>
              </a:solidFill>
              <a:latin typeface="Bebas Neue" pitchFamily="2" charset="-122"/>
              <a:sym typeface="Bebas Neue" pitchFamily="2" charset="-122"/>
            </a:endParaRPr>
          </a:p>
        </p:txBody>
      </p:sp>
      <p:sp>
        <p:nvSpPr>
          <p:cNvPr id="3076" name="Oval 4">
            <a:hlinkClick r:id="" action="ppaction://hlinkshowjump?jump=nextslide"/>
          </p:cNvPr>
          <p:cNvSpPr>
            <a:spLocks noChangeArrowheads="1"/>
          </p:cNvSpPr>
          <p:nvPr/>
        </p:nvSpPr>
        <p:spPr bwMode="auto">
          <a:xfrm>
            <a:off x="4343400" y="4770438"/>
            <a:ext cx="457200" cy="457200"/>
          </a:xfrm>
          <a:prstGeom prst="ellipse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BFBFBF"/>
              </a:solidFill>
              <a:latin typeface="MS PGothic" panose="020B0600070205080204" pitchFamily="34" charset="-128"/>
              <a:ea typeface="MS PGothic" panose="020B0600070205080204" pitchFamily="34" charset="-128"/>
              <a:sym typeface="MS PGothic" panose="020B0600070205080204" pitchFamily="34" charset="-128"/>
            </a:endParaRPr>
          </a:p>
        </p:txBody>
      </p:sp>
      <p:grpSp>
        <p:nvGrpSpPr>
          <p:cNvPr id="3077" name="Group 15"/>
          <p:cNvGrpSpPr>
            <a:grpSpLocks/>
          </p:cNvGrpSpPr>
          <p:nvPr/>
        </p:nvGrpSpPr>
        <p:grpSpPr bwMode="auto">
          <a:xfrm>
            <a:off x="2209800" y="2184400"/>
            <a:ext cx="4876800" cy="1371600"/>
            <a:chOff x="0" y="0"/>
            <a:chExt cx="4876800" cy="1371600"/>
          </a:xfrm>
        </p:grpSpPr>
        <p:sp>
          <p:nvSpPr>
            <p:cNvPr id="3078" name="Rectangle 11"/>
            <p:cNvSpPr>
              <a:spLocks noChangeArrowheads="1"/>
            </p:cNvSpPr>
            <p:nvPr/>
          </p:nvSpPr>
          <p:spPr bwMode="auto">
            <a:xfrm>
              <a:off x="0" y="0"/>
              <a:ext cx="4876800" cy="1371600"/>
            </a:xfrm>
            <a:prstGeom prst="rect">
              <a:avLst/>
            </a:prstGeom>
            <a:solidFill>
              <a:srgbClr val="F2F2F2"/>
            </a:solidFill>
            <a:ln w="635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MS PGothic" panose="020B0600070205080204" pitchFamily="34" charset="-128"/>
                <a:ea typeface="MS PGothic" panose="020B0600070205080204" pitchFamily="34" charset="-128"/>
                <a:sym typeface="MS PGothic" panose="020B0600070205080204" pitchFamily="34" charset="-128"/>
              </a:endParaRPr>
            </a:p>
          </p:txBody>
        </p:sp>
        <p:sp>
          <p:nvSpPr>
            <p:cNvPr id="3079" name="Rectangle 12"/>
            <p:cNvSpPr>
              <a:spLocks noChangeArrowheads="1"/>
            </p:cNvSpPr>
            <p:nvPr/>
          </p:nvSpPr>
          <p:spPr bwMode="auto">
            <a:xfrm>
              <a:off x="0" y="304800"/>
              <a:ext cx="152400" cy="6096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MS PGothic" panose="020B0600070205080204" pitchFamily="34" charset="-128"/>
                <a:ea typeface="MS PGothic" panose="020B0600070205080204" pitchFamily="34" charset="-128"/>
                <a:sym typeface="MS PGothic" panose="020B0600070205080204" pitchFamily="34" charset="-128"/>
              </a:endParaRPr>
            </a:p>
          </p:txBody>
        </p:sp>
        <p:sp>
          <p:nvSpPr>
            <p:cNvPr id="3080" name="Rectangle 13"/>
            <p:cNvSpPr>
              <a:spLocks noChangeArrowheads="1"/>
            </p:cNvSpPr>
            <p:nvPr/>
          </p:nvSpPr>
          <p:spPr bwMode="auto">
            <a:xfrm>
              <a:off x="4724400" y="304800"/>
              <a:ext cx="152400" cy="6096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MS PGothic" panose="020B0600070205080204" pitchFamily="34" charset="-128"/>
                <a:ea typeface="MS PGothic" panose="020B0600070205080204" pitchFamily="34" charset="-128"/>
                <a:sym typeface="MS PGothic" panose="020B0600070205080204" pitchFamily="34" charset="-128"/>
              </a:endParaRPr>
            </a:p>
          </p:txBody>
        </p:sp>
      </p:grpSp>
      <p:sp>
        <p:nvSpPr>
          <p:cNvPr id="3081" name="Rectangle 14"/>
          <p:cNvSpPr>
            <a:spLocks noChangeArrowheads="1"/>
          </p:cNvSpPr>
          <p:nvPr/>
        </p:nvSpPr>
        <p:spPr bwMode="auto">
          <a:xfrm>
            <a:off x="2895587" y="4770438"/>
            <a:ext cx="3810000" cy="457200"/>
          </a:xfrm>
          <a:prstGeom prst="rect">
            <a:avLst/>
          </a:prstGeom>
          <a:solidFill>
            <a:srgbClr val="F2F2F2"/>
          </a:solidFill>
          <a:ln w="6350" cap="flat" cmpd="sng">
            <a:solidFill>
              <a:schemeClr val="bg1"/>
            </a:solidFill>
            <a:bevel/>
            <a:headEnd/>
            <a:tailEnd/>
          </a:ln>
        </p:spPr>
        <p:txBody>
          <a:bodyPr anchor="ctr"/>
          <a:lstStyle/>
          <a:p>
            <a:pPr algn="ctr"/>
            <a:r>
              <a:rPr lang="en-US" altLang="zh-CN" dirty="0" smtClean="0">
                <a:solidFill>
                  <a:srgbClr val="0070C0"/>
                </a:solidFill>
                <a:latin typeface="BebasNEUE" pitchFamily="2" charset="0"/>
                <a:sym typeface="BebasNEUE" pitchFamily="2" charset="0"/>
              </a:rPr>
              <a:t>Ding Xiangyun 2016011361</a:t>
            </a:r>
            <a:endParaRPr lang="zh-CN" altLang="zh-CN" dirty="0">
              <a:solidFill>
                <a:srgbClr val="0070C0"/>
              </a:solidFill>
              <a:latin typeface="BebasNEUE" pitchFamily="2" charset="0"/>
              <a:sym typeface="BebasNEUE" pitchFamily="2" charset="0"/>
            </a:endParaRPr>
          </a:p>
        </p:txBody>
      </p:sp>
      <p:sp>
        <p:nvSpPr>
          <p:cNvPr id="3082" name="Title 1"/>
          <p:cNvSpPr>
            <a:spLocks noGrp="1" noChangeArrowheads="1"/>
          </p:cNvSpPr>
          <p:nvPr>
            <p:ph type="ctrTitle" idx="4294967295"/>
          </p:nvPr>
        </p:nvSpPr>
        <p:spPr>
          <a:xfrm>
            <a:off x="2362200" y="2565400"/>
            <a:ext cx="4572000" cy="609600"/>
          </a:xfrm>
          <a:ln/>
        </p:spPr>
        <p:txBody>
          <a:bodyPr/>
          <a:lstStyle/>
          <a:p>
            <a:pPr marL="0" indent="0" algn="ctr"/>
            <a:r>
              <a:rPr lang="en-US" altLang="zh-CN" dirty="0" smtClean="0">
                <a:solidFill>
                  <a:srgbClr val="0065B0"/>
                </a:solidFill>
                <a:sym typeface="Bebas Neue" pitchFamily="2" charset="-122"/>
              </a:rPr>
              <a:t>Debug Using GDB</a:t>
            </a:r>
            <a:endParaRPr lang="zh-CN" altLang="zh-CN" dirty="0">
              <a:solidFill>
                <a:srgbClr val="0065B0"/>
              </a:solidFill>
              <a:sym typeface="Bebas Neue" pitchFamily="2" charset="-122"/>
            </a:endParaRPr>
          </a:p>
        </p:txBody>
      </p:sp>
      <p:sp>
        <p:nvSpPr>
          <p:cNvPr id="3084" name="Straight Connector 10"/>
          <p:cNvSpPr>
            <a:spLocks noChangeShapeType="1"/>
          </p:cNvSpPr>
          <p:nvPr/>
        </p:nvSpPr>
        <p:spPr bwMode="auto">
          <a:xfrm>
            <a:off x="2260600" y="2757488"/>
            <a:ext cx="101600" cy="1587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5" name="Straight Connector 16"/>
          <p:cNvSpPr>
            <a:spLocks noChangeShapeType="1"/>
          </p:cNvSpPr>
          <p:nvPr/>
        </p:nvSpPr>
        <p:spPr bwMode="auto">
          <a:xfrm>
            <a:off x="2260600" y="2819400"/>
            <a:ext cx="101600" cy="0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6" name="Straight Connector 17"/>
          <p:cNvSpPr>
            <a:spLocks noChangeShapeType="1"/>
          </p:cNvSpPr>
          <p:nvPr/>
        </p:nvSpPr>
        <p:spPr bwMode="auto">
          <a:xfrm>
            <a:off x="6934200" y="2757488"/>
            <a:ext cx="101600" cy="1587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7" name="Straight Connector 18"/>
          <p:cNvSpPr>
            <a:spLocks noChangeShapeType="1"/>
          </p:cNvSpPr>
          <p:nvPr/>
        </p:nvSpPr>
        <p:spPr bwMode="auto">
          <a:xfrm>
            <a:off x="6934200" y="2819400"/>
            <a:ext cx="101600" cy="0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4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9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9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0" autoUpdateAnimBg="0"/>
      <p:bldP spid="3076" grpId="0" bldLvl="0" animBg="1" autoUpdateAnimBg="0"/>
      <p:bldP spid="3081" grpId="0" bldLvl="0" animBg="1" autoUpdateAnimBg="0"/>
      <p:bldP spid="3082" grpId="0" bldLvl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Why use a debugger</a:t>
            </a:r>
            <a:endParaRPr lang="zh-CN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990694" y="2057436"/>
            <a:ext cx="64006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Dalao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 doesn’t need it at all.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M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ost of us tend to have bugs in our code. We could use printing commands to test our code, or we could use a debugger.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What is GDB</a:t>
            </a:r>
            <a:endParaRPr lang="zh-CN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685902" y="1466131"/>
            <a:ext cx="79245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GDB: The GNU Project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Debugger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First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written by Richard Stallman in 1986 as part of his GNU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system.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It allows you to see what is going on ‘inside’ another program while it executes -- or what another program was doing at the moment it crashed.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It can work on almost every operating system.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0546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Install and invoke</a:t>
            </a:r>
            <a:endParaRPr lang="zh-CN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990694" y="1466131"/>
            <a:ext cx="73150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The following sections are based on the windows platform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.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Those who installed 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CodeBlocks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 don’t need to install it.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Compile your program with the ‘-g’ flag.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Bebas Neue"/>
                <a:cs typeface="Arial" panose="020B0604020202020204" pitchFamily="34" charset="0"/>
              </a:rPr>
              <a:t>Invoke GDB to run the program from the same directory it was compiled in .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ea typeface="Bebas Neue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37" y="948310"/>
            <a:ext cx="8233522" cy="14901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99" y="3174589"/>
            <a:ext cx="8258798" cy="254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3310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9" y="1676446"/>
            <a:ext cx="67816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file &lt;name&gt;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load the .exe 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We can load the .exe file when we invoking 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gdb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6" y="2481706"/>
            <a:ext cx="8839088" cy="8265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62" y="5105356"/>
            <a:ext cx="3581414" cy="62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3032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876389" y="1676446"/>
            <a:ext cx="678162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l(list):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show source code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 &lt;line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 &lt;line number&gt;,&lt;line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 &lt;function name&gt;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efault 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listsize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is 10 lines.</a:t>
            </a:r>
          </a:p>
          <a:p>
            <a:pPr lvl="1"/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set 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listsize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30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show 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listsize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789" y="1140796"/>
            <a:ext cx="6438739" cy="41113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12" y="584200"/>
            <a:ext cx="8580830" cy="5286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697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9" y="1676446"/>
            <a:ext cx="678162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r(run):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start running the program</a:t>
            </a:r>
          </a:p>
          <a:p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b(breakpoint):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to set breakpoints in the program.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 &lt;line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 &lt;function name&gt;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d(delete):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delete breakpoints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 &lt;breakpoint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 (delete all breakpoints)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Garamond" panose="02020404030301010803" pitchFamily="18" charset="0"/>
              <a:ea typeface="微软雅黑" panose="020B0503020204020204" pitchFamily="34" charset="-122"/>
              <a:cs typeface="Courier New" panose="02070309020205020404" pitchFamily="49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89" y="731660"/>
            <a:ext cx="7467496" cy="28775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442" y="4111439"/>
            <a:ext cx="8707389" cy="176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007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28842"/>
            <a:ext cx="8305582" cy="332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576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9" y="1676446"/>
            <a:ext cx="678162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n: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cause the debugger to execute the current command, and stop again, showing the next command in the code to be executed.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s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cause the debugger to execute the current command, and if it is a function call – go to the beginning of that function (which means go into the function).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00" y="355392"/>
            <a:ext cx="8764584" cy="59922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69" y="30333"/>
            <a:ext cx="8613719" cy="678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5198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8" y="1676446"/>
            <a:ext cx="70483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c(continue):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let the program continue running until next breakpoint . If there’s no breakpoint behind, go to the end of the program.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p(print):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print the contents of a variable or an expression.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q(quit):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end debug and exit GDB.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16" y="1147763"/>
            <a:ext cx="8832315" cy="426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465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Basic commands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8" y="1676446"/>
            <a:ext cx="765790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disp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(display):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show the contents of a variable or an expression every time.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disp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&lt;variable name&gt;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disp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&lt;expression&gt;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undisp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(</a:t>
            </a: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undisplay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delete displays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undisp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 &lt;display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kill: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kill the debugging program (still stay in GDB)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14" y="1143060"/>
            <a:ext cx="8679879" cy="42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334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More details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8" y="1240242"/>
            <a:ext cx="727691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info b: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show the information of all breakpoints.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clear &lt;line number&gt;: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delete all breakpoints on a specific 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tb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 (temporary breakpoint):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set a breakpoint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that is automatically removed after it stops program execution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search &lt;string&gt;: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search a specific string after the current 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rev </a:t>
            </a:r>
            <a:r>
              <a:rPr lang="en-US" altLang="zh-CN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&lt;string&gt;: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search a specific string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before 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the current 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4342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More details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876388" y="1240242"/>
            <a:ext cx="77341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save b &lt;file name&gt;: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save a list of breakpoints .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source &lt;filename&gt;: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load the breakpoints that has been saved.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break if ..: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break the program on specific condition.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bt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 (</a:t>
            </a: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backtrace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):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view system stack information.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whatis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 &lt;variable&gt;: 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to view the type of a variable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ea typeface="Bebas Neue"/>
                <a:cs typeface="Courier New" panose="02070309020205020404" pitchFamily="49" charset="0"/>
              </a:rPr>
              <a:t>help (&lt;command name&gt;)</a:t>
            </a:r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4674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 smtClean="0"/>
              <a:t>Oriented to Object Programming</a:t>
            </a:r>
            <a:endParaRPr lang="en-US" altLang="zh-CN" dirty="0"/>
          </a:p>
        </p:txBody>
      </p:sp>
      <p:sp>
        <p:nvSpPr>
          <p:cNvPr id="5122" name="Title 1"/>
          <p:cNvSpPr>
            <a:spLocks noGrp="1" noChangeArrowheads="1"/>
          </p:cNvSpPr>
          <p:nvPr>
            <p:ph type="title" idx="4294967295"/>
          </p:nvPr>
        </p:nvSpPr>
        <p:spPr>
          <a:ln/>
        </p:spPr>
        <p:txBody>
          <a:bodyPr/>
          <a:lstStyle/>
          <a:p>
            <a:r>
              <a:rPr lang="en-US" altLang="zh-CN" dirty="0" smtClean="0">
                <a:sym typeface="Open Sans Extrabold" pitchFamily="2" charset="0"/>
              </a:rPr>
              <a:t>Debug a multi-file </a:t>
            </a:r>
            <a:r>
              <a:rPr lang="en-US" altLang="zh-CN" dirty="0">
                <a:sym typeface="Open Sans Extrabold" pitchFamily="2" charset="0"/>
              </a:rPr>
              <a:t>project</a:t>
            </a:r>
            <a:endParaRPr lang="zh-CN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952587" y="1752644"/>
            <a:ext cx="72769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Add ‘-g’ flag in ‘</a:t>
            </a:r>
            <a:r>
              <a:rPr lang="en-US" altLang="zh-CN" sz="28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makefile</a:t>
            </a: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’.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Set breakpoints as follows: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 &lt;file name&gt;:&lt;line number&gt;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b &lt;file name&gt;:&lt;function number&gt;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Use other commands in the same way.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Any question?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endParaRPr lang="en-US" altLang="zh-CN" sz="2800" dirty="0" smtClean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8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16"/>
          <p:cNvSpPr>
            <a:spLocks noChangeArrowheads="1"/>
          </p:cNvSpPr>
          <p:nvPr/>
        </p:nvSpPr>
        <p:spPr bwMode="auto">
          <a:xfrm>
            <a:off x="0" y="2260600"/>
            <a:ext cx="228600" cy="1727200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flat" cmpd="sng">
                <a:solidFill>
                  <a:srgbClr val="395E8A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zh-CN" altLang="zh-CN" sz="1600">
              <a:solidFill>
                <a:srgbClr val="0C0C0C"/>
              </a:solidFill>
              <a:latin typeface="Bebas Neue" pitchFamily="2" charset="-122"/>
              <a:sym typeface="Bebas Neue" pitchFamily="2" charset="-122"/>
            </a:endParaRPr>
          </a:p>
        </p:txBody>
      </p:sp>
      <p:sp>
        <p:nvSpPr>
          <p:cNvPr id="34820" name="Straight Connector 17"/>
          <p:cNvSpPr>
            <a:spLocks noChangeShapeType="1"/>
          </p:cNvSpPr>
          <p:nvPr/>
        </p:nvSpPr>
        <p:spPr bwMode="auto">
          <a:xfrm>
            <a:off x="0" y="3062288"/>
            <a:ext cx="101600" cy="1587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1" name="Straight Connector 18"/>
          <p:cNvSpPr>
            <a:spLocks noChangeShapeType="1"/>
          </p:cNvSpPr>
          <p:nvPr/>
        </p:nvSpPr>
        <p:spPr bwMode="auto">
          <a:xfrm>
            <a:off x="0" y="3124200"/>
            <a:ext cx="101600" cy="0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2" name="Text Placeholder 2"/>
          <p:cNvSpPr>
            <a:spLocks noGrp="1" noChangeArrowheads="1"/>
          </p:cNvSpPr>
          <p:nvPr>
            <p:ph sz="quarter" idx="4294967295"/>
          </p:nvPr>
        </p:nvSpPr>
        <p:spPr bwMode="auto">
          <a:xfrm>
            <a:off x="381000" y="2286000"/>
            <a:ext cx="8153400" cy="12954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6000" dirty="0" smtClean="0">
                <a:solidFill>
                  <a:schemeClr val="accent1">
                    <a:lumMod val="75000"/>
                  </a:schemeClr>
                </a:solidFill>
                <a:latin typeface="Bebas Neue" pitchFamily="2" charset="-122"/>
              </a:rPr>
              <a:t>Thanks for listening</a:t>
            </a:r>
            <a:endParaRPr lang="zh-CN" altLang="zh-CN" sz="6000" dirty="0">
              <a:solidFill>
                <a:schemeClr val="accent1">
                  <a:lumMod val="75000"/>
                </a:schemeClr>
              </a:solidFill>
              <a:latin typeface="Bebas Neue" pitchFamily="2" charset="-122"/>
            </a:endParaRPr>
          </a:p>
        </p:txBody>
      </p:sp>
      <p:sp>
        <p:nvSpPr>
          <p:cNvPr id="34823" name="Text Placeholder 3"/>
          <p:cNvSpPr>
            <a:spLocks noGrp="1" noChangeArrowheads="1"/>
          </p:cNvSpPr>
          <p:nvPr>
            <p:ph sz="quarter" idx="4294967295"/>
          </p:nvPr>
        </p:nvSpPr>
        <p:spPr bwMode="auto">
          <a:xfrm>
            <a:off x="3886218" y="3733792"/>
            <a:ext cx="4190998" cy="762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information </a:t>
            </a:r>
            <a:r>
              <a:rPr lang="en-US" altLang="zh-CN" sz="18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GDB on </a:t>
            </a:r>
            <a:r>
              <a:rPr lang="en-US" altLang="zh-CN" sz="18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altLang="zh-CN" sz="1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altLang="zh-CN" sz="1800" dirty="0" smtClean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sourceware.org/gdb/onlinedocs/gdb/index.html#SEC_Contents</a:t>
            </a:r>
            <a:endParaRPr lang="en-US" altLang="zh-CN" sz="18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endParaRPr lang="zh-CN" altLang="zh-CN" sz="18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Bebas Neue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</TotalTime>
  <Pages>0</Pages>
  <Words>681</Words>
  <Characters>0</Characters>
  <Application>Microsoft Office PowerPoint</Application>
  <DocSecurity>0</DocSecurity>
  <PresentationFormat>全屏显示(4:3)</PresentationFormat>
  <Lines>0</Lines>
  <Paragraphs>108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Bebas Neue</vt:lpstr>
      <vt:lpstr>BebasNEUE</vt:lpstr>
      <vt:lpstr>MS PGothic</vt:lpstr>
      <vt:lpstr>Open Sans Extrabold</vt:lpstr>
      <vt:lpstr>黑体</vt:lpstr>
      <vt:lpstr>宋体</vt:lpstr>
      <vt:lpstr>微软雅黑</vt:lpstr>
      <vt:lpstr>Arial</vt:lpstr>
      <vt:lpstr>Courier New</vt:lpstr>
      <vt:lpstr>Garamond</vt:lpstr>
      <vt:lpstr>Office Theme</vt:lpstr>
      <vt:lpstr>Debug Using GDB</vt:lpstr>
      <vt:lpstr>Why use a debugger</vt:lpstr>
      <vt:lpstr>What is GDB</vt:lpstr>
      <vt:lpstr>Install and invoke</vt:lpstr>
      <vt:lpstr>Basic commands</vt:lpstr>
      <vt:lpstr>Basic commands</vt:lpstr>
      <vt:lpstr>Basic commands</vt:lpstr>
      <vt:lpstr>Basic commands</vt:lpstr>
      <vt:lpstr>Basic commands</vt:lpstr>
      <vt:lpstr>Basic commands</vt:lpstr>
      <vt:lpstr>Basic commands</vt:lpstr>
      <vt:lpstr>More details</vt:lpstr>
      <vt:lpstr>More details</vt:lpstr>
      <vt:lpstr>Debug a multi-file project</vt:lpstr>
      <vt:lpstr>PowerPoint 演示文稿</vt:lpstr>
    </vt:vector>
  </TitlesOfParts>
  <Manager/>
  <Company>LIME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adrienne.reynolds</dc:creator>
  <cp:keywords/>
  <dc:description/>
  <cp:lastModifiedBy>丁相允</cp:lastModifiedBy>
  <cp:revision>335</cp:revision>
  <dcterms:created xsi:type="dcterms:W3CDTF">2011-12-26T17:46:00Z</dcterms:created>
  <dcterms:modified xsi:type="dcterms:W3CDTF">2017-03-14T13:15:58Z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2052-9.1.0.4716</vt:lpwstr>
  </property>
</Properties>
</file>