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2.jpeg" ContentType="image/jpeg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chemeClr val="accent4">
            <a:lumOff val="7299"/>
          </a:schemeClr>
        </a:solidFill>
        <a:effectLst/>
        <a:uFillTx/>
        <a:latin typeface="+mn-lt"/>
        <a:ea typeface="+mn-ea"/>
        <a:cs typeface="+mn-cs"/>
        <a:sym typeface="Baskervill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chemeClr val="accent4">
            <a:lumOff val="7299"/>
          </a:schemeClr>
        </a:solidFill>
        <a:effectLst/>
        <a:uFillTx/>
        <a:latin typeface="+mn-lt"/>
        <a:ea typeface="+mn-ea"/>
        <a:cs typeface="+mn-cs"/>
        <a:sym typeface="Baskervill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chemeClr val="accent4">
            <a:lumOff val="7299"/>
          </a:schemeClr>
        </a:solidFill>
        <a:effectLst/>
        <a:uFillTx/>
        <a:latin typeface="+mn-lt"/>
        <a:ea typeface="+mn-ea"/>
        <a:cs typeface="+mn-cs"/>
        <a:sym typeface="Baskervill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chemeClr val="accent4">
            <a:lumOff val="7299"/>
          </a:schemeClr>
        </a:solidFill>
        <a:effectLst/>
        <a:uFillTx/>
        <a:latin typeface="+mn-lt"/>
        <a:ea typeface="+mn-ea"/>
        <a:cs typeface="+mn-cs"/>
        <a:sym typeface="Baskervill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chemeClr val="accent4">
            <a:lumOff val="7299"/>
          </a:schemeClr>
        </a:solidFill>
        <a:effectLst/>
        <a:uFillTx/>
        <a:latin typeface="+mn-lt"/>
        <a:ea typeface="+mn-ea"/>
        <a:cs typeface="+mn-cs"/>
        <a:sym typeface="Baskervill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chemeClr val="accent4">
            <a:lumOff val="7299"/>
          </a:schemeClr>
        </a:solidFill>
        <a:effectLst/>
        <a:uFillTx/>
        <a:latin typeface="+mn-lt"/>
        <a:ea typeface="+mn-ea"/>
        <a:cs typeface="+mn-cs"/>
        <a:sym typeface="Baskervill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chemeClr val="accent4">
            <a:lumOff val="7299"/>
          </a:schemeClr>
        </a:solidFill>
        <a:effectLst/>
        <a:uFillTx/>
        <a:latin typeface="+mn-lt"/>
        <a:ea typeface="+mn-ea"/>
        <a:cs typeface="+mn-cs"/>
        <a:sym typeface="Baskervill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chemeClr val="accent4">
            <a:lumOff val="7299"/>
          </a:schemeClr>
        </a:solidFill>
        <a:effectLst/>
        <a:uFillTx/>
        <a:latin typeface="+mn-lt"/>
        <a:ea typeface="+mn-ea"/>
        <a:cs typeface="+mn-cs"/>
        <a:sym typeface="Baskervill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chemeClr val="accent4">
            <a:lumOff val="7299"/>
          </a:schemeClr>
        </a:solidFill>
        <a:effectLst/>
        <a:uFillTx/>
        <a:latin typeface="+mn-lt"/>
        <a:ea typeface="+mn-ea"/>
        <a:cs typeface="+mn-cs"/>
        <a:sym typeface="Baskervil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453F3E"/>
              </a:solidFill>
              <a:prstDash val="solid"/>
              <a:miter lim="400000"/>
            </a:ln>
          </a:left>
          <a:right>
            <a:ln w="12700" cap="flat">
              <a:solidFill>
                <a:srgbClr val="453F3E"/>
              </a:solidFill>
              <a:prstDash val="solid"/>
              <a:miter lim="400000"/>
            </a:ln>
          </a:right>
          <a:top>
            <a:ln w="12700" cap="flat">
              <a:solidFill>
                <a:srgbClr val="453F3E"/>
              </a:solidFill>
              <a:prstDash val="solid"/>
              <a:miter lim="400000"/>
            </a:ln>
          </a:top>
          <a:bottom>
            <a:ln w="12700" cap="flat">
              <a:solidFill>
                <a:srgbClr val="453F3E"/>
              </a:solidFill>
              <a:prstDash val="solid"/>
              <a:miter lim="400000"/>
            </a:ln>
          </a:bottom>
          <a:insideH>
            <a:ln w="12700" cap="flat">
              <a:solidFill>
                <a:srgbClr val="453F3E"/>
              </a:solidFill>
              <a:prstDash val="solid"/>
              <a:miter lim="400000"/>
            </a:ln>
          </a:insideH>
          <a:insideV>
            <a:ln w="12700" cap="flat">
              <a:solidFill>
                <a:srgbClr val="453F3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CC7B8">
              <a:alpha val="3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453F3E"/>
              </a:solidFill>
              <a:prstDash val="solid"/>
              <a:miter lim="400000"/>
            </a:ln>
          </a:left>
          <a:right>
            <a:ln w="12700" cap="flat">
              <a:solidFill>
                <a:srgbClr val="453F3E"/>
              </a:solidFill>
              <a:prstDash val="solid"/>
              <a:miter lim="400000"/>
            </a:ln>
          </a:right>
          <a:top>
            <a:ln w="12700" cap="flat">
              <a:solidFill>
                <a:srgbClr val="453F3E"/>
              </a:solidFill>
              <a:prstDash val="solid"/>
              <a:miter lim="400000"/>
            </a:ln>
          </a:top>
          <a:bottom>
            <a:ln w="12700" cap="flat">
              <a:solidFill>
                <a:srgbClr val="453F3E"/>
              </a:solidFill>
              <a:prstDash val="solid"/>
              <a:miter lim="400000"/>
            </a:ln>
          </a:bottom>
          <a:insideH>
            <a:ln w="12700" cap="flat">
              <a:solidFill>
                <a:srgbClr val="453F3E"/>
              </a:solidFill>
              <a:prstDash val="solid"/>
              <a:miter lim="400000"/>
            </a:ln>
          </a:insideH>
          <a:insideV>
            <a:ln w="12700" cap="flat">
              <a:solidFill>
                <a:srgbClr val="453F3E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453F3E"/>
              </a:solidFill>
              <a:prstDash val="solid"/>
              <a:miter lim="400000"/>
            </a:ln>
          </a:left>
          <a:right>
            <a:ln w="12700" cap="flat">
              <a:solidFill>
                <a:srgbClr val="453F3E"/>
              </a:solidFill>
              <a:prstDash val="solid"/>
              <a:miter lim="400000"/>
            </a:ln>
          </a:right>
          <a:top>
            <a:ln w="25400" cap="flat">
              <a:solidFill>
                <a:srgbClr val="453F3E"/>
              </a:solidFill>
              <a:prstDash val="solid"/>
              <a:miter lim="400000"/>
            </a:ln>
          </a:top>
          <a:bottom>
            <a:ln w="12700" cap="flat">
              <a:solidFill>
                <a:srgbClr val="453F3E"/>
              </a:solidFill>
              <a:prstDash val="solid"/>
              <a:miter lim="400000"/>
            </a:ln>
          </a:bottom>
          <a:insideH>
            <a:ln w="12700" cap="flat">
              <a:solidFill>
                <a:srgbClr val="453F3E"/>
              </a:solidFill>
              <a:prstDash val="solid"/>
              <a:miter lim="400000"/>
            </a:ln>
          </a:insideH>
          <a:insideV>
            <a:ln w="12700" cap="flat">
              <a:solidFill>
                <a:srgbClr val="453F3E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453F3E"/>
              </a:solidFill>
              <a:prstDash val="solid"/>
              <a:miter lim="400000"/>
            </a:ln>
          </a:left>
          <a:right>
            <a:ln w="12700" cap="flat">
              <a:solidFill>
                <a:srgbClr val="453F3E"/>
              </a:solidFill>
              <a:prstDash val="solid"/>
              <a:miter lim="400000"/>
            </a:ln>
          </a:right>
          <a:top>
            <a:ln w="12700" cap="flat">
              <a:solidFill>
                <a:srgbClr val="453F3E"/>
              </a:solidFill>
              <a:prstDash val="solid"/>
              <a:miter lim="400000"/>
            </a:ln>
          </a:top>
          <a:bottom>
            <a:ln w="12700" cap="flat">
              <a:solidFill>
                <a:srgbClr val="453F3E"/>
              </a:solidFill>
              <a:prstDash val="solid"/>
              <a:miter lim="400000"/>
            </a:ln>
          </a:bottom>
          <a:insideH>
            <a:ln w="12700" cap="flat">
              <a:solidFill>
                <a:srgbClr val="453F3E"/>
              </a:solidFill>
              <a:prstDash val="solid"/>
              <a:miter lim="400000"/>
            </a:ln>
          </a:insideH>
          <a:insideV>
            <a:ln w="12700" cap="flat">
              <a:solidFill>
                <a:srgbClr val="453F3E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B9B9F">
              <a:alpha val="19000"/>
            </a:srgbClr>
          </a:solidFill>
        </a:fill>
      </a:tcStyle>
    </a:band2H>
    <a:firstCol>
      <a:tcTxStyle b="off" i="off">
        <a:fontRef idx="minor">
          <a:srgbClr val="F2EBDB"/>
        </a:fontRef>
        <a:srgbClr val="F2EBDB"/>
      </a:tcTxStyle>
      <a:tcStyle>
        <a:tcBdr>
          <a:left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2EBDB"/>
        </a:fontRef>
        <a:srgbClr val="F2EBDB"/>
      </a:tcTxStyle>
      <a:tcStyle>
        <a:tcBdr>
          <a:left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2EBDB"/>
        </a:fontRef>
        <a:srgbClr val="F2EBDB"/>
      </a:tcTxStyle>
      <a:tcStyle>
        <a:tcBdr>
          <a:left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C1C0B6">
                  <a:alpha val="85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5A5950"/>
        </a:fontRef>
        <a:srgbClr val="5A5950"/>
      </a:tcTxStyle>
      <a:tcStyle>
        <a:tcBdr>
          <a:left>
            <a:ln w="19050" cap="rnd">
              <a:solidFill>
                <a:srgbClr val="000000">
                  <a:alpha val="69000"/>
                </a:srgbClr>
              </a:solidFill>
              <a:custDash>
                <a:ds d="100000" sp="200000"/>
              </a:custDash>
              <a:miter lim="400000"/>
            </a:ln>
          </a:left>
          <a:right>
            <a:ln w="19050" cap="rnd">
              <a:solidFill>
                <a:srgbClr val="000000">
                  <a:alpha val="69000"/>
                </a:srgbClr>
              </a:solidFill>
              <a:custDash>
                <a:ds d="100000" sp="200000"/>
              </a:custDash>
              <a:miter lim="400000"/>
            </a:ln>
          </a:right>
          <a:top>
            <a:ln w="19050" cap="rnd">
              <a:solidFill>
                <a:srgbClr val="000000">
                  <a:alpha val="69000"/>
                </a:srgbClr>
              </a:solidFill>
              <a:custDash>
                <a:ds d="100000" sp="200000"/>
              </a:custDash>
              <a:miter lim="400000"/>
            </a:ln>
          </a:top>
          <a:bottom>
            <a:ln w="19050" cap="rnd">
              <a:solidFill>
                <a:srgbClr val="000000">
                  <a:alpha val="69000"/>
                </a:srgbClr>
              </a:solidFill>
              <a:custDash>
                <a:ds d="100000" sp="200000"/>
              </a:custDash>
              <a:miter lim="400000"/>
            </a:ln>
          </a:bottom>
          <a:insideH>
            <a:ln w="19050" cap="rnd">
              <a:solidFill>
                <a:srgbClr val="000000">
                  <a:alpha val="69000"/>
                </a:srgbClr>
              </a:solidFill>
              <a:custDash>
                <a:ds d="100000" sp="200000"/>
              </a:custDash>
              <a:miter lim="400000"/>
            </a:ln>
          </a:insideH>
          <a:insideV>
            <a:ln w="19050" cap="rnd">
              <a:solidFill>
                <a:srgbClr val="000000">
                  <a:alpha val="69000"/>
                </a:srgbClr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0CC8A">
              <a:alpha val="31000"/>
            </a:srgbClr>
          </a:solidFill>
        </a:fill>
      </a:tcStyle>
    </a:band2H>
    <a:firstCol>
      <a:tcTxStyle b="off" i="off">
        <a:fontRef idx="minor">
          <a:srgbClr val="F2EBDB"/>
        </a:fontRef>
        <a:srgbClr val="F2EBDB"/>
      </a:tcTxStyle>
      <a:tcStyle>
        <a:tcBdr>
          <a:left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0E9D7"/>
              </a:solidFill>
              <a:prstDash val="solid"/>
              <a:miter lim="400000"/>
            </a:ln>
          </a:right>
          <a:top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2EBDB"/>
        </a:fontRef>
        <a:srgbClr val="F2EBDB"/>
      </a:tcTxStyle>
      <a:tcStyle>
        <a:tcBdr>
          <a:left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2EBDB"/>
        </a:fontRef>
        <a:srgbClr val="F2EBDB"/>
      </a:tcTxStyle>
      <a:tcStyle>
        <a:tcBdr>
          <a:left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0584D">
                  <a:alpha val="48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5815">
              <a:alpha val="7000"/>
            </a:srgbClr>
          </a:solidFill>
        </a:fill>
      </a:tcStyle>
    </a:band2H>
    <a:firstCol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4">
                  <a:hueOff val="-44868"/>
                  <a:lumOff val="-8845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2EBD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F2EBDB"/>
              </a:solidFill>
              <a:prstDash val="solid"/>
              <a:miter lim="400000"/>
            </a:ln>
          </a:left>
          <a:right>
            <a:ln w="12700" cap="flat">
              <a:solidFill>
                <a:srgbClr val="F2EBDB"/>
              </a:solidFill>
              <a:prstDash val="solid"/>
              <a:miter lim="400000"/>
            </a:ln>
          </a:right>
          <a:top>
            <a:ln w="12700" cap="flat">
              <a:solidFill>
                <a:srgbClr val="F2EBDB"/>
              </a:solidFill>
              <a:prstDash val="solid"/>
              <a:miter lim="400000"/>
            </a:ln>
          </a:top>
          <a:bottom>
            <a:ln w="12700" cap="flat">
              <a:solidFill>
                <a:srgbClr val="F2EBDB"/>
              </a:solidFill>
              <a:prstDash val="solid"/>
              <a:miter lim="400000"/>
            </a:ln>
          </a:bottom>
          <a:insideH>
            <a:ln w="12700" cap="flat">
              <a:solidFill>
                <a:srgbClr val="F2EBDB"/>
              </a:solidFill>
              <a:prstDash val="solid"/>
              <a:miter lim="400000"/>
            </a:ln>
          </a:insideH>
          <a:insideV>
            <a:ln w="12700" cap="flat">
              <a:solidFill>
                <a:srgbClr val="F2EBDB"/>
              </a:solidFill>
              <a:prstDash val="solid"/>
              <a:miter lim="400000"/>
            </a:ln>
          </a:insideV>
        </a:tcBdr>
        <a:fill>
          <a:solidFill>
            <a:srgbClr val="BCBCBC">
              <a:alpha val="24000"/>
            </a:srgbClr>
          </a:solidFill>
        </a:fill>
      </a:tcStyle>
    </a:wholeTbl>
    <a:band2H>
      <a:tcTxStyle b="def" i="def"/>
      <a:tcStyle>
        <a:tcBdr/>
        <a:fill>
          <a:solidFill>
            <a:srgbClr val="BCBCBC">
              <a:alpha val="12000"/>
            </a:srgbClr>
          </a:solidFill>
        </a:fill>
      </a:tcStyle>
    </a:band2H>
    <a:firstCol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F2EBDB"/>
              </a:solidFill>
              <a:prstDash val="solid"/>
              <a:miter lim="400000"/>
            </a:ln>
          </a:left>
          <a:right>
            <a:ln w="12700" cap="flat">
              <a:solidFill>
                <a:srgbClr val="5A5950"/>
              </a:solidFill>
              <a:prstDash val="solid"/>
              <a:miter lim="400000"/>
            </a:ln>
          </a:right>
          <a:top>
            <a:ln w="12700" cap="flat">
              <a:solidFill>
                <a:srgbClr val="F2EBDB"/>
              </a:solidFill>
              <a:prstDash val="solid"/>
              <a:miter lim="400000"/>
            </a:ln>
          </a:top>
          <a:bottom>
            <a:ln w="12700" cap="flat">
              <a:solidFill>
                <a:srgbClr val="F2EBDB"/>
              </a:solidFill>
              <a:prstDash val="solid"/>
              <a:miter lim="400000"/>
            </a:ln>
          </a:bottom>
          <a:insideH>
            <a:ln w="12700" cap="flat">
              <a:solidFill>
                <a:srgbClr val="F2EBDB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solidFill>
            <a:srgbClr val="BCBCBC">
              <a:alpha val="24000"/>
            </a:srgbClr>
          </a:solidFill>
        </a:fill>
      </a:tcStyle>
    </a:firstCol>
    <a:lastRow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F3F1DF"/>
              </a:solidFill>
              <a:prstDash val="solid"/>
              <a:miter lim="400000"/>
            </a:ln>
          </a:left>
          <a:right>
            <a:ln w="12700" cap="flat">
              <a:solidFill>
                <a:srgbClr val="F3F1DF"/>
              </a:solidFill>
              <a:prstDash val="solid"/>
              <a:miter lim="400000"/>
            </a:ln>
          </a:right>
          <a:top>
            <a:ln w="25400" cap="flat">
              <a:solidFill>
                <a:srgbClr val="645C51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solidFill>
            <a:srgbClr val="BCBCBC">
              <a:alpha val="24000"/>
            </a:srgbClr>
          </a:solidFill>
        </a:fill>
      </a:tcStyle>
    </a:lastRow>
    <a:firstRow>
      <a:tcTxStyle b="off" i="off">
        <a:fontRef idx="minor">
          <a:srgbClr val="F2EBDB"/>
        </a:fontRef>
        <a:srgbClr val="F2EBDB"/>
      </a:tcTxStyle>
      <a:tcStyle>
        <a:tcBdr>
          <a:left>
            <a:ln w="12700" cap="flat">
              <a:solidFill>
                <a:srgbClr val="766D60"/>
              </a:solidFill>
              <a:prstDash val="solid"/>
              <a:miter lim="400000"/>
            </a:ln>
          </a:left>
          <a:right>
            <a:ln w="12700" cap="flat">
              <a:solidFill>
                <a:srgbClr val="766D6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766D60"/>
              </a:solidFill>
              <a:prstDash val="solid"/>
              <a:miter lim="400000"/>
            </a:ln>
          </a:insideH>
          <a:insideV>
            <a:ln w="12700" cap="flat">
              <a:solidFill>
                <a:srgbClr val="766D6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2708684C-4D16-4618-839F-0558EEFCDFE6}" styleName="">
    <a:tblBg/>
    <a:wholeTbl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66D60">
              <a:alpha val="5000"/>
            </a:srgbClr>
          </a:solidFill>
        </a:fill>
      </a:tcStyle>
    </a:band2H>
    <a:firstCol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766D60"/>
              </a:solidFill>
              <a:prstDash val="solid"/>
              <a:miter lim="400000"/>
            </a:ln>
          </a:right>
          <a:top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66D60"/>
              </a:solidFill>
              <a:prstDash val="solid"/>
              <a:miter lim="400000"/>
            </a:ln>
          </a:top>
          <a:bottom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5A5950"/>
        </a:fontRef>
        <a:srgbClr val="5A5950"/>
      </a:tcTxStyle>
      <a:tcStyle>
        <a:tcBdr>
          <a:left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766D60"/>
              </a:solidFill>
              <a:prstDash val="solid"/>
              <a:miter lim="400000"/>
            </a:ln>
          </a:bottom>
          <a:insideH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66D60">
                  <a:alpha val="2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9" name="Shape 11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大標題與副標題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leatherbooktypeembellishgld.pdf" descr="leatherbooktypeembellishgld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753100" y="4775200"/>
            <a:ext cx="1956620" cy="304800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大標題文字"/>
          <p:cNvSpPr/>
          <p:nvPr>
            <p:ph type="title"/>
          </p:nvPr>
        </p:nvSpPr>
        <p:spPr>
          <a:xfrm>
            <a:off x="825500" y="1879600"/>
            <a:ext cx="11836400" cy="2603500"/>
          </a:xfrm>
          <a:prstGeom prst="rect">
            <a:avLst/>
          </a:prstGeom>
          <a:effectLst>
            <a:outerShdw sx="100000" sy="100000" kx="0" ky="0" algn="b" rotWithShape="0" blurRad="25400" dist="38100" dir="2700000">
              <a:srgbClr val="6D625D">
                <a:alpha val="90000"/>
              </a:srgbClr>
            </a:outerShdw>
          </a:effectLst>
        </p:spPr>
        <p:txBody>
          <a:bodyPr anchor="b"/>
          <a:lstStyle>
            <a:lvl1pPr>
              <a:defRPr sz="8000">
                <a:solidFill>
                  <a:srgbClr val="BEA56D"/>
                </a:solidFill>
                <a:effectLst>
                  <a:outerShdw sx="100000" sy="100000" kx="0" ky="0" algn="b" rotWithShape="0" blurRad="38100" dist="25400" dir="15900000">
                    <a:srgbClr val="000000">
                      <a:alpha val="90000"/>
                    </a:srgbClr>
                  </a:outerShdw>
                </a:effectLst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13" name="內文層級一…"/>
          <p:cNvSpPr/>
          <p:nvPr>
            <p:ph type="body" sz="quarter" idx="1"/>
          </p:nvPr>
        </p:nvSpPr>
        <p:spPr>
          <a:xfrm>
            <a:off x="825500" y="5346700"/>
            <a:ext cx="11836400" cy="1854200"/>
          </a:xfrm>
          <a:prstGeom prst="rect">
            <a:avLst/>
          </a:prstGeom>
          <a:effectLst>
            <a:outerShdw sx="100000" sy="100000" kx="0" ky="0" algn="b" rotWithShape="0" blurRad="25400" dist="38100" dir="2700000">
              <a:srgbClr val="6D625D">
                <a:alpha val="90000"/>
              </a:srgbClr>
            </a:outerShdw>
          </a:effectLst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i="1" sz="5200">
                <a:solidFill>
                  <a:srgbClr val="BEA56D"/>
                </a:solidFill>
                <a:effectLst>
                  <a:outerShdw sx="100000" sy="100000" kx="0" ky="0" algn="b" rotWithShape="0" blurRad="25400" dist="38100" dir="15900000">
                    <a:srgbClr val="000000">
                      <a:alpha val="90000"/>
                    </a:srgbClr>
                  </a:outerShdw>
                </a:effectLst>
              </a:defRPr>
            </a:lvl1pPr>
            <a:lvl2pPr marL="0" indent="228600" algn="ctr">
              <a:spcBef>
                <a:spcPts val="0"/>
              </a:spcBef>
              <a:buSzTx/>
              <a:buNone/>
              <a:defRPr i="1" sz="5200">
                <a:solidFill>
                  <a:srgbClr val="BEA56D"/>
                </a:solidFill>
                <a:effectLst>
                  <a:outerShdw sx="100000" sy="100000" kx="0" ky="0" algn="b" rotWithShape="0" blurRad="25400" dist="38100" dir="15900000">
                    <a:srgbClr val="000000">
                      <a:alpha val="90000"/>
                    </a:srgbClr>
                  </a:outerShdw>
                </a:effectLst>
              </a:defRPr>
            </a:lvl2pPr>
            <a:lvl3pPr marL="0" indent="457200" algn="ctr">
              <a:spcBef>
                <a:spcPts val="0"/>
              </a:spcBef>
              <a:buSzTx/>
              <a:buNone/>
              <a:defRPr i="1" sz="5200">
                <a:solidFill>
                  <a:srgbClr val="BEA56D"/>
                </a:solidFill>
                <a:effectLst>
                  <a:outerShdw sx="100000" sy="100000" kx="0" ky="0" algn="b" rotWithShape="0" blurRad="25400" dist="38100" dir="15900000">
                    <a:srgbClr val="000000">
                      <a:alpha val="90000"/>
                    </a:srgbClr>
                  </a:outerShdw>
                </a:effectLst>
              </a:defRPr>
            </a:lvl3pPr>
            <a:lvl4pPr marL="0" indent="685800" algn="ctr">
              <a:spcBef>
                <a:spcPts val="0"/>
              </a:spcBef>
              <a:buSzTx/>
              <a:buNone/>
              <a:defRPr i="1" sz="5200">
                <a:solidFill>
                  <a:srgbClr val="BEA56D"/>
                </a:solidFill>
                <a:effectLst>
                  <a:outerShdw sx="100000" sy="100000" kx="0" ky="0" algn="b" rotWithShape="0" blurRad="25400" dist="38100" dir="15900000">
                    <a:srgbClr val="000000">
                      <a:alpha val="90000"/>
                    </a:srgbClr>
                  </a:outerShdw>
                </a:effectLst>
              </a:defRPr>
            </a:lvl4pPr>
            <a:lvl5pPr marL="0" indent="914400" algn="ctr">
              <a:spcBef>
                <a:spcPts val="0"/>
              </a:spcBef>
              <a:buSzTx/>
              <a:buNone/>
              <a:defRPr i="1" sz="5200">
                <a:solidFill>
                  <a:srgbClr val="BEA56D"/>
                </a:solidFill>
                <a:effectLst>
                  <a:outerShdw sx="100000" sy="100000" kx="0" ky="0" algn="b" rotWithShape="0" blurRad="25400" dist="38100" dir="15900000">
                    <a:srgbClr val="000000">
                      <a:alpha val="90000"/>
                    </a:srgbClr>
                  </a:outerShdw>
                </a:effectLst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4" name="幻燈片編號"/>
          <p:cNvSpPr/>
          <p:nvPr>
            <p:ph type="sldNum" sz="quarter" idx="2"/>
          </p:nvPr>
        </p:nvSpPr>
        <p:spPr>
          <a:xfrm>
            <a:off x="6565899" y="9029699"/>
            <a:ext cx="342901" cy="355601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6C6963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內頁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影像"/>
          <p:cNvSpPr/>
          <p:nvPr>
            <p:ph type="pic" idx="13"/>
          </p:nvPr>
        </p:nvSpPr>
        <p:spPr>
          <a:xfrm>
            <a:off x="749300" y="812800"/>
            <a:ext cx="11480800" cy="6223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2" name="大標題文字"/>
          <p:cNvSpPr/>
          <p:nvPr>
            <p:ph type="title"/>
          </p:nvPr>
        </p:nvSpPr>
        <p:spPr>
          <a:xfrm>
            <a:off x="762000" y="7035800"/>
            <a:ext cx="11480800" cy="1346200"/>
          </a:xfrm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23" name="內文層級一…"/>
          <p:cNvSpPr/>
          <p:nvPr>
            <p:ph type="body" sz="quarter" idx="1"/>
          </p:nvPr>
        </p:nvSpPr>
        <p:spPr>
          <a:xfrm>
            <a:off x="762000" y="8382000"/>
            <a:ext cx="11480800" cy="9525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i="1" sz="3600"/>
            </a:lvl1pPr>
            <a:lvl2pPr marL="0" indent="228600" algn="ctr">
              <a:spcBef>
                <a:spcPts val="0"/>
              </a:spcBef>
              <a:buSzTx/>
              <a:buNone/>
              <a:defRPr i="1" sz="3600"/>
            </a:lvl2pPr>
            <a:lvl3pPr marL="0" indent="457200" algn="ctr">
              <a:spcBef>
                <a:spcPts val="0"/>
              </a:spcBef>
              <a:buSzTx/>
              <a:buNone/>
              <a:defRPr i="1" sz="3600"/>
            </a:lvl3pPr>
            <a:lvl4pPr marL="0" indent="685800" algn="ctr">
              <a:spcBef>
                <a:spcPts val="0"/>
              </a:spcBef>
              <a:buSzTx/>
              <a:buNone/>
              <a:defRPr i="1" sz="3600"/>
            </a:lvl4pPr>
            <a:lvl5pPr marL="0" indent="914400" algn="ctr">
              <a:spcBef>
                <a:spcPts val="0"/>
              </a:spcBef>
              <a:buSzTx/>
              <a:buNone/>
              <a:defRPr i="1" sz="36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24" name="幻燈片編號"/>
          <p:cNvSpPr/>
          <p:nvPr>
            <p:ph type="sldNum" sz="quarter" idx="2"/>
          </p:nvPr>
        </p:nvSpPr>
        <p:spPr>
          <a:xfrm>
            <a:off x="6324599" y="9143999"/>
            <a:ext cx="342901" cy="3556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C6963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大標題 - 中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大標題文字"/>
          <p:cNvSpPr/>
          <p:nvPr>
            <p:ph type="title"/>
          </p:nvPr>
        </p:nvSpPr>
        <p:spPr>
          <a:xfrm>
            <a:off x="762000" y="3606800"/>
            <a:ext cx="11480800" cy="2540000"/>
          </a:xfrm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32" name="幻燈片編號"/>
          <p:cNvSpPr/>
          <p:nvPr>
            <p:ph type="sldNum" sz="quarter" idx="2"/>
          </p:nvPr>
        </p:nvSpPr>
        <p:spPr>
          <a:xfrm>
            <a:off x="6324599" y="9016999"/>
            <a:ext cx="342901" cy="355601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6C6963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照片 - 直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leatherbooktypeembellishgry.pdf" descr="leatherbooktypeembellishgry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96906" y="5083509"/>
            <a:ext cx="1956621" cy="304801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影像"/>
          <p:cNvSpPr/>
          <p:nvPr>
            <p:ph type="pic" sz="half" idx="13"/>
          </p:nvPr>
        </p:nvSpPr>
        <p:spPr>
          <a:xfrm>
            <a:off x="7121230" y="1586868"/>
            <a:ext cx="5105401" cy="68072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41" name="大標題文字"/>
          <p:cNvSpPr/>
          <p:nvPr>
            <p:ph type="title"/>
          </p:nvPr>
        </p:nvSpPr>
        <p:spPr>
          <a:xfrm>
            <a:off x="431800" y="1600200"/>
            <a:ext cx="6477000" cy="3175000"/>
          </a:xfrm>
          <a:prstGeom prst="rect">
            <a:avLst/>
          </a:prstGeom>
        </p:spPr>
        <p:txBody>
          <a:bodyPr anchor="b"/>
          <a:lstStyle/>
          <a:p>
            <a:pPr/>
            <a:r>
              <a:t>大標題文字</a:t>
            </a:r>
          </a:p>
        </p:txBody>
      </p:sp>
      <p:sp>
        <p:nvSpPr>
          <p:cNvPr id="42" name="內文層級一…"/>
          <p:cNvSpPr/>
          <p:nvPr>
            <p:ph type="body" sz="quarter" idx="1"/>
          </p:nvPr>
        </p:nvSpPr>
        <p:spPr>
          <a:xfrm>
            <a:off x="431800" y="5715000"/>
            <a:ext cx="6464300" cy="2679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i="1" sz="3600"/>
            </a:lvl1pPr>
            <a:lvl2pPr marL="0" indent="228600" algn="ctr">
              <a:spcBef>
                <a:spcPts val="0"/>
              </a:spcBef>
              <a:buSzTx/>
              <a:buNone/>
              <a:defRPr i="1" sz="3600"/>
            </a:lvl2pPr>
            <a:lvl3pPr marL="0" indent="457200" algn="ctr">
              <a:spcBef>
                <a:spcPts val="0"/>
              </a:spcBef>
              <a:buSzTx/>
              <a:buNone/>
              <a:defRPr i="1" sz="3600"/>
            </a:lvl3pPr>
            <a:lvl4pPr marL="0" indent="685800" algn="ctr">
              <a:spcBef>
                <a:spcPts val="0"/>
              </a:spcBef>
              <a:buSzTx/>
              <a:buNone/>
              <a:defRPr i="1" sz="3600"/>
            </a:lvl4pPr>
            <a:lvl5pPr marL="0" indent="914400" algn="ctr">
              <a:spcBef>
                <a:spcPts val="0"/>
              </a:spcBef>
              <a:buSzTx/>
              <a:buNone/>
              <a:defRPr i="1" sz="36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3" name="幻燈片編號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大標題文字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51" name="幻燈片編號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大標題與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大標題文字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59" name="內文層級一…"/>
          <p:cNvSpPr/>
          <p:nvPr>
            <p:ph type="body" idx="1"/>
          </p:nvPr>
        </p:nvSpPr>
        <p:spPr>
          <a:xfrm>
            <a:off x="762000" y="2768600"/>
            <a:ext cx="11480800" cy="57150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60" name="幻燈片編號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大標題、項目符號與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影像"/>
          <p:cNvSpPr/>
          <p:nvPr>
            <p:ph type="pic" sz="half" idx="13"/>
          </p:nvPr>
        </p:nvSpPr>
        <p:spPr>
          <a:xfrm>
            <a:off x="6870700" y="2362200"/>
            <a:ext cx="5359400" cy="64135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8" name="大標題文字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69" name="內文層級一…"/>
          <p:cNvSpPr/>
          <p:nvPr>
            <p:ph type="body" sz="half" idx="1"/>
          </p:nvPr>
        </p:nvSpPr>
        <p:spPr>
          <a:xfrm>
            <a:off x="762000" y="2362200"/>
            <a:ext cx="5334000" cy="6413500"/>
          </a:xfrm>
          <a:prstGeom prst="rect">
            <a:avLst/>
          </a:prstGeom>
        </p:spPr>
        <p:txBody>
          <a:bodyPr/>
          <a:lstStyle>
            <a:lvl1pPr marL="406400" indent="-406400">
              <a:spcBef>
                <a:spcPts val="4000"/>
              </a:spcBef>
              <a:buBlip>
                <a:blip r:embed="rId2"/>
              </a:buBlip>
              <a:defRPr sz="3200"/>
            </a:lvl1pPr>
            <a:lvl2pPr marL="812800" indent="-406400">
              <a:spcBef>
                <a:spcPts val="4000"/>
              </a:spcBef>
              <a:buBlip>
                <a:blip r:embed="rId2"/>
              </a:buBlip>
              <a:defRPr sz="3200"/>
            </a:lvl2pPr>
            <a:lvl3pPr marL="1219200" indent="-406400">
              <a:spcBef>
                <a:spcPts val="4000"/>
              </a:spcBef>
              <a:buBlip>
                <a:blip r:embed="rId2"/>
              </a:buBlip>
              <a:defRPr sz="3200"/>
            </a:lvl3pPr>
            <a:lvl4pPr marL="1625600" indent="-406400">
              <a:spcBef>
                <a:spcPts val="4000"/>
              </a:spcBef>
              <a:buBlip>
                <a:blip r:embed="rId2"/>
              </a:buBlip>
              <a:defRPr sz="3200"/>
            </a:lvl4pPr>
            <a:lvl5pPr marL="2032000" indent="-406400">
              <a:spcBef>
                <a:spcPts val="4000"/>
              </a:spcBef>
              <a:buBlip>
                <a:blip r:embed="rId2"/>
              </a:buBlip>
              <a:defRPr sz="32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70" name="幻燈片編號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內文層級一…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78" name="幻燈片編號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照片 - 一頁三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影像"/>
          <p:cNvSpPr/>
          <p:nvPr>
            <p:ph type="pic" idx="13"/>
          </p:nvPr>
        </p:nvSpPr>
        <p:spPr>
          <a:xfrm>
            <a:off x="787400" y="723900"/>
            <a:ext cx="6324600" cy="8178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影像"/>
          <p:cNvSpPr/>
          <p:nvPr>
            <p:ph type="pic" sz="quarter" idx="14"/>
          </p:nvPr>
        </p:nvSpPr>
        <p:spPr>
          <a:xfrm>
            <a:off x="7396540" y="723900"/>
            <a:ext cx="4800601" cy="3479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7" name="影像"/>
          <p:cNvSpPr/>
          <p:nvPr>
            <p:ph type="pic" sz="quarter" idx="15"/>
          </p:nvPr>
        </p:nvSpPr>
        <p:spPr>
          <a:xfrm>
            <a:off x="7396540" y="4508617"/>
            <a:ext cx="4813301" cy="43942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8" name="幻燈片編號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名言語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–王大明"/>
          <p:cNvSpPr/>
          <p:nvPr>
            <p:ph type="body" sz="quarter" idx="13"/>
          </p:nvPr>
        </p:nvSpPr>
        <p:spPr>
          <a:xfrm>
            <a:off x="1270000" y="6292849"/>
            <a:ext cx="10464800" cy="6731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–王大明</a:t>
            </a:r>
          </a:p>
        </p:txBody>
      </p:sp>
      <p:sp>
        <p:nvSpPr>
          <p:cNvPr id="96" name="「在此輸入名言語錄。」"/>
          <p:cNvSpPr/>
          <p:nvPr>
            <p:ph type="body" sz="quarter" idx="14"/>
          </p:nvPr>
        </p:nvSpPr>
        <p:spPr>
          <a:xfrm>
            <a:off x="1270000" y="4222749"/>
            <a:ext cx="10464800" cy="812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2400"/>
              </a:spcBef>
              <a:buSzTx/>
              <a:buNone/>
              <a:defRPr i="1" sz="4000"/>
            </a:lvl1pPr>
          </a:lstStyle>
          <a:p>
            <a:pPr/>
            <a:r>
              <a:t>「在此輸入名言語錄。」</a:t>
            </a:r>
          </a:p>
        </p:txBody>
      </p:sp>
      <p:sp>
        <p:nvSpPr>
          <p:cNvPr id="97" name="幻燈片編號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影像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5" name="幻燈片編號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幻燈片編號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文層級一…"/>
          <p:cNvSpPr/>
          <p:nvPr>
            <p:ph type="body" idx="1"/>
          </p:nvPr>
        </p:nvSpPr>
        <p:spPr>
          <a:xfrm>
            <a:off x="762000" y="723900"/>
            <a:ext cx="11480800" cy="8293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3" name="大標題文字"/>
          <p:cNvSpPr/>
          <p:nvPr>
            <p:ph type="title"/>
          </p:nvPr>
        </p:nvSpPr>
        <p:spPr>
          <a:xfrm>
            <a:off x="762000" y="381000"/>
            <a:ext cx="11480800" cy="1524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大標題文字</a:t>
            </a:r>
          </a:p>
        </p:txBody>
      </p:sp>
      <p:sp>
        <p:nvSpPr>
          <p:cNvPr id="4" name="幻燈片編號"/>
          <p:cNvSpPr/>
          <p:nvPr>
            <p:ph type="sldNum" sz="quarter" idx="2"/>
          </p:nvPr>
        </p:nvSpPr>
        <p:spPr>
          <a:xfrm>
            <a:off x="6324599" y="9016999"/>
            <a:ext cx="342901" cy="3556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400" u="none">
          <a:ln>
            <a:noFill/>
          </a:ln>
          <a:solidFill>
            <a:srgbClr val="6C6963"/>
          </a:solidFill>
          <a:effectLst>
            <a:outerShdw sx="100000" sy="100000" kx="0" ky="0" algn="b" rotWithShape="0" blurRad="25400" dist="25400" dir="1590000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400" u="none">
          <a:ln>
            <a:noFill/>
          </a:ln>
          <a:solidFill>
            <a:srgbClr val="6C6963"/>
          </a:solidFill>
          <a:effectLst>
            <a:outerShdw sx="100000" sy="100000" kx="0" ky="0" algn="b" rotWithShape="0" blurRad="25400" dist="25400" dir="1590000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400" u="none">
          <a:ln>
            <a:noFill/>
          </a:ln>
          <a:solidFill>
            <a:srgbClr val="6C6963"/>
          </a:solidFill>
          <a:effectLst>
            <a:outerShdw sx="100000" sy="100000" kx="0" ky="0" algn="b" rotWithShape="0" blurRad="25400" dist="25400" dir="1590000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400" u="none">
          <a:ln>
            <a:noFill/>
          </a:ln>
          <a:solidFill>
            <a:srgbClr val="6C6963"/>
          </a:solidFill>
          <a:effectLst>
            <a:outerShdw sx="100000" sy="100000" kx="0" ky="0" algn="b" rotWithShape="0" blurRad="25400" dist="25400" dir="1590000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400" u="none">
          <a:ln>
            <a:noFill/>
          </a:ln>
          <a:solidFill>
            <a:srgbClr val="6C6963"/>
          </a:solidFill>
          <a:effectLst>
            <a:outerShdw sx="100000" sy="100000" kx="0" ky="0" algn="b" rotWithShape="0" blurRad="25400" dist="25400" dir="1590000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400" u="none">
          <a:ln>
            <a:noFill/>
          </a:ln>
          <a:solidFill>
            <a:srgbClr val="6C6963"/>
          </a:solidFill>
          <a:effectLst>
            <a:outerShdw sx="100000" sy="100000" kx="0" ky="0" algn="b" rotWithShape="0" blurRad="25400" dist="25400" dir="1590000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400" u="none">
          <a:ln>
            <a:noFill/>
          </a:ln>
          <a:solidFill>
            <a:srgbClr val="6C6963"/>
          </a:solidFill>
          <a:effectLst>
            <a:outerShdw sx="100000" sy="100000" kx="0" ky="0" algn="b" rotWithShape="0" blurRad="25400" dist="25400" dir="1590000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400" u="none">
          <a:ln>
            <a:noFill/>
          </a:ln>
          <a:solidFill>
            <a:srgbClr val="6C6963"/>
          </a:solidFill>
          <a:effectLst>
            <a:outerShdw sx="100000" sy="100000" kx="0" ky="0" algn="b" rotWithShape="0" blurRad="25400" dist="25400" dir="1590000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400" u="none">
          <a:ln>
            <a:noFill/>
          </a:ln>
          <a:solidFill>
            <a:srgbClr val="6C6963"/>
          </a:solidFill>
          <a:effectLst>
            <a:outerShdw sx="100000" sy="100000" kx="0" ky="0" algn="b" rotWithShape="0" blurRad="25400" dist="25400" dir="15900000">
              <a:srgbClr val="595650">
                <a:alpha val="33000"/>
              </a:srgbClr>
            </a:outerShdw>
          </a:effectLst>
          <a:uFillTx/>
          <a:latin typeface="+mn-lt"/>
          <a:ea typeface="+mn-ea"/>
          <a:cs typeface="+mn-cs"/>
          <a:sym typeface="Baskerville"/>
        </a:defRPr>
      </a:lvl9pPr>
    </p:titleStyle>
    <p:bodyStyle>
      <a:lvl1pPr marL="5334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4200" u="none">
          <a:ln>
            <a:noFill/>
          </a:ln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1pPr>
      <a:lvl2pPr marL="10668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4200" u="none">
          <a:ln>
            <a:noFill/>
          </a:ln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2pPr>
      <a:lvl3pPr marL="16002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4200" u="none">
          <a:ln>
            <a:noFill/>
          </a:ln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3pPr>
      <a:lvl4pPr marL="21336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4200" u="none">
          <a:ln>
            <a:noFill/>
          </a:ln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4pPr>
      <a:lvl5pPr marL="26670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4200" u="none">
          <a:ln>
            <a:noFill/>
          </a:ln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5pPr>
      <a:lvl6pPr marL="32004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4200" u="none">
          <a:ln>
            <a:noFill/>
          </a:ln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6pPr>
      <a:lvl7pPr marL="37338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4200" u="none">
          <a:ln>
            <a:noFill/>
          </a:ln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7pPr>
      <a:lvl8pPr marL="42672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4200" u="none">
          <a:ln>
            <a:noFill/>
          </a:ln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8pPr>
      <a:lvl9pPr marL="4800600" marR="0" indent="-533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30000"/>
        <a:buFontTx/>
        <a:buBlip>
          <a:blip r:embed="rId3"/>
        </a:buBlip>
        <a:tabLst/>
        <a:defRPr b="0" baseline="0" cap="none" i="0" spc="0" strike="noStrike" sz="4200" u="none">
          <a:ln>
            <a:noFill/>
          </a:ln>
          <a:solidFill>
            <a:srgbClr val="6C6963"/>
          </a:solidFill>
          <a:uFillTx/>
          <a:latin typeface="+mn-lt"/>
          <a:ea typeface="+mn-ea"/>
          <a:cs typeface="+mn-cs"/>
          <a:sym typeface="Baskervill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askerville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1.tif"/><Relationship Id="rId4" Type="http://schemas.openxmlformats.org/officeDocument/2006/relationships/hyperlink" Target="http://www.quickmeme.com/meme/355pk9" TargetMode="Externa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25.png"/><Relationship Id="rId4" Type="http://schemas.openxmlformats.org/officeDocument/2006/relationships/image" Target="../media/image24.png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github.com/Z3Prover/z3" TargetMode="External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Flow Free Game…"/>
          <p:cNvSpPr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Flow Free Game </a:t>
            </a:r>
          </a:p>
          <a:p>
            <a:pPr/>
            <a:r>
              <a:t>Variant Solved</a:t>
            </a:r>
          </a:p>
        </p:txBody>
      </p:sp>
      <p:sp>
        <p:nvSpPr>
          <p:cNvPr id="122" name="Using Z3SAT Optimiser"/>
          <p:cNvSpPr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Using Z3SAT Optimiser</a:t>
            </a:r>
          </a:p>
        </p:txBody>
      </p:sp>
      <p:sp>
        <p:nvSpPr>
          <p:cNvPr id="123" name="Hong Wenhao 2016011266"/>
          <p:cNvSpPr/>
          <p:nvPr/>
        </p:nvSpPr>
        <p:spPr>
          <a:xfrm>
            <a:off x="3987441" y="7105650"/>
            <a:ext cx="548793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Hong Wenhao 2016011266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Overview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Overview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Ovsc2.png" descr="Ovsc2.png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108700" y="2852454"/>
            <a:ext cx="5649712" cy="5432992"/>
          </a:xfrm>
          <a:prstGeom prst="rect">
            <a:avLst/>
          </a:prstGeom>
        </p:spPr>
      </p:pic>
      <p:sp>
        <p:nvSpPr>
          <p:cNvPr id="128" name="Overview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Overview</a:t>
            </a:r>
          </a:p>
        </p:txBody>
      </p:sp>
      <p:sp>
        <p:nvSpPr>
          <p:cNvPr id="129" name="A problem akin to Flow Free game is solved using SAT formulation.…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A problem akin to Flow Free game is solved using SAT formulation.</a:t>
            </a:r>
          </a:p>
          <a:p>
            <a:pPr>
              <a:buBlip>
                <a:blip r:embed="rId3"/>
              </a:buBlip>
            </a:pPr>
            <a:r>
              <a:t>Problem size up to 13*13 can be handled well.</a:t>
            </a:r>
          </a:p>
          <a:p>
            <a:pPr>
              <a:buBlip>
                <a:blip r:embed="rId3"/>
              </a:buBlip>
            </a:pPr>
            <a:r>
              <a:t>A generator and a visualiser is also provided for testing and debugging.</a:t>
            </a:r>
          </a:p>
        </p:txBody>
      </p:sp>
      <p:sp>
        <p:nvSpPr>
          <p:cNvPr id="130" name="Figure 1: randomised input"/>
          <p:cNvSpPr/>
          <p:nvPr/>
        </p:nvSpPr>
        <p:spPr>
          <a:xfrm>
            <a:off x="6239189" y="8255000"/>
            <a:ext cx="5388733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Figure 1: randomised input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Ovsc1.png" descr="Ovsc1.png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301125" y="2552700"/>
            <a:ext cx="5649576" cy="5285869"/>
          </a:xfrm>
          <a:prstGeom prst="rect">
            <a:avLst/>
          </a:prstGeom>
        </p:spPr>
      </p:pic>
      <p:sp>
        <p:nvSpPr>
          <p:cNvPr id="133" name="Problem Description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Problem Description</a:t>
            </a:r>
          </a:p>
        </p:txBody>
      </p:sp>
      <p:sp>
        <p:nvSpPr>
          <p:cNvPr id="134" name="Given an N by N board, find non-crossing routes that connect pairs of terminals.…"/>
          <p:cNvSpPr/>
          <p:nvPr>
            <p:ph type="body" sz="half" idx="1"/>
          </p:nvPr>
        </p:nvSpPr>
        <p:spPr>
          <a:xfrm>
            <a:off x="762000" y="1988884"/>
            <a:ext cx="5334000" cy="6413501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Given an N by N board, find non-crossing routes that connect pairs of terminals.</a:t>
            </a:r>
          </a:p>
          <a:p>
            <a:pPr>
              <a:buBlip>
                <a:blip r:embed="rId3"/>
              </a:buBlip>
            </a:pPr>
            <a:r>
              <a:t>Maximise # of connected pairs.</a:t>
            </a:r>
          </a:p>
          <a:p>
            <a:pPr>
              <a:buBlip>
                <a:blip r:embed="rId3"/>
              </a:buBlip>
            </a:pPr>
            <a:r>
              <a:t>Minimise # of grids used.</a:t>
            </a:r>
          </a:p>
        </p:txBody>
      </p:sp>
      <p:sp>
        <p:nvSpPr>
          <p:cNvPr id="135" name="Figure 2: An optimal solution."/>
          <p:cNvSpPr/>
          <p:nvPr/>
        </p:nvSpPr>
        <p:spPr>
          <a:xfrm>
            <a:off x="6165150" y="7978268"/>
            <a:ext cx="592152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Figure 2: An optimal solution.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Ovsc3.png" descr="Ovsc3.png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015568" y="2367086"/>
            <a:ext cx="4901195" cy="4917828"/>
          </a:xfrm>
          <a:prstGeom prst="rect">
            <a:avLst/>
          </a:prstGeom>
        </p:spPr>
      </p:pic>
      <p:pic>
        <p:nvPicPr>
          <p:cNvPr id="138" name="Ovsc4.png" descr="Ovsc4.png"/>
          <p:cNvPicPr>
            <a:picLocks noChangeAspect="0"/>
          </p:cNvPicPr>
          <p:nvPr>
            <p:ph type="pic" idx="14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6848893" y="2333846"/>
            <a:ext cx="5051928" cy="4984308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Demo.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Demo.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Development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r>
              <a:t>Development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ersonal Principle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Personal Principle</a:t>
            </a:r>
          </a:p>
        </p:txBody>
      </p:sp>
      <p:sp>
        <p:nvSpPr>
          <p:cNvPr id="145" name="Always make debug-friendly decisions!…"/>
          <p:cNvSpPr/>
          <p:nvPr>
            <p:ph type="body" sz="half" idx="1"/>
          </p:nvPr>
        </p:nvSpPr>
        <p:spPr>
          <a:xfrm>
            <a:off x="7808455" y="1895931"/>
            <a:ext cx="4271981" cy="6407137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Always make debug-friendly decisions!</a:t>
            </a:r>
          </a:p>
          <a:p>
            <a:pPr>
              <a:buBlip>
                <a:blip r:embed="rId2"/>
              </a:buBlip>
            </a:pPr>
            <a:r>
              <a:t>Also, make your screen colourful! So that you don’t feel dull.</a:t>
            </a:r>
          </a:p>
        </p:txBody>
      </p:sp>
      <p:pic>
        <p:nvPicPr>
          <p:cNvPr id="146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75278" y="2502245"/>
            <a:ext cx="6222629" cy="4749110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credit: http://www.quickmeme.com/meme/355pk9"/>
          <p:cNvSpPr/>
          <p:nvPr/>
        </p:nvSpPr>
        <p:spPr>
          <a:xfrm>
            <a:off x="932093" y="7550142"/>
            <a:ext cx="6508999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400"/>
            </a:pPr>
            <a:r>
              <a:t>credit: </a:t>
            </a:r>
            <a:r>
              <a:rPr u="sng">
                <a:hlinkClick r:id="rId4" invalidUrl="" action="" tgtFrame="" tooltip="" history="1" highlightClick="0" endSnd="0"/>
              </a:rPr>
              <a:t>http://www.quickmeme.com/meme/355pk9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Development Procedure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r>
              <a:t>Development Procedure</a:t>
            </a:r>
          </a:p>
        </p:txBody>
      </p:sp>
      <p:sp>
        <p:nvSpPr>
          <p:cNvPr id="150" name="Implement visualiser first!…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Implement visualiser first!</a:t>
            </a:r>
          </a:p>
          <a:p>
            <a:pPr lvl="1">
              <a:buBlip>
                <a:blip r:embed="rId2"/>
              </a:buBlip>
            </a:pPr>
            <a:r>
              <a:t>Colourful images speed up development!</a:t>
            </a:r>
          </a:p>
          <a:p>
            <a:pPr>
              <a:buBlip>
                <a:blip r:embed="rId2"/>
              </a:buBlip>
            </a:pPr>
            <a:r>
              <a:t>Implement generator second!</a:t>
            </a:r>
          </a:p>
          <a:p>
            <a:pPr lvl="1">
              <a:buBlip>
                <a:blip r:embed="rId2"/>
              </a:buBlip>
            </a:pPr>
            <a:r>
              <a:t>Test cases are also important for testing!</a:t>
            </a:r>
          </a:p>
          <a:p>
            <a:pPr>
              <a:buBlip>
                <a:blip r:embed="rId2"/>
              </a:buBlip>
            </a:pPr>
            <a:r>
              <a:t>Finally, the solver… But how to solve ( ? 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olution Process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Solution Process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Object Design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Object Design </a:t>
            </a:r>
          </a:p>
        </p:txBody>
      </p:sp>
      <p:sp>
        <p:nvSpPr>
          <p:cNvPr id="155" name="Class Board keeps all information about a board.…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Class Board keeps all information about a board.</a:t>
            </a:r>
          </a:p>
          <a:p>
            <a:pPr>
              <a:buBlip>
                <a:blip r:embed="rId2"/>
              </a:buBlip>
            </a:pPr>
            <a:r>
              <a:t>Class BaseSolver manages I/O by keeping input and output boards, and has an abstract method solve().</a:t>
            </a:r>
          </a:p>
          <a:p>
            <a:pPr>
              <a:buBlip>
                <a:blip r:embed="rId2"/>
              </a:buBlip>
            </a:pPr>
            <a:r>
              <a:t>Class Z3Solver implements the solution using Z3.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Data Design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Data Design</a:t>
            </a:r>
          </a:p>
        </p:txBody>
      </p:sp>
      <p:sp>
        <p:nvSpPr>
          <p:cNvPr id="158" name="What can be a lightweight repr. for the board?…"/>
          <p:cNvSpPr/>
          <p:nvPr>
            <p:ph type="body" idx="1"/>
          </p:nvPr>
        </p:nvSpPr>
        <p:spPr>
          <a:xfrm>
            <a:off x="762000" y="1777078"/>
            <a:ext cx="11480800" cy="6668566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What can be a lightweight repr. for the board?</a:t>
            </a:r>
          </a:p>
          <a:p>
            <a:pPr>
              <a:buBlip>
                <a:blip r:embed="rId2"/>
              </a:buBlip>
            </a:pPr>
            <a:r>
              <a:t>…</a:t>
            </a:r>
          </a:p>
          <a:p>
            <a:pPr>
              <a:buBlip>
                <a:blip r:embed="rId2"/>
              </a:buBlip>
            </a:pPr>
            <a:r>
              <a:t>⋯⋯</a:t>
            </a:r>
          </a:p>
          <a:p>
            <a:pPr>
              <a:buBlip>
                <a:blip r:embed="rId2"/>
              </a:buBlip>
            </a:pPr>
            <a:r>
              <a:t>。。。</a:t>
            </a:r>
          </a:p>
          <a:p>
            <a:pPr>
              <a:buBlip>
                <a:blip r:embed="rId2"/>
              </a:buBlip>
            </a:pPr>
            <a:r>
              <a:t>?</a:t>
            </a:r>
          </a:p>
        </p:txBody>
      </p:sp>
      <p:grpSp>
        <p:nvGrpSpPr>
          <p:cNvPr id="161" name="Ovsc2.png"/>
          <p:cNvGrpSpPr/>
          <p:nvPr/>
        </p:nvGrpSpPr>
        <p:grpSpPr>
          <a:xfrm>
            <a:off x="5445189" y="3604433"/>
            <a:ext cx="5649713" cy="5432991"/>
            <a:chOff x="0" y="0"/>
            <a:chExt cx="5649711" cy="5432990"/>
          </a:xfrm>
        </p:grpSpPr>
        <p:pic>
          <p:nvPicPr>
            <p:cNvPr id="160" name="Ovsc2.png" descr="Ovsc2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132" t="0" r="132" b="0"/>
            <a:stretch>
              <a:fillRect/>
            </a:stretch>
          </p:blipFill>
          <p:spPr>
            <a:xfrm>
              <a:off x="12700" y="25399"/>
              <a:ext cx="5611612" cy="536949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59" name="Ovsc2.png" descr="Ovsc2.png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5649712" cy="5432991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Board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r>
              <a:t>Board</a:t>
            </a:r>
          </a:p>
        </p:txBody>
      </p:sp>
      <p:sp>
        <p:nvSpPr>
          <p:cNvPr id="164" name="Dimension N. (N x N)…"/>
          <p:cNvSpPr/>
          <p:nvPr>
            <p:ph type="body" idx="1"/>
          </p:nvPr>
        </p:nvSpPr>
        <p:spPr>
          <a:xfrm>
            <a:off x="762000" y="2208302"/>
            <a:ext cx="11480800" cy="6244542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Dimension </a:t>
            </a:r>
            <a:r>
              <a:rPr i="1"/>
              <a:t>N. (N x N)</a:t>
            </a:r>
          </a:p>
          <a:p>
            <a:pPr>
              <a:buBlip>
                <a:blip r:embed="rId2"/>
              </a:buBlip>
            </a:pPr>
            <a:r>
              <a:t>Keep a number in each table cell (i, j)</a:t>
            </a:r>
          </a:p>
          <a:p>
            <a:pPr lvl="1">
              <a:buBlip>
                <a:blip r:embed="rId2"/>
              </a:buBlip>
            </a:pPr>
            <a:r>
              <a:rPr i="1"/>
              <a:t>c[i, j]</a:t>
            </a:r>
            <a:r>
              <a:t> = 0, if the grid is empty</a:t>
            </a:r>
          </a:p>
          <a:p>
            <a:pPr lvl="1">
              <a:buBlip>
                <a:blip r:embed="rId2"/>
              </a:buBlip>
            </a:pPr>
            <a:r>
              <a:rPr i="1"/>
              <a:t>c[i, j]</a:t>
            </a:r>
            <a:r>
              <a:t> = -1, if the grid is an obstacle</a:t>
            </a:r>
          </a:p>
          <a:p>
            <a:pPr lvl="1">
              <a:buBlip>
                <a:blip r:embed="rId2"/>
              </a:buBlip>
            </a:pPr>
            <a:r>
              <a:rPr i="1"/>
              <a:t>c[i, j]</a:t>
            </a:r>
            <a:r>
              <a:t> = k, k is from </a:t>
            </a:r>
            <a:r>
              <a:rPr i="1"/>
              <a:t>1,2,…,C</a:t>
            </a:r>
            <a:r>
              <a:t>, where </a:t>
            </a:r>
            <a:r>
              <a:rPr i="1"/>
              <a:t>C</a:t>
            </a:r>
            <a:r>
              <a:t> is the total # of colours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螢幕快照 2017-06-04 下午10.16.17.png" descr="螢幕快照 2017-06-04 下午10.16.17.png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7066440" y="3669541"/>
            <a:ext cx="5207491" cy="5357665"/>
          </a:xfrm>
          <a:prstGeom prst="rect">
            <a:avLst/>
          </a:prstGeom>
        </p:spPr>
      </p:pic>
      <p:sp>
        <p:nvSpPr>
          <p:cNvPr id="167" name="Board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Board</a:t>
            </a:r>
          </a:p>
        </p:txBody>
      </p:sp>
      <p:sp>
        <p:nvSpPr>
          <p:cNvPr id="168" name="Also, append a “*” to show terminals."/>
          <p:cNvSpPr/>
          <p:nvPr>
            <p:ph type="body" sz="quarter" idx="1"/>
          </p:nvPr>
        </p:nvSpPr>
        <p:spPr>
          <a:xfrm>
            <a:off x="2915355" y="1973945"/>
            <a:ext cx="6704622" cy="1524001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</a:lstStyle>
          <a:p>
            <a:pPr/>
            <a:r>
              <a:t>Also, append a “*” to show terminals.</a:t>
            </a:r>
          </a:p>
        </p:txBody>
      </p:sp>
      <p:grpSp>
        <p:nvGrpSpPr>
          <p:cNvPr id="171" name="Ovsc1.png"/>
          <p:cNvGrpSpPr/>
          <p:nvPr/>
        </p:nvGrpSpPr>
        <p:grpSpPr>
          <a:xfrm>
            <a:off x="842257" y="3566890"/>
            <a:ext cx="5499133" cy="5562966"/>
            <a:chOff x="0" y="0"/>
            <a:chExt cx="5499131" cy="5562965"/>
          </a:xfrm>
        </p:grpSpPr>
        <p:pic>
          <p:nvPicPr>
            <p:cNvPr id="170" name="Ovsc1.png" descr="Ovsc1.pn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1184" t="11934" r="24825" b="8816"/>
            <a:stretch>
              <a:fillRect/>
            </a:stretch>
          </p:blipFill>
          <p:spPr>
            <a:xfrm>
              <a:off x="12700" y="12700"/>
              <a:ext cx="5461032" cy="552486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69" name="Ovsc1.png" descr="Ovsc1.png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-1"/>
              <a:ext cx="5499132" cy="5562967"/>
            </a:xfrm>
            <a:prstGeom prst="rect">
              <a:avLst/>
            </a:prstGeom>
            <a:effectLst/>
          </p:spPr>
        </p:pic>
      </p:grpSp>
      <p:sp>
        <p:nvSpPr>
          <p:cNvPr id="172" name="="/>
          <p:cNvSpPr/>
          <p:nvPr/>
        </p:nvSpPr>
        <p:spPr>
          <a:xfrm>
            <a:off x="6485938" y="6174863"/>
            <a:ext cx="43595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=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AT formulation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SAT formulation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Variables To Feed To Z3"/>
          <p:cNvSpPr/>
          <p:nvPr>
            <p:ph type="title"/>
          </p:nvPr>
        </p:nvSpPr>
        <p:spPr>
          <a:xfrm>
            <a:off x="658787" y="1162467"/>
            <a:ext cx="11480801" cy="1524001"/>
          </a:xfrm>
          <a:prstGeom prst="rect">
            <a:avLst/>
          </a:prstGeom>
        </p:spPr>
        <p:txBody>
          <a:bodyPr/>
          <a:lstStyle/>
          <a:p>
            <a:pPr/>
            <a:r>
              <a:t>Variables To Feed To Z3</a:t>
            </a:r>
          </a:p>
        </p:txBody>
      </p:sp>
      <p:sp>
        <p:nvSpPr>
          <p:cNvPr id="177" name="integers:                , record the colour at each grid…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integers:</a:t>
            </a:r>
            <a:br/>
            <a:r>
              <a:rPr i="1"/>
              <a:t>               </a:t>
            </a:r>
            <a:r>
              <a:t>, record the colour at each grid</a:t>
            </a:r>
          </a:p>
          <a:p>
            <a:pPr>
              <a:buBlip>
                <a:blip r:embed="rId2"/>
              </a:buBlip>
            </a:pPr>
            <a:r>
              <a:t>function:</a:t>
            </a:r>
            <a:br/>
            <a:r>
              <a:rPr i="1"/>
              <a:t>                                </a:t>
            </a:r>
            <a:r>
              <a:t>, whether colour </a:t>
            </a:r>
            <a:r>
              <a:rPr i="1"/>
              <a:t>i</a:t>
            </a:r>
            <a:r>
              <a:t> is matched</a:t>
            </a:r>
          </a:p>
          <a:p>
            <a:pPr>
              <a:buBlip>
                <a:blip r:embed="rId2"/>
              </a:buBlip>
            </a:pPr>
            <a:r>
              <a:t>A total search space of                : astronomical!</a:t>
            </a:r>
          </a:p>
        </p:txBody>
      </p:sp>
      <p:pic>
        <p:nvPicPr>
          <p:cNvPr id="178" name="pasted-image.pdf" descr="pasted-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03637" y="4378000"/>
            <a:ext cx="1663701" cy="419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" name="pasted-image.pdf" descr="pasted-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39056" y="6063702"/>
            <a:ext cx="4381501" cy="4699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0" name="pasted-image.pdf" descr="pasted-imag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286701" y="7019615"/>
            <a:ext cx="2082801" cy="609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Consistency Constraints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Consistency Constraints</a:t>
            </a:r>
          </a:p>
        </p:txBody>
      </p:sp>
      <p:sp>
        <p:nvSpPr>
          <p:cNvPr id="183" name="color_i_j…"/>
          <p:cNvSpPr/>
          <p:nvPr>
            <p:ph type="body" idx="1"/>
          </p:nvPr>
        </p:nvSpPr>
        <p:spPr>
          <a:xfrm>
            <a:off x="762000" y="1662749"/>
            <a:ext cx="11480800" cy="5715001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color_i_j</a:t>
            </a:r>
          </a:p>
          <a:p>
            <a:pPr lvl="1">
              <a:buBlip>
                <a:blip r:embed="rId2"/>
              </a:buBlip>
            </a:pPr>
            <a:r>
              <a:t>if c[i, j] is empty, (assert 0 &lt;= colour_i_j &lt;= C) </a:t>
            </a:r>
          </a:p>
          <a:p>
            <a:pPr lvl="1">
              <a:buBlip>
                <a:blip r:embed="rId2"/>
              </a:buBlip>
            </a:pPr>
            <a:r>
              <a:t>otherwise, (assert colour_i_j = c[i, j])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Routing Constraints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Routing Constraints</a:t>
            </a:r>
          </a:p>
        </p:txBody>
      </p:sp>
      <p:sp>
        <p:nvSpPr>
          <p:cNvPr id="186" name="for each grid [i, j]…"/>
          <p:cNvSpPr/>
          <p:nvPr>
            <p:ph type="body" idx="1"/>
          </p:nvPr>
        </p:nvSpPr>
        <p:spPr>
          <a:xfrm>
            <a:off x="762000" y="2296770"/>
            <a:ext cx="11480800" cy="665866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for each grid [i, j]</a:t>
            </a:r>
          </a:p>
          <a:p>
            <a:pPr lvl="1">
              <a:buBlip>
                <a:blip r:embed="rId2"/>
              </a:buBlip>
            </a:pPr>
            <a:r>
              <a:t>if routed(c[i, j])</a:t>
            </a:r>
          </a:p>
          <a:p>
            <a:pPr lvl="2">
              <a:buBlip>
                <a:blip r:embed="rId2"/>
              </a:buBlip>
            </a:pPr>
            <a:r>
              <a:t>if [i, j] is terminal, (assert there is exactly one neighbour with the same colour).</a:t>
            </a:r>
          </a:p>
          <a:p>
            <a:pPr lvl="2">
              <a:buBlip>
                <a:blip r:embed="rId2"/>
              </a:buBlip>
            </a:pPr>
            <a:r>
              <a:t>else, (assert there is exactly two neighbours with the same colour).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itfalls :…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543305">
              <a:defRPr sz="6882">
                <a:effectLst>
                  <a:outerShdw sx="100000" sy="100000" kx="0" ky="0" algn="b" rotWithShape="0" blurRad="23622" dist="23622" dir="15900000">
                    <a:srgbClr val="595650">
                      <a:alpha val="33000"/>
                    </a:srgbClr>
                  </a:outerShdw>
                </a:effectLst>
              </a:defRPr>
            </a:pPr>
            <a:r>
              <a:t>Pitfalls :</a:t>
            </a:r>
          </a:p>
          <a:p>
            <a:pPr defTabSz="543305">
              <a:defRPr sz="6882">
                <a:effectLst>
                  <a:outerShdw sx="100000" sy="100000" kx="0" ky="0" algn="b" rotWithShape="0" blurRad="23622" dist="23622" dir="15900000">
                    <a:srgbClr val="595650">
                      <a:alpha val="33000"/>
                    </a:srgbClr>
                  </a:outerShdw>
                </a:effectLst>
              </a:defRPr>
            </a:pPr>
            <a:r>
              <a:t>these constraints are not enough!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pitsc1.png" descr="pitsc1.png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841414" y="3153923"/>
            <a:ext cx="4997434" cy="5027668"/>
          </a:xfrm>
          <a:prstGeom prst="rect">
            <a:avLst/>
          </a:prstGeom>
        </p:spPr>
      </p:pic>
      <p:sp>
        <p:nvSpPr>
          <p:cNvPr id="191" name="“Cyclic Flow”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r>
              <a:t>“Cyclic Flow”</a:t>
            </a:r>
          </a:p>
        </p:txBody>
      </p:sp>
      <p:sp>
        <p:nvSpPr>
          <p:cNvPr id="192" name="Requiring that internal grids has degree 2 is not enough.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</a:lstStyle>
          <a:p>
            <a:pPr/>
            <a:r>
              <a:t>Requiring that internal grids has degree 2 is not enough.</a:t>
            </a:r>
          </a:p>
        </p:txBody>
      </p:sp>
      <p:sp>
        <p:nvSpPr>
          <p:cNvPr id="193" name="箭頭"/>
          <p:cNvSpPr/>
          <p:nvPr/>
        </p:nvSpPr>
        <p:spPr>
          <a:xfrm>
            <a:off x="5100677" y="6394522"/>
            <a:ext cx="1270001" cy="1270001"/>
          </a:xfrm>
          <a:prstGeom prst="rightArrow">
            <a:avLst>
              <a:gd name="adj1" fmla="val 32000"/>
              <a:gd name="adj2" fmla="val 64000"/>
            </a:avLst>
          </a:prstGeom>
          <a:blipFill>
            <a:blip r:embed="rId4"/>
          </a:blipFill>
          <a:ln w="12700">
            <a:miter lim="400000"/>
          </a:ln>
          <a:effectLst>
            <a:outerShdw sx="100000" sy="100000" kx="0" ky="0" algn="b" rotWithShape="0" blurRad="50800" dist="12700" dir="0">
              <a:srgbClr val="000000">
                <a:alpha val="6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2EBDB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pitsc2.png" descr="pitsc2.png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548131" y="2678432"/>
            <a:ext cx="5416565" cy="5453859"/>
          </a:xfrm>
          <a:prstGeom prst="rect">
            <a:avLst/>
          </a:prstGeom>
        </p:spPr>
      </p:pic>
      <p:sp>
        <p:nvSpPr>
          <p:cNvPr id="196" name="“Random non-routing grids”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“Random non-routing grids”</a:t>
            </a:r>
          </a:p>
        </p:txBody>
      </p:sp>
      <p:sp>
        <p:nvSpPr>
          <p:cNvPr id="197" name="We did not forbid unmatched grids to appear on the solution."/>
          <p:cNvSpPr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</a:lstStyle>
          <a:p>
            <a:pPr/>
            <a:r>
              <a:t>We did not forbid unmatched grids to appear on the solution.</a:t>
            </a:r>
          </a:p>
        </p:txBody>
      </p:sp>
      <p:sp>
        <p:nvSpPr>
          <p:cNvPr id="198" name="箭頭"/>
          <p:cNvSpPr/>
          <p:nvPr/>
        </p:nvSpPr>
        <p:spPr>
          <a:xfrm>
            <a:off x="5159655" y="2826311"/>
            <a:ext cx="1270001" cy="1270001"/>
          </a:xfrm>
          <a:prstGeom prst="rightArrow">
            <a:avLst>
              <a:gd name="adj1" fmla="val 32000"/>
              <a:gd name="adj2" fmla="val 64000"/>
            </a:avLst>
          </a:prstGeom>
          <a:blipFill>
            <a:blip r:embed="rId4"/>
          </a:blipFill>
          <a:ln w="12700">
            <a:miter lim="400000"/>
          </a:ln>
          <a:effectLst>
            <a:outerShdw sx="100000" sy="100000" kx="0" ky="0" algn="b" rotWithShape="0" blurRad="50800" dist="12700" dir="0">
              <a:srgbClr val="000000">
                <a:alpha val="6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2EBDB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Optimisation Constraints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  <a:p>
            <a:pPr/>
            <a:r>
              <a:t>Optimisation Constraints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Optimisation Goals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Optimisation Goals</a:t>
            </a:r>
          </a:p>
        </p:txBody>
      </p:sp>
      <p:sp>
        <p:nvSpPr>
          <p:cNvPr id="203" name="1. Maximise # matched terminals…"/>
          <p:cNvSpPr/>
          <p:nvPr>
            <p:ph type="body" idx="1"/>
          </p:nvPr>
        </p:nvSpPr>
        <p:spPr>
          <a:xfrm>
            <a:off x="762000" y="2768600"/>
            <a:ext cx="11480800" cy="651225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1. Maximise # matched terminals</a:t>
            </a:r>
          </a:p>
          <a:p>
            <a:pPr lvl="1">
              <a:buBlip>
                <a:blip r:embed="rId2"/>
              </a:buBlip>
            </a:pPr>
            <a:r>
              <a:t>which is</a:t>
            </a:r>
            <a:endParaRPr i="1"/>
          </a:p>
          <a:p>
            <a:pPr>
              <a:buBlip>
                <a:blip r:embed="rId2"/>
              </a:buBlip>
            </a:pPr>
            <a:r>
              <a:t>2. Minimise # used routing grids (*)</a:t>
            </a:r>
          </a:p>
          <a:p>
            <a:pPr lvl="1">
              <a:buBlip>
                <a:blip r:embed="rId2"/>
              </a:buBlip>
            </a:pPr>
            <a:r>
              <a:t>which is </a:t>
            </a:r>
          </a:p>
          <a:p>
            <a:pPr lvl="1">
              <a:buBlip>
                <a:blip r:embed="rId2"/>
              </a:buBlip>
            </a:pPr>
            <a:r>
              <a:t>This constraint eliminates the wrong solutions discussed just now.</a:t>
            </a:r>
          </a:p>
        </p:txBody>
      </p:sp>
      <p:pic>
        <p:nvPicPr>
          <p:cNvPr id="204" name="pasted-image.pdf" descr="pasted-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952239" y="6486802"/>
            <a:ext cx="3345438" cy="892834"/>
          </a:xfrm>
          <a:prstGeom prst="rect">
            <a:avLst/>
          </a:prstGeom>
          <a:ln w="12700">
            <a:miter lim="400000"/>
          </a:ln>
        </p:spPr>
      </p:pic>
      <p:pic>
        <p:nvPicPr>
          <p:cNvPr id="205" name="pasted-image.pdf" descr="pasted-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116110" y="3790849"/>
            <a:ext cx="2501901" cy="1346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Finally…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Finally…</a:t>
            </a:r>
          </a:p>
        </p:txBody>
      </p:sp>
      <p:sp>
        <p:nvSpPr>
          <p:cNvPr id="208" name="Feeding all these constraints to Z3Opt, the solver is finishes its job!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</a:lstStyle>
          <a:p>
            <a:pPr/>
            <a:r>
              <a:t>Feeding all these constraints to Z3Opt, the solver is finishes its job!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Empirical Results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Empirical Results</a:t>
            </a:r>
          </a:p>
        </p:txBody>
      </p:sp>
      <p:sp>
        <p:nvSpPr>
          <p:cNvPr id="211" name="Solution for small board is fast."/>
          <p:cNvSpPr/>
          <p:nvPr>
            <p:ph type="body" sz="quarter" idx="1"/>
          </p:nvPr>
        </p:nvSpPr>
        <p:spPr>
          <a:xfrm>
            <a:off x="762000" y="2768600"/>
            <a:ext cx="11480800" cy="1405352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</a:lstStyle>
          <a:p>
            <a:pPr/>
            <a:r>
              <a:t>Solution for small board is fast.</a:t>
            </a:r>
          </a:p>
        </p:txBody>
      </p:sp>
      <p:grpSp>
        <p:nvGrpSpPr>
          <p:cNvPr id="214" name="螢幕快照 2017-06-06 下午1.39.45.png"/>
          <p:cNvGrpSpPr/>
          <p:nvPr/>
        </p:nvGrpSpPr>
        <p:grpSpPr>
          <a:xfrm>
            <a:off x="1311155" y="4458067"/>
            <a:ext cx="10119481" cy="3984465"/>
            <a:chOff x="0" y="0"/>
            <a:chExt cx="10119479" cy="3984463"/>
          </a:xfrm>
        </p:grpSpPr>
        <p:pic>
          <p:nvPicPr>
            <p:cNvPr id="213" name="螢幕快照 2017-06-06 下午1.39.45.png" descr="螢幕快照 2017-06-06 下午1.39.45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2059" t="0" r="2059" b="0"/>
            <a:stretch>
              <a:fillRect/>
            </a:stretch>
          </p:blipFill>
          <p:spPr>
            <a:xfrm>
              <a:off x="12700" y="12699"/>
              <a:ext cx="10081380" cy="394636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12" name="螢幕快照 2017-06-06 下午1.39.45.png" descr="螢幕快照 2017-06-06 下午1.39.45.png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10119481" cy="398446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Empirical Results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Empirical Results</a:t>
            </a:r>
          </a:p>
        </p:txBody>
      </p:sp>
      <p:sp>
        <p:nvSpPr>
          <p:cNvPr id="217" name="When the board gets larger, some test cases do not terminate within 2 hours. (Exponential growth)"/>
          <p:cNvSpPr/>
          <p:nvPr>
            <p:ph type="body" sz="quarter" idx="1"/>
          </p:nvPr>
        </p:nvSpPr>
        <p:spPr>
          <a:xfrm>
            <a:off x="762000" y="2768600"/>
            <a:ext cx="11480800" cy="1405352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</a:lstStyle>
          <a:p>
            <a:pPr/>
            <a:r>
              <a:t>When the board gets larger, some test cases do not terminate within 2 hours. (Exponential growth)</a:t>
            </a:r>
          </a:p>
        </p:txBody>
      </p:sp>
      <p:grpSp>
        <p:nvGrpSpPr>
          <p:cNvPr id="220" name="螢幕快照 2017-06-06 下午1.42.16.png"/>
          <p:cNvGrpSpPr/>
          <p:nvPr/>
        </p:nvGrpSpPr>
        <p:grpSpPr>
          <a:xfrm>
            <a:off x="1235934" y="4458067"/>
            <a:ext cx="10312660" cy="3984465"/>
            <a:chOff x="0" y="0"/>
            <a:chExt cx="10312658" cy="3984463"/>
          </a:xfrm>
        </p:grpSpPr>
        <p:pic>
          <p:nvPicPr>
            <p:cNvPr id="219" name="螢幕快照 2017-06-06 下午1.42.16.png" descr="螢幕快照 2017-06-06 下午1.42.16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931" t="0" r="2742" b="0"/>
            <a:stretch>
              <a:fillRect/>
            </a:stretch>
          </p:blipFill>
          <p:spPr>
            <a:xfrm>
              <a:off x="12700" y="12699"/>
              <a:ext cx="10274559" cy="394636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18" name="螢幕快照 2017-06-06 下午1.42.16.png" descr="螢幕快照 2017-06-06 下午1.42.16.png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" y="0"/>
              <a:ext cx="10312660" cy="398446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Empirical Results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Empirical Results</a:t>
            </a:r>
          </a:p>
        </p:txBody>
      </p:sp>
      <p:sp>
        <p:nvSpPr>
          <p:cNvPr id="223" name="When terminals or obstacles are dense, solver performance improves because search space is truncated. (13x13 was not solvable before)"/>
          <p:cNvSpPr/>
          <p:nvPr>
            <p:ph type="body" sz="quarter" idx="1"/>
          </p:nvPr>
        </p:nvSpPr>
        <p:spPr>
          <a:xfrm>
            <a:off x="762000" y="2296770"/>
            <a:ext cx="11480800" cy="2024168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</a:lstStyle>
          <a:p>
            <a:pPr/>
            <a:r>
              <a:t>When terminals or obstacles are dense, solver performance improves because search space is truncated. (13x13 was not solvable before)</a:t>
            </a:r>
          </a:p>
        </p:txBody>
      </p:sp>
      <p:grpSp>
        <p:nvGrpSpPr>
          <p:cNvPr id="226" name="螢幕快照 2017-06-06 下午1.42.27.png"/>
          <p:cNvGrpSpPr/>
          <p:nvPr/>
        </p:nvGrpSpPr>
        <p:grpSpPr>
          <a:xfrm>
            <a:off x="1235935" y="4458067"/>
            <a:ext cx="10312659" cy="3984465"/>
            <a:chOff x="0" y="0"/>
            <a:chExt cx="10312658" cy="3984463"/>
          </a:xfrm>
        </p:grpSpPr>
        <p:pic>
          <p:nvPicPr>
            <p:cNvPr id="225" name="螢幕快照 2017-06-06 下午1.42.27.png" descr="螢幕快照 2017-06-06 下午1.42.27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156" r="0" b="156"/>
            <a:stretch>
              <a:fillRect/>
            </a:stretch>
          </p:blipFill>
          <p:spPr>
            <a:xfrm>
              <a:off x="12700" y="12700"/>
              <a:ext cx="10274559" cy="394636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24" name="螢幕快照 2017-06-06 下午1.42.27.png" descr="螢幕快照 2017-06-06 下午1.42.27.png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" y="0"/>
              <a:ext cx="10312660" cy="398446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Conclusion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Conclusion</a:t>
            </a:r>
          </a:p>
        </p:txBody>
      </p:sp>
      <p:sp>
        <p:nvSpPr>
          <p:cNvPr id="229" name="SAT formulation…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SAT formulation</a:t>
            </a:r>
          </a:p>
          <a:p>
            <a:pPr lvl="1">
              <a:buBlip>
                <a:blip r:embed="rId2"/>
              </a:buBlip>
            </a:pPr>
            <a:r>
              <a:t>a generic &amp; simple way to attack several NP problems because it is NPC. </a:t>
            </a:r>
          </a:p>
          <a:p>
            <a:pPr lvl="1">
              <a:buBlip>
                <a:blip r:embed="rId2"/>
              </a:buBlip>
            </a:pPr>
            <a:r>
              <a:t>Enable by Modern SAT solvers.</a:t>
            </a:r>
          </a:p>
          <a:p>
            <a:pPr>
              <a:buBlip>
                <a:blip r:embed="rId2"/>
              </a:buBlip>
            </a:pPr>
            <a:r>
              <a:t>However, specific / approximate algorithms may substantially outperform this approach.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References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References</a:t>
            </a:r>
          </a:p>
        </p:txBody>
      </p:sp>
      <p:sp>
        <p:nvSpPr>
          <p:cNvPr id="232" name="Oliver Keszocze et al. “A General and Exact Routing Methodology for Digital Microfluidic Biochips”…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80571" indent="-580571">
              <a:spcBef>
                <a:spcPts val="4000"/>
              </a:spcBef>
              <a:buSzPct val="100000"/>
              <a:buAutoNum type="arabicPeriod" startAt="1"/>
              <a:defRPr sz="3200"/>
            </a:pPr>
            <a:r>
              <a:t>Oliver Keszocze et al. “A General and Exact Routing Methodology for Digital Microfluidic Biochips”</a:t>
            </a:r>
          </a:p>
          <a:p>
            <a:pPr marL="580571" indent="-580571">
              <a:spcBef>
                <a:spcPts val="4000"/>
              </a:spcBef>
              <a:buSzPct val="100000"/>
              <a:buAutoNum type="arabicPeriod" startAt="1"/>
              <a:defRPr sz="3200"/>
            </a:pPr>
            <a:r>
              <a:t>Microsoft Co. “Z3Opt” solver </a:t>
            </a:r>
            <a:r>
              <a:rPr u="sng">
                <a:hlinkClick r:id="rId2" invalidUrl="" action="" tgtFrame="" tooltip="" history="1" highlightClick="0" endSnd="0"/>
              </a:rPr>
              <a:t>https://github.com/Z3Prover/z3</a:t>
            </a:r>
          </a:p>
          <a:p>
            <a:pPr marL="580571" indent="-580571">
              <a:spcBef>
                <a:spcPts val="4000"/>
              </a:spcBef>
              <a:buSzPct val="100000"/>
              <a:buAutoNum type="arabicPeriod" startAt="1"/>
              <a:defRPr sz="3200"/>
            </a:pPr>
            <a:r>
              <a:t>Oracle Co. “Java Swing Documentation” http://docs.oracle.com/javase/tutorial/uiswing/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Thank you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Thank you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LeatherBook">
  <a:themeElements>
    <a:clrScheme name="LeatherBook">
      <a:dk1>
        <a:srgbClr val="C9C9CA"/>
      </a:dk1>
      <a:lt1>
        <a:srgbClr val="CA6F01"/>
      </a:lt1>
      <a:dk2>
        <a:srgbClr val="4D5459"/>
      </a:dk2>
      <a:lt2>
        <a:srgbClr val="D8DBDF"/>
      </a:lt2>
      <a:accent1>
        <a:srgbClr val="5B7376"/>
      </a:accent1>
      <a:accent2>
        <a:srgbClr val="9B9E5B"/>
      </a:accent2>
      <a:accent3>
        <a:srgbClr val="CC943D"/>
      </a:accent3>
      <a:accent4>
        <a:srgbClr val="A55A01"/>
      </a:accent4>
      <a:accent5>
        <a:srgbClr val="9D3320"/>
      </a:accent5>
      <a:accent6>
        <a:srgbClr val="83525A"/>
      </a:accent6>
      <a:hlink>
        <a:srgbClr val="0000FF"/>
      </a:hlink>
      <a:folHlink>
        <a:srgbClr val="FF00FF"/>
      </a:folHlink>
    </a:clrScheme>
    <a:fontScheme name="LeatherBook">
      <a:majorFont>
        <a:latin typeface="Baskerville"/>
        <a:ea typeface="Baskerville"/>
        <a:cs typeface="Baskerville"/>
      </a:majorFont>
      <a:minorFont>
        <a:latin typeface="Baskerville"/>
        <a:ea typeface="Baskerville"/>
        <a:cs typeface="Baskerville"/>
      </a:minorFont>
    </a:fontScheme>
    <a:fmtScheme name="LeatherBoo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12700" dir="0">
              <a:srgbClr val="000000">
                <a:alpha val="6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6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50800" dist="12700" dir="0">
            <a:srgbClr val="000000">
              <a:alpha val="6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2EBDB"/>
            </a:solidFill>
            <a:effectLst/>
            <a:uFillTx/>
            <a:latin typeface="+mn-lt"/>
            <a:ea typeface="+mn-ea"/>
            <a:cs typeface="+mn-cs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A49E92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chemeClr val="accent4">
                <a:lumOff val="7299"/>
              </a:schemeClr>
            </a:solidFill>
            <a:effectLst/>
            <a:uFillTx/>
            <a:latin typeface="+mn-lt"/>
            <a:ea typeface="+mn-ea"/>
            <a:cs typeface="+mn-cs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LeatherBook">
  <a:themeElements>
    <a:clrScheme name="LeatherBook">
      <a:dk1>
        <a:srgbClr val="000000"/>
      </a:dk1>
      <a:lt1>
        <a:srgbClr val="FFFFFF"/>
      </a:lt1>
      <a:dk2>
        <a:srgbClr val="4D5459"/>
      </a:dk2>
      <a:lt2>
        <a:srgbClr val="D8DBDF"/>
      </a:lt2>
      <a:accent1>
        <a:srgbClr val="5B7376"/>
      </a:accent1>
      <a:accent2>
        <a:srgbClr val="9B9E5B"/>
      </a:accent2>
      <a:accent3>
        <a:srgbClr val="CC943D"/>
      </a:accent3>
      <a:accent4>
        <a:srgbClr val="A55A01"/>
      </a:accent4>
      <a:accent5>
        <a:srgbClr val="9D3320"/>
      </a:accent5>
      <a:accent6>
        <a:srgbClr val="83525A"/>
      </a:accent6>
      <a:hlink>
        <a:srgbClr val="0000FF"/>
      </a:hlink>
      <a:folHlink>
        <a:srgbClr val="FF00FF"/>
      </a:folHlink>
    </a:clrScheme>
    <a:fontScheme name="LeatherBook">
      <a:majorFont>
        <a:latin typeface="Baskerville"/>
        <a:ea typeface="Baskerville"/>
        <a:cs typeface="Baskerville"/>
      </a:majorFont>
      <a:minorFont>
        <a:latin typeface="Baskerville"/>
        <a:ea typeface="Baskerville"/>
        <a:cs typeface="Baskerville"/>
      </a:minorFont>
    </a:fontScheme>
    <a:fmtScheme name="LeatherBoo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12700" dir="0">
              <a:srgbClr val="000000">
                <a:alpha val="6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6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50800" dist="12700" dir="0">
            <a:srgbClr val="000000">
              <a:alpha val="6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2EBDB"/>
            </a:solidFill>
            <a:effectLst/>
            <a:uFillTx/>
            <a:latin typeface="+mn-lt"/>
            <a:ea typeface="+mn-ea"/>
            <a:cs typeface="+mn-cs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A49E92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chemeClr val="accent4">
                <a:lumOff val="7299"/>
              </a:schemeClr>
            </a:solidFill>
            <a:effectLst/>
            <a:uFillTx/>
            <a:latin typeface="+mn-lt"/>
            <a:ea typeface="+mn-ea"/>
            <a:cs typeface="+mn-cs"/>
            <a:sym typeface="Baskervil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