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9" r:id="rId4"/>
    <p:sldId id="262" r:id="rId5"/>
    <p:sldId id="260" r:id="rId6"/>
    <p:sldId id="263" r:id="rId7"/>
    <p:sldId id="264" r:id="rId8"/>
    <p:sldId id="266" r:id="rId9"/>
    <p:sldId id="265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6DFA-BECD-48BA-96E0-6CA41FD65BFB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8191367E-3873-46CB-94E8-8F404001EC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732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6DFA-BECD-48BA-96E0-6CA41FD65BFB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1367E-3873-46CB-94E8-8F404001EC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636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BE06DFA-BECD-48BA-96E0-6CA41FD65BFB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zh-CN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8191367E-3873-46CB-94E8-8F404001EC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705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6DFA-BECD-48BA-96E0-6CA41FD65BFB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1367E-3873-46CB-94E8-8F404001EC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560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6DFA-BECD-48BA-96E0-6CA41FD65BFB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1367E-3873-46CB-94E8-8F404001EC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708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6DFA-BECD-48BA-96E0-6CA41FD65BFB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1367E-3873-46CB-94E8-8F404001EC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728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6DFA-BECD-48BA-96E0-6CA41FD65BFB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1367E-3873-46CB-94E8-8F404001EC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24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6DFA-BECD-48BA-96E0-6CA41FD65BFB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1367E-3873-46CB-94E8-8F404001EC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517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6DFA-BECD-48BA-96E0-6CA41FD65BFB}" type="datetimeFigureOut">
              <a:rPr lang="zh-CN" altLang="en-US" smtClean="0"/>
              <a:t>2017/2/23</a:t>
            </a:fld>
            <a:endParaRPr lang="zh-CN" alt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1367E-3873-46CB-94E8-8F404001EC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4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6DFA-BECD-48BA-96E0-6CA41FD65BFB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1367E-3873-46CB-94E8-8F404001EC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43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6DFA-BECD-48BA-96E0-6CA41FD65BFB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1367E-3873-46CB-94E8-8F404001EC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6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DBE06DFA-BECD-48BA-96E0-6CA41FD65BFB}" type="datetimeFigureOut">
              <a:rPr lang="zh-CN" altLang="en-US" smtClean="0"/>
              <a:t>2017/2/23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8191367E-3873-46CB-94E8-8F404001EC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20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altLang="zh-CN" dirty="0" err="1" smtClean="0"/>
              <a:t>Makefile</a:t>
            </a:r>
            <a:r>
              <a:rPr lang="en-US" altLang="zh-CN" dirty="0" smtClean="0"/>
              <a:t> together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altLang="zh-CN" dirty="0" smtClean="0"/>
              <a:t>Yang </a:t>
            </a:r>
            <a:r>
              <a:rPr lang="en-US" altLang="zh-CN" dirty="0" err="1" smtClean="0"/>
              <a:t>Zonghan</a:t>
            </a:r>
            <a:r>
              <a:rPr lang="en-US" altLang="zh-CN" dirty="0"/>
              <a:t> </a:t>
            </a:r>
            <a:endParaRPr lang="en-US" altLang="zh-CN" dirty="0" smtClean="0"/>
          </a:p>
          <a:p>
            <a:pPr algn="r"/>
            <a:r>
              <a:rPr lang="en-US" altLang="zh-CN" dirty="0" smtClean="0"/>
              <a:t>CST64, Tsinghua </a:t>
            </a:r>
            <a:r>
              <a:rPr lang="en-US" altLang="zh-CN" dirty="0"/>
              <a:t>University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002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Reviews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 smtClean="0"/>
              <a:t>Why </a:t>
            </a:r>
            <a:r>
              <a:rPr lang="en-US" altLang="zh-CN" sz="3600" dirty="0" err="1" smtClean="0"/>
              <a:t>Makefile</a:t>
            </a:r>
            <a:endParaRPr lang="en-US" altLang="zh-CN" sz="3600" dirty="0" smtClean="0"/>
          </a:p>
          <a:p>
            <a:pPr lvl="1"/>
            <a:r>
              <a:rPr lang="en-US" altLang="zh-CN" sz="3600" dirty="0" smtClean="0"/>
              <a:t>Automate the compilation</a:t>
            </a:r>
          </a:p>
          <a:p>
            <a:pPr lvl="1"/>
            <a:r>
              <a:rPr lang="en-US" altLang="zh-CN" sz="3600" dirty="0" smtClean="0"/>
              <a:t>Maintain the process of compiling</a:t>
            </a:r>
          </a:p>
          <a:p>
            <a:pPr lvl="1"/>
            <a:r>
              <a:rPr lang="en-US" altLang="zh-CN" sz="3600" dirty="0" smtClean="0"/>
              <a:t>Reduce the time of compiling</a:t>
            </a:r>
          </a:p>
          <a:p>
            <a:pPr lvl="1"/>
            <a:r>
              <a:rPr lang="en-US" altLang="zh-CN" sz="3600" dirty="0" smtClean="0"/>
              <a:t>A README file to some extent</a:t>
            </a:r>
            <a:endParaRPr lang="en-US" altLang="zh-CN" sz="3400" dirty="0" smtClean="0"/>
          </a:p>
          <a:p>
            <a:pPr lvl="1"/>
            <a:endParaRPr lang="en-US" altLang="zh-CN" sz="3200" dirty="0"/>
          </a:p>
          <a:p>
            <a:pPr lvl="1"/>
            <a:endParaRPr lang="zh-CN" altLang="en-US" sz="3000" dirty="0"/>
          </a:p>
        </p:txBody>
      </p:sp>
    </p:spTree>
    <p:extLst>
      <p:ext uri="{BB962C8B-B14F-4D97-AF65-F5344CB8AC3E}">
        <p14:creationId xmlns:p14="http://schemas.microsoft.com/office/powerpoint/2010/main" val="101365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pattern of </a:t>
            </a:r>
            <a:r>
              <a:rPr lang="en-US" altLang="zh-CN" dirty="0" err="1" smtClean="0"/>
              <a:t>Makefile</a:t>
            </a:r>
            <a:r>
              <a:rPr lang="en-US" altLang="zh-CN" dirty="0" smtClean="0"/>
              <a:t> rules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3200" dirty="0" smtClean="0"/>
              <a:t>target… :  prerequisites...</a:t>
            </a:r>
            <a:endParaRPr lang="en-US" altLang="zh-CN" sz="2200" dirty="0" smtClean="0"/>
          </a:p>
          <a:p>
            <a:r>
              <a:rPr lang="en-US" altLang="zh-CN" sz="3200" dirty="0" smtClean="0"/>
              <a:t>             recipe</a:t>
            </a:r>
          </a:p>
          <a:p>
            <a:r>
              <a:rPr lang="en-US" altLang="zh-CN" sz="3200" dirty="0"/>
              <a:t> </a:t>
            </a:r>
            <a:r>
              <a:rPr lang="en-US" altLang="zh-CN" sz="3200" dirty="0" smtClean="0"/>
              <a:t>            …</a:t>
            </a:r>
          </a:p>
          <a:p>
            <a:r>
              <a:rPr lang="en-US" altLang="zh-CN" sz="3200" dirty="0"/>
              <a:t> </a:t>
            </a:r>
            <a:r>
              <a:rPr lang="en-US" altLang="zh-CN" sz="3200" dirty="0" smtClean="0"/>
              <a:t>            …</a:t>
            </a:r>
          </a:p>
          <a:p>
            <a:endParaRPr lang="en-US" altLang="zh-CN" sz="3200" dirty="0"/>
          </a:p>
          <a:p>
            <a:r>
              <a:rPr lang="en-US" altLang="zh-CN" sz="2800" dirty="0" smtClean="0"/>
              <a:t>target: .o or .exe file(s) or an action</a:t>
            </a:r>
          </a:p>
          <a:p>
            <a:r>
              <a:rPr lang="en-US" altLang="zh-CN" sz="2800" dirty="0" smtClean="0"/>
              <a:t>prerequisites: dependency of the target</a:t>
            </a:r>
          </a:p>
          <a:p>
            <a:r>
              <a:rPr lang="en-US" altLang="zh-CN" sz="2800" dirty="0" smtClean="0"/>
              <a:t>recipe: actions for </a:t>
            </a:r>
            <a:r>
              <a:rPr lang="en-US" altLang="zh-CN" sz="2800" i="1" dirty="0" smtClean="0"/>
              <a:t>make</a:t>
            </a:r>
            <a:r>
              <a:rPr lang="en-US" altLang="zh-CN" sz="2800" dirty="0" smtClean="0"/>
              <a:t> to carry out</a:t>
            </a:r>
          </a:p>
          <a:p>
            <a:endParaRPr lang="en-US" altLang="zh-CN" sz="3200" dirty="0" smtClean="0"/>
          </a:p>
        </p:txBody>
      </p:sp>
    </p:spTree>
    <p:extLst>
      <p:ext uri="{BB962C8B-B14F-4D97-AF65-F5344CB8AC3E}">
        <p14:creationId xmlns:p14="http://schemas.microsoft.com/office/powerpoint/2010/main" val="596405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HOW IT WORKS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67186" y="1821157"/>
            <a:ext cx="10058400" cy="405079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zh-CN" dirty="0">
                <a:ea typeface="宋体" charset="-122"/>
                <a:cs typeface="Times New Roman" pitchFamily="18" charset="0"/>
              </a:rPr>
              <a:t>ex1.exe: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func.h</a:t>
            </a:r>
            <a:endParaRPr lang="en-US" altLang="zh-CN" dirty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>
                <a:ea typeface="宋体" charset="-122"/>
                <a:cs typeface="Times New Roman" pitchFamily="18" charset="0"/>
              </a:rPr>
              <a:t>	g++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-o ex1.exe</a:t>
            </a:r>
          </a:p>
          <a:p>
            <a:pPr>
              <a:defRPr/>
            </a:pPr>
            <a:r>
              <a:rPr lang="en-US" altLang="zh-CN" dirty="0" err="1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: 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polynomial.cpp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>
                <a:ea typeface="宋体" charset="-122"/>
                <a:cs typeface="Times New Roman" pitchFamily="18" charset="0"/>
              </a:rPr>
              <a:t>	g++ -c polynomial.cpp -o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polynomial.o</a:t>
            </a:r>
            <a:endParaRPr lang="en-US" altLang="zh-CN" dirty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: 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posynomial.cpp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func.h</a:t>
            </a:r>
            <a:endParaRPr lang="en-US" altLang="zh-CN" dirty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>
                <a:ea typeface="宋体" charset="-122"/>
                <a:cs typeface="Times New Roman" pitchFamily="18" charset="0"/>
              </a:rPr>
              <a:t>	g++ -c posynomial.cpp -o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posynomial.o</a:t>
            </a:r>
            <a:endParaRPr lang="en-US" altLang="zh-CN" dirty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: main.cpp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func.h</a:t>
            </a:r>
            <a:endParaRPr lang="en-US" altLang="zh-CN" dirty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>
                <a:ea typeface="宋体" charset="-122"/>
                <a:cs typeface="Times New Roman" pitchFamily="18" charset="0"/>
              </a:rPr>
              <a:t>	g++ -c main.cpp -o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main.o</a:t>
            </a:r>
            <a:endParaRPr lang="en-US" altLang="zh-CN" dirty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>
                <a:ea typeface="宋体" charset="-122"/>
                <a:cs typeface="Times New Roman" pitchFamily="18" charset="0"/>
              </a:rPr>
              <a:t>clean:</a:t>
            </a:r>
          </a:p>
          <a:p>
            <a:pPr>
              <a:defRPr/>
            </a:pPr>
            <a:r>
              <a:rPr lang="en-US" altLang="zh-CN" dirty="0">
                <a:ea typeface="宋体" charset="-122"/>
                <a:cs typeface="Times New Roman" pitchFamily="18" charset="0"/>
              </a:rPr>
              <a:t>	del *.o *.exe</a:t>
            </a:r>
            <a:endParaRPr lang="zh-CN" altLang="en-US" dirty="0"/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1064524" y="1821157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ex1.exe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-o ex1.exe</a:t>
            </a: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polynomial.cpp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polynomial.cpp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posynomial.cpp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posynomial.cpp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main.cpp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main.cpp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clean:</a:t>
            </a: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del *.o *.exe</a:t>
            </a:r>
            <a:endParaRPr lang="zh-CN" altLang="en-US" dirty="0"/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069848" y="1821157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ex1.exe: </a:t>
            </a:r>
            <a:r>
              <a:rPr lang="en-US" altLang="zh-CN" dirty="0" err="1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solidFill>
                <a:srgbClr val="FF0000"/>
              </a:solidFill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-o ex1.exe</a:t>
            </a: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polynomial.cpp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polynomial.cpp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posynomial.cpp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posynomial.cpp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main.cpp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main.cpp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clean:</a:t>
            </a: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del *.o *.exe</a:t>
            </a:r>
            <a:endParaRPr lang="zh-CN" altLang="en-US" dirty="0"/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1072510" y="1821157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ex1.exe: </a:t>
            </a:r>
            <a:r>
              <a:rPr lang="en-US" altLang="zh-CN" dirty="0" err="1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-o ex1.exe</a:t>
            </a: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polynomial.cpp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polynomial.cpp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posynomial.cpp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posynomial.cpp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main.cpp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main.cpp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clean:</a:t>
            </a: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del *.o *.exe</a:t>
            </a:r>
            <a:endParaRPr lang="zh-CN" altLang="en-US" dirty="0"/>
          </a:p>
        </p:txBody>
      </p:sp>
      <p:sp>
        <p:nvSpPr>
          <p:cNvPr id="9" name="内容占位符 2"/>
          <p:cNvSpPr txBox="1">
            <a:spLocks/>
          </p:cNvSpPr>
          <p:nvPr/>
        </p:nvSpPr>
        <p:spPr>
          <a:xfrm>
            <a:off x="1072510" y="1821157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ex1.exe: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-o ex1.exe</a:t>
            </a:r>
          </a:p>
          <a:p>
            <a:pPr>
              <a:defRPr/>
            </a:pPr>
            <a:r>
              <a:rPr lang="en-US" altLang="zh-CN" dirty="0" err="1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polynomial.cpp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polynomial.cpp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posynomial.cpp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posynomial.cpp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main.cpp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main.cpp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clean:</a:t>
            </a: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del *.o *.exe</a:t>
            </a:r>
            <a:endParaRPr lang="zh-CN" altLang="en-US" dirty="0"/>
          </a:p>
        </p:txBody>
      </p:sp>
      <p:sp>
        <p:nvSpPr>
          <p:cNvPr id="10" name="内容占位符 2"/>
          <p:cNvSpPr txBox="1">
            <a:spLocks/>
          </p:cNvSpPr>
          <p:nvPr/>
        </p:nvSpPr>
        <p:spPr>
          <a:xfrm>
            <a:off x="1072510" y="1821157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ex1.exe: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-o ex1.exe</a:t>
            </a: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</a:t>
            </a:r>
            <a:r>
              <a:rPr lang="en-US" altLang="zh-CN" dirty="0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polynomial.cpp </a:t>
            </a:r>
            <a:r>
              <a:rPr lang="en-US" altLang="zh-CN" dirty="0" err="1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solidFill>
                <a:srgbClr val="FF0000"/>
              </a:solidFill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polynomial.cpp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posynomial.cpp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posynomial.cpp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main.cpp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main.cpp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clean:</a:t>
            </a: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del *.o *.exe</a:t>
            </a:r>
            <a:endParaRPr lang="zh-CN" altLang="en-US" dirty="0"/>
          </a:p>
        </p:txBody>
      </p:sp>
      <p:sp>
        <p:nvSpPr>
          <p:cNvPr id="11" name="内容占位符 2"/>
          <p:cNvSpPr txBox="1">
            <a:spLocks/>
          </p:cNvSpPr>
          <p:nvPr/>
        </p:nvSpPr>
        <p:spPr>
          <a:xfrm>
            <a:off x="1072510" y="1821157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ex1.exe: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-o ex1.exe</a:t>
            </a: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polynomial.cpp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</a:t>
            </a:r>
            <a:r>
              <a:rPr lang="en-US" altLang="zh-CN" dirty="0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g++ -c polynomial.cpp -o </a:t>
            </a:r>
            <a:r>
              <a:rPr lang="en-US" altLang="zh-CN" dirty="0" err="1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polynomial.o</a:t>
            </a:r>
            <a:endParaRPr lang="en-US" altLang="zh-CN" dirty="0" smtClean="0">
              <a:solidFill>
                <a:srgbClr val="FF0000"/>
              </a:solidFill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posynomial.cpp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posynomial.cpp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main.cpp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main.cpp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clean:</a:t>
            </a: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del *.o *.exe</a:t>
            </a:r>
            <a:endParaRPr lang="zh-CN" altLang="en-US" dirty="0"/>
          </a:p>
        </p:txBody>
      </p:sp>
      <p:sp>
        <p:nvSpPr>
          <p:cNvPr id="12" name="内容占位符 2"/>
          <p:cNvSpPr txBox="1">
            <a:spLocks/>
          </p:cNvSpPr>
          <p:nvPr/>
        </p:nvSpPr>
        <p:spPr>
          <a:xfrm>
            <a:off x="1072510" y="1821157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ex1.exe: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-o ex1.exe</a:t>
            </a: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polynomial.cpp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polynomial.cpp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posynomial.cpp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posynomial.cpp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main.cpp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main.cpp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clean:</a:t>
            </a: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del *.o *.exe</a:t>
            </a:r>
            <a:endParaRPr lang="zh-CN" altLang="en-US" dirty="0"/>
          </a:p>
        </p:txBody>
      </p:sp>
      <p:sp>
        <p:nvSpPr>
          <p:cNvPr id="13" name="内容占位符 2"/>
          <p:cNvSpPr txBox="1">
            <a:spLocks/>
          </p:cNvSpPr>
          <p:nvPr/>
        </p:nvSpPr>
        <p:spPr>
          <a:xfrm>
            <a:off x="1072510" y="1821157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ex1.exe: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-o ex1.exe</a:t>
            </a: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polynomial.cpp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polynomial.cpp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posynomial.cpp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posynomial.cpp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 main.cpp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g++ -c main.cpp -o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endParaRPr lang="en-US" altLang="zh-CN" dirty="0" smtClean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smtClean="0">
                <a:solidFill>
                  <a:srgbClr val="FF0000"/>
                </a:solidFill>
                <a:ea typeface="宋体" charset="-122"/>
                <a:cs typeface="Times New Roman" pitchFamily="18" charset="0"/>
              </a:rPr>
              <a:t>clean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:</a:t>
            </a:r>
          </a:p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	del *.o *.exe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167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using variables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altLang="zh-CN" dirty="0" smtClean="0">
                <a:ea typeface="宋体" charset="-122"/>
                <a:cs typeface="Times New Roman" pitchFamily="18" charset="0"/>
              </a:rPr>
              <a:t>ex1.exe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: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func.h</a:t>
            </a:r>
            <a:endParaRPr lang="en-US" altLang="zh-CN" dirty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>
                <a:ea typeface="宋体" charset="-122"/>
                <a:cs typeface="Times New Roman" pitchFamily="18" charset="0"/>
              </a:rPr>
              <a:t>	g++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-o ex1.exe</a:t>
            </a:r>
          </a:p>
          <a:p>
            <a:pPr>
              <a:defRPr/>
            </a:pPr>
            <a:r>
              <a:rPr lang="en-US" altLang="zh-CN" dirty="0" err="1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: 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polynomial.cpp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func.h</a:t>
            </a:r>
            <a:endParaRPr lang="en-US" altLang="zh-CN" dirty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>
                <a:ea typeface="宋体" charset="-122"/>
                <a:cs typeface="Times New Roman" pitchFamily="18" charset="0"/>
              </a:rPr>
              <a:t>	g++ -c polynomial.cpp -o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polynomial.o</a:t>
            </a:r>
            <a:endParaRPr lang="en-US" altLang="zh-CN" dirty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: 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posynomial.cpp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func.h</a:t>
            </a:r>
            <a:endParaRPr lang="en-US" altLang="zh-CN" dirty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>
                <a:ea typeface="宋体" charset="-122"/>
                <a:cs typeface="Times New Roman" pitchFamily="18" charset="0"/>
              </a:rPr>
              <a:t>	g++ -c posynomial.cpp -o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posynomial.o</a:t>
            </a:r>
            <a:endParaRPr lang="en-US" altLang="zh-CN" dirty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 err="1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: main.cpp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func.h</a:t>
            </a:r>
            <a:endParaRPr lang="en-US" altLang="zh-CN" dirty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>
                <a:ea typeface="宋体" charset="-122"/>
                <a:cs typeface="Times New Roman" pitchFamily="18" charset="0"/>
              </a:rPr>
              <a:t>	g++ -c main.cpp -o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main.o</a:t>
            </a:r>
            <a:endParaRPr lang="en-US" altLang="zh-CN" dirty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>
                <a:ea typeface="宋体" charset="-122"/>
                <a:cs typeface="Times New Roman" pitchFamily="18" charset="0"/>
              </a:rPr>
              <a:t>clean:</a:t>
            </a:r>
          </a:p>
          <a:p>
            <a:pPr>
              <a:defRPr/>
            </a:pPr>
            <a:r>
              <a:rPr lang="en-US" altLang="zh-CN" dirty="0">
                <a:ea typeface="宋体" charset="-122"/>
                <a:cs typeface="Times New Roman" pitchFamily="18" charset="0"/>
              </a:rPr>
              <a:t>	del *.o *.exe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2347415" y="2121409"/>
            <a:ext cx="4080681" cy="29424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608998" y="2546765"/>
            <a:ext cx="4080681" cy="29424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707271" y="1529427"/>
            <a:ext cx="3138985" cy="799852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866494" y="1606187"/>
            <a:ext cx="2820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objects =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polynomial.o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\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posynomial.o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main.o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12" name="圆角矩形 11"/>
          <p:cNvSpPr/>
          <p:nvPr/>
        </p:nvSpPr>
        <p:spPr>
          <a:xfrm>
            <a:off x="7739418" y="4149003"/>
            <a:ext cx="4080680" cy="95534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6196084" y="1897039"/>
            <a:ext cx="2511187" cy="224369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flipV="1">
            <a:off x="6689679" y="1883391"/>
            <a:ext cx="2017592" cy="66337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10" idx="2"/>
            <a:endCxn id="12" idx="0"/>
          </p:cNvCxnSpPr>
          <p:nvPr/>
        </p:nvCxnSpPr>
        <p:spPr>
          <a:xfrm flipH="1">
            <a:off x="9779758" y="2329279"/>
            <a:ext cx="497006" cy="1819724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7765576" y="4303508"/>
            <a:ext cx="3921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dirty="0">
                <a:ea typeface="宋体" charset="-122"/>
                <a:cs typeface="Times New Roman" pitchFamily="18" charset="0"/>
              </a:rPr>
              <a:t>ex1.exe: 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$(objects)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>
              <a:ea typeface="宋体" charset="-122"/>
              <a:cs typeface="Times New Roman" pitchFamily="18" charset="0"/>
            </a:endParaRPr>
          </a:p>
          <a:p>
            <a:pPr>
              <a:defRPr/>
            </a:pPr>
            <a:r>
              <a:rPr lang="en-US" altLang="zh-CN" dirty="0">
                <a:ea typeface="宋体" charset="-122"/>
                <a:cs typeface="Times New Roman" pitchFamily="18" charset="0"/>
              </a:rPr>
              <a:t>	g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++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$(objects)</a:t>
            </a:r>
            <a:r>
              <a:rPr lang="en-US" altLang="zh-CN" dirty="0" smtClean="0">
                <a:ea typeface="宋体" charset="-122"/>
                <a:cs typeface="Times New Roman" pitchFamily="18" charset="0"/>
              </a:rPr>
              <a:t> -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o ex1.exe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831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10" grpId="0" animBg="1"/>
      <p:bldP spid="11" grpId="0"/>
      <p:bldP spid="12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makefile</a:t>
            </a:r>
            <a:r>
              <a:rPr lang="en-US" altLang="zh-CN" dirty="0" smtClean="0"/>
              <a:t> more automated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/>
              <a:t>objects = </a:t>
            </a:r>
            <a:r>
              <a:rPr lang="en-US" altLang="zh-CN" dirty="0" err="1"/>
              <a:t>polynomial.o</a:t>
            </a:r>
            <a:r>
              <a:rPr lang="en-US" altLang="zh-CN" dirty="0"/>
              <a:t> </a:t>
            </a:r>
            <a:r>
              <a:rPr lang="en-US" altLang="zh-CN" dirty="0" err="1"/>
              <a:t>posynomial.o</a:t>
            </a:r>
            <a:r>
              <a:rPr lang="en-US" altLang="zh-CN" dirty="0"/>
              <a:t> </a:t>
            </a:r>
            <a:r>
              <a:rPr lang="en-US" altLang="zh-CN" dirty="0" err="1"/>
              <a:t>main.o</a:t>
            </a:r>
            <a:endParaRPr lang="en-US" altLang="zh-CN" dirty="0"/>
          </a:p>
          <a:p>
            <a:r>
              <a:rPr lang="en-US" altLang="zh-CN" dirty="0"/>
              <a:t>ex1.exe: $(objects) </a:t>
            </a:r>
            <a:r>
              <a:rPr lang="en-US" altLang="zh-CN" dirty="0" err="1"/>
              <a:t>func.h</a:t>
            </a:r>
            <a:endParaRPr lang="en-US" altLang="zh-CN" dirty="0"/>
          </a:p>
          <a:p>
            <a:r>
              <a:rPr lang="en-US" altLang="zh-CN" dirty="0"/>
              <a:t>	g++ $(objects) -o ex1.exe</a:t>
            </a:r>
          </a:p>
          <a:p>
            <a:r>
              <a:rPr lang="en-US" altLang="zh-CN" dirty="0" err="1"/>
              <a:t>polynomial.o</a:t>
            </a:r>
            <a:r>
              <a:rPr lang="en-US" altLang="zh-CN" dirty="0"/>
              <a:t>: </a:t>
            </a:r>
            <a:r>
              <a:rPr lang="en-US" altLang="zh-CN" dirty="0" smtClean="0"/>
              <a:t>polynomial.cpp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func.h</a:t>
            </a:r>
            <a:endParaRPr lang="en-US" altLang="zh-CN" dirty="0"/>
          </a:p>
          <a:p>
            <a:r>
              <a:rPr lang="en-US" altLang="zh-CN" dirty="0"/>
              <a:t>	g++ -c polynomial.cpp -o </a:t>
            </a:r>
            <a:r>
              <a:rPr lang="en-US" altLang="zh-CN" dirty="0" err="1"/>
              <a:t>polynomial.o</a:t>
            </a:r>
            <a:endParaRPr lang="en-US" altLang="zh-CN" dirty="0"/>
          </a:p>
          <a:p>
            <a:r>
              <a:rPr lang="en-US" altLang="zh-CN" dirty="0" err="1"/>
              <a:t>posynomial.o</a:t>
            </a:r>
            <a:r>
              <a:rPr lang="en-US" altLang="zh-CN" dirty="0"/>
              <a:t>: </a:t>
            </a:r>
            <a:r>
              <a:rPr lang="en-US" altLang="zh-CN" dirty="0" smtClean="0"/>
              <a:t>posynomial.cpp</a:t>
            </a:r>
            <a:r>
              <a:rPr lang="en-US" altLang="zh-CN" dirty="0">
                <a:ea typeface="宋体" charset="-122"/>
                <a:cs typeface="Times New Roman" pitchFamily="18" charset="0"/>
              </a:rPr>
              <a:t> </a:t>
            </a:r>
            <a:r>
              <a:rPr lang="en-US" altLang="zh-CN" dirty="0" err="1">
                <a:ea typeface="宋体" charset="-122"/>
                <a:cs typeface="Times New Roman" pitchFamily="18" charset="0"/>
              </a:rPr>
              <a:t>func.h</a:t>
            </a:r>
            <a:endParaRPr lang="en-US" altLang="zh-CN" dirty="0"/>
          </a:p>
          <a:p>
            <a:r>
              <a:rPr lang="en-US" altLang="zh-CN" dirty="0"/>
              <a:t>	g++ -c posynomial.cpp -o </a:t>
            </a:r>
            <a:r>
              <a:rPr lang="en-US" altLang="zh-CN" dirty="0" err="1"/>
              <a:t>posynomial.o</a:t>
            </a:r>
            <a:endParaRPr lang="en-US" altLang="zh-CN" dirty="0"/>
          </a:p>
          <a:p>
            <a:r>
              <a:rPr lang="en-US" altLang="zh-CN" dirty="0" err="1"/>
              <a:t>main.o</a:t>
            </a:r>
            <a:r>
              <a:rPr lang="en-US" altLang="zh-CN" dirty="0"/>
              <a:t>: main.cpp </a:t>
            </a:r>
            <a:r>
              <a:rPr lang="en-US" altLang="zh-CN" dirty="0" err="1"/>
              <a:t>func.h</a:t>
            </a:r>
            <a:endParaRPr lang="en-US" altLang="zh-CN" dirty="0"/>
          </a:p>
          <a:p>
            <a:r>
              <a:rPr lang="en-US" altLang="zh-CN" dirty="0"/>
              <a:t>	g++ -c main.cpp -o </a:t>
            </a:r>
            <a:r>
              <a:rPr lang="en-US" altLang="zh-CN" dirty="0" err="1"/>
              <a:t>main.o</a:t>
            </a:r>
            <a:endParaRPr lang="en-US" altLang="zh-CN" dirty="0"/>
          </a:p>
          <a:p>
            <a:r>
              <a:rPr lang="en-US" altLang="zh-CN" dirty="0"/>
              <a:t>clean:</a:t>
            </a:r>
          </a:p>
          <a:p>
            <a:r>
              <a:rPr lang="en-US" altLang="zh-CN" dirty="0"/>
              <a:t>	del *.o *.exe</a:t>
            </a:r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1323833" y="3138985"/>
            <a:ext cx="5227091" cy="682388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323832" y="3904669"/>
            <a:ext cx="5227091" cy="657230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323832" y="4645195"/>
            <a:ext cx="3780431" cy="609193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右箭头 6"/>
          <p:cNvSpPr/>
          <p:nvPr/>
        </p:nvSpPr>
        <p:spPr>
          <a:xfrm>
            <a:off x="6997140" y="3710723"/>
            <a:ext cx="1764722" cy="1045122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8925635" y="3710723"/>
            <a:ext cx="2456597" cy="1175177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997140" y="5472751"/>
            <a:ext cx="3166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Implicit rules</a:t>
            </a:r>
            <a:endParaRPr lang="zh-CN" altLang="en-US" sz="3200" dirty="0"/>
          </a:p>
        </p:txBody>
      </p:sp>
      <p:sp>
        <p:nvSpPr>
          <p:cNvPr id="10" name="文本框 9"/>
          <p:cNvSpPr txBox="1"/>
          <p:nvPr/>
        </p:nvSpPr>
        <p:spPr>
          <a:xfrm>
            <a:off x="8985550" y="3821373"/>
            <a:ext cx="2588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polynomial.o</a:t>
            </a:r>
            <a:r>
              <a:rPr lang="en-US" altLang="zh-CN" dirty="0" smtClean="0"/>
              <a:t>: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/>
          </a:p>
          <a:p>
            <a:r>
              <a:rPr lang="en-US" altLang="zh-CN" dirty="0" err="1" smtClean="0"/>
              <a:t>posynomial.o</a:t>
            </a:r>
            <a:r>
              <a:rPr lang="en-US" altLang="zh-CN" dirty="0" smtClean="0"/>
              <a:t>: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/>
          </a:p>
          <a:p>
            <a:r>
              <a:rPr lang="en-US" altLang="zh-CN" dirty="0" err="1" smtClean="0"/>
              <a:t>main.o</a:t>
            </a:r>
            <a:r>
              <a:rPr lang="en-US" altLang="zh-CN" dirty="0" smtClean="0"/>
              <a:t>: </a:t>
            </a:r>
            <a:r>
              <a:rPr lang="en-US" altLang="zh-CN" dirty="0" err="1" smtClean="0"/>
              <a:t>func.h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627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makefile</a:t>
            </a:r>
            <a:r>
              <a:rPr lang="en-US" altLang="zh-CN" dirty="0" smtClean="0"/>
              <a:t> even shorter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objects = </a:t>
            </a:r>
            <a:r>
              <a:rPr lang="en-US" altLang="zh-CN" dirty="0" err="1"/>
              <a:t>polynomial.o</a:t>
            </a:r>
            <a:r>
              <a:rPr lang="en-US" altLang="zh-CN" dirty="0"/>
              <a:t> </a:t>
            </a:r>
            <a:r>
              <a:rPr lang="en-US" altLang="zh-CN" dirty="0" err="1"/>
              <a:t>posynomial.o</a:t>
            </a:r>
            <a:r>
              <a:rPr lang="en-US" altLang="zh-CN" dirty="0"/>
              <a:t> </a:t>
            </a:r>
            <a:r>
              <a:rPr lang="en-US" altLang="zh-CN" dirty="0" err="1"/>
              <a:t>main.o</a:t>
            </a:r>
            <a:endParaRPr lang="en-US" altLang="zh-CN" dirty="0"/>
          </a:p>
          <a:p>
            <a:r>
              <a:rPr lang="en-US" altLang="zh-CN" dirty="0"/>
              <a:t>ex1.exe: $(objects) </a:t>
            </a:r>
            <a:r>
              <a:rPr lang="en-US" altLang="zh-CN" dirty="0" err="1"/>
              <a:t>func.h</a:t>
            </a:r>
            <a:endParaRPr lang="en-US" altLang="zh-CN" dirty="0"/>
          </a:p>
          <a:p>
            <a:r>
              <a:rPr lang="en-US" altLang="zh-CN" dirty="0"/>
              <a:t>	g++ $(objects) -o ex1.exe</a:t>
            </a:r>
          </a:p>
          <a:p>
            <a:r>
              <a:rPr lang="en-US" altLang="zh-CN" dirty="0" err="1"/>
              <a:t>polynomial.o</a:t>
            </a:r>
            <a:r>
              <a:rPr lang="en-US" altLang="zh-CN" dirty="0"/>
              <a:t>: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/>
          </a:p>
          <a:p>
            <a:r>
              <a:rPr lang="en-US" altLang="zh-CN" dirty="0" err="1" smtClean="0"/>
              <a:t>posynomial.o</a:t>
            </a:r>
            <a:r>
              <a:rPr lang="en-US" altLang="zh-CN" dirty="0"/>
              <a:t>: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/>
          </a:p>
          <a:p>
            <a:r>
              <a:rPr lang="en-US" altLang="zh-CN" dirty="0" err="1" smtClean="0"/>
              <a:t>main.o</a:t>
            </a:r>
            <a:r>
              <a:rPr lang="en-US" altLang="zh-CN" dirty="0"/>
              <a:t>: </a:t>
            </a:r>
            <a:r>
              <a:rPr lang="en-US" altLang="zh-CN" dirty="0" err="1" smtClean="0"/>
              <a:t>func.h</a:t>
            </a:r>
            <a:endParaRPr lang="en-US" altLang="zh-CN" dirty="0"/>
          </a:p>
          <a:p>
            <a:r>
              <a:rPr lang="en-US" altLang="zh-CN" dirty="0" smtClean="0"/>
              <a:t>clean</a:t>
            </a:r>
            <a:r>
              <a:rPr lang="en-US" altLang="zh-CN" dirty="0"/>
              <a:t>:</a:t>
            </a:r>
          </a:p>
          <a:p>
            <a:r>
              <a:rPr lang="en-US" altLang="zh-CN" dirty="0"/>
              <a:t>	del *.o *.exe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1296537" y="3452883"/>
            <a:ext cx="2497540" cy="1132764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右箭头 4"/>
          <p:cNvSpPr/>
          <p:nvPr/>
        </p:nvSpPr>
        <p:spPr>
          <a:xfrm>
            <a:off x="4020766" y="3496704"/>
            <a:ext cx="1764722" cy="1045122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012177" y="3802838"/>
            <a:ext cx="4578486" cy="400672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010387" y="3823638"/>
            <a:ext cx="4764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polynomial.o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posynomial.o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main.o</a:t>
            </a:r>
            <a:r>
              <a:rPr lang="en-US" altLang="zh-CN" dirty="0" smtClean="0"/>
              <a:t>: </a:t>
            </a:r>
            <a:r>
              <a:rPr lang="en-US" altLang="zh-CN" dirty="0" err="1" smtClean="0">
                <a:ea typeface="宋体" charset="-122"/>
                <a:cs typeface="Times New Roman" pitchFamily="18" charset="0"/>
              </a:rPr>
              <a:t>func.h</a:t>
            </a:r>
            <a:endParaRPr lang="en-US" altLang="zh-CN" dirty="0" smtClean="0"/>
          </a:p>
          <a:p>
            <a:endParaRPr lang="en-US" altLang="zh-CN" dirty="0"/>
          </a:p>
        </p:txBody>
      </p:sp>
      <p:sp>
        <p:nvSpPr>
          <p:cNvPr id="8" name="下箭头 7"/>
          <p:cNvSpPr/>
          <p:nvPr/>
        </p:nvSpPr>
        <p:spPr>
          <a:xfrm>
            <a:off x="7769158" y="4449169"/>
            <a:ext cx="1060944" cy="1042348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6010387" y="5631522"/>
            <a:ext cx="4578486" cy="400672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2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final version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dirty="0"/>
              <a:t>objects = </a:t>
            </a:r>
            <a:r>
              <a:rPr lang="en-US" altLang="zh-CN" sz="2400" dirty="0" err="1"/>
              <a:t>polynomial.o</a:t>
            </a:r>
            <a:r>
              <a:rPr lang="en-US" altLang="zh-CN" sz="2400" dirty="0"/>
              <a:t> </a:t>
            </a:r>
            <a:r>
              <a:rPr lang="en-US" altLang="zh-CN" sz="2400" dirty="0" err="1"/>
              <a:t>posynomial.o</a:t>
            </a:r>
            <a:r>
              <a:rPr lang="en-US" altLang="zh-CN" sz="2400" dirty="0"/>
              <a:t> </a:t>
            </a:r>
            <a:r>
              <a:rPr lang="en-US" altLang="zh-CN" sz="2400" dirty="0" err="1"/>
              <a:t>main.o</a:t>
            </a:r>
            <a:endParaRPr lang="en-US" altLang="zh-CN" sz="2400" dirty="0"/>
          </a:p>
          <a:p>
            <a:r>
              <a:rPr lang="en-US" altLang="zh-CN" sz="2400" dirty="0"/>
              <a:t>ex1.exe: $(objects) </a:t>
            </a:r>
            <a:r>
              <a:rPr lang="en-US" altLang="zh-CN" sz="2400" dirty="0" err="1"/>
              <a:t>func.h</a:t>
            </a:r>
            <a:endParaRPr lang="en-US" altLang="zh-CN" sz="2400" dirty="0"/>
          </a:p>
          <a:p>
            <a:r>
              <a:rPr lang="en-US" altLang="zh-CN" sz="2400" dirty="0"/>
              <a:t>	g++ $(objects) -o ex1.exe</a:t>
            </a:r>
          </a:p>
          <a:p>
            <a:r>
              <a:rPr lang="en-US" altLang="zh-CN" sz="2400" dirty="0" smtClean="0"/>
              <a:t>clean</a:t>
            </a:r>
            <a:r>
              <a:rPr lang="en-US" altLang="zh-CN" sz="2400" dirty="0"/>
              <a:t>:</a:t>
            </a:r>
          </a:p>
          <a:p>
            <a:r>
              <a:rPr lang="en-US" altLang="zh-CN" sz="2400" dirty="0"/>
              <a:t>	del *.o *.exe</a:t>
            </a:r>
            <a:endParaRPr lang="zh-CN" altLang="en-US" sz="24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91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altLang="zh-CN" dirty="0" smtClean="0"/>
              <a:t>Thank you!</a:t>
            </a:r>
            <a:endParaRPr lang="zh-CN" altLang="en-US" dirty="0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1051560" y="5819159"/>
            <a:ext cx="8979544" cy="404219"/>
          </a:xfrm>
        </p:spPr>
        <p:txBody>
          <a:bodyPr/>
          <a:lstStyle/>
          <a:p>
            <a:r>
              <a:rPr lang="en-US" altLang="zh-CN" dirty="0" smtClean="0"/>
              <a:t>Reference: http</a:t>
            </a:r>
            <a:r>
              <a:rPr lang="en-US" altLang="zh-CN" dirty="0"/>
              <a:t>://www.gnu.org/software/make/manual/make.html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241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木头类型">
  <a:themeElements>
    <a:clrScheme name="木头类型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木头类型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木头类型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TM03090434[[fn=木头类型]]</Template>
  <TotalTime>198</TotalTime>
  <Words>213</Words>
  <Application>Microsoft Office PowerPoint</Application>
  <PresentationFormat>宽屏</PresentationFormat>
  <Paragraphs>157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方正姚体</vt:lpstr>
      <vt:lpstr>宋体</vt:lpstr>
      <vt:lpstr>Rockwell</vt:lpstr>
      <vt:lpstr>Rockwell Condensed</vt:lpstr>
      <vt:lpstr>Times New Roman</vt:lpstr>
      <vt:lpstr>Wingdings</vt:lpstr>
      <vt:lpstr>木头类型</vt:lpstr>
      <vt:lpstr>Makefile together</vt:lpstr>
      <vt:lpstr>Reviews</vt:lpstr>
      <vt:lpstr>pattern of Makefile rules</vt:lpstr>
      <vt:lpstr>HOW IT WORKS</vt:lpstr>
      <vt:lpstr>using variables</vt:lpstr>
      <vt:lpstr>makefile more automated</vt:lpstr>
      <vt:lpstr>makefile even shorter</vt:lpstr>
      <vt:lpstr>final version</vt:lpstr>
      <vt:lpstr>Thank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Makefile together</dc:title>
  <dc:creator>Roger Yang</dc:creator>
  <cp:lastModifiedBy>Roger Yang</cp:lastModifiedBy>
  <cp:revision>21</cp:revision>
  <dcterms:created xsi:type="dcterms:W3CDTF">2017-02-23T06:32:14Z</dcterms:created>
  <dcterms:modified xsi:type="dcterms:W3CDTF">2017-02-23T12:15:32Z</dcterms:modified>
</cp:coreProperties>
</file>