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4" r:id="rId4"/>
    <p:sldMasterId id="2147483668" r:id="rId5"/>
    <p:sldMasterId id="2147483672" r:id="rId6"/>
    <p:sldMasterId id="2147483676" r:id="rId7"/>
    <p:sldMasterId id="2147483680" r:id="rId8"/>
    <p:sldMasterId id="2147483684" r:id="rId9"/>
    <p:sldMasterId id="2147483688" r:id="rId10"/>
    <p:sldMasterId id="2147483692" r:id="rId11"/>
  </p:sldMasterIdLst>
  <p:notesMasterIdLst>
    <p:notesMasterId r:id="rId13"/>
  </p:notesMasterIdLst>
  <p:sldIdLst>
    <p:sldId id="264" r:id="rId12"/>
    <p:sldId id="265" r:id="rId14"/>
    <p:sldId id="266" r:id="rId15"/>
    <p:sldId id="309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3" r:id="rId28"/>
    <p:sldId id="322" r:id="rId29"/>
    <p:sldId id="324" r:id="rId30"/>
    <p:sldId id="325" r:id="rId31"/>
    <p:sldId id="288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337"/>
    <a:srgbClr val="F3E159"/>
    <a:srgbClr val="00F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1158" y="-498"/>
      </p:cViewPr>
      <p:guideLst>
        <p:guide orient="horz" pos="2126"/>
        <p:guide pos="3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9" y="479822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2" y="195105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2" y="206335"/>
            <a:ext cx="3050788" cy="546975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5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5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3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8" y="6451898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4" tIns="45702" rIns="91404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0" y="6396228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5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3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6" Type="http://schemas.openxmlformats.org/officeDocument/2006/relationships/theme" Target="../theme/theme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6" Type="http://schemas.openxmlformats.org/officeDocument/2006/relationships/theme" Target="../theme/theme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6" Type="http://schemas.openxmlformats.org/officeDocument/2006/relationships/theme" Target="../theme/theme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9.xml.rels><?xml version="1.0" encoding="UTF-8" standalone="yes"?>
<Relationships xmlns="http://schemas.openxmlformats.org/package/2006/relationships"><Relationship Id="rId6" Type="http://schemas.openxmlformats.org/officeDocument/2006/relationships/theme" Target="../theme/theme9.xml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5" Type="http://schemas.openxmlformats.org/officeDocument/2006/relationships/theme" Target="../theme/theme10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165599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1"/>
            <a:ext cx="541580" cy="47999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04" tIns="45702" rIns="91404" bIns="4570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2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0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3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04" tIns="45702" rIns="91404" bIns="4570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04" tIns="45702" rIns="91404" bIns="4570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04" tIns="45702" rIns="91404" bIns="4570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3.xml"/><Relationship Id="rId1" Type="http://schemas.openxmlformats.org/officeDocument/2006/relationships/hyperlink" Target="MagicCube.exe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4870450" y="677545"/>
            <a:ext cx="1217930" cy="121793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6254750" y="2289810"/>
            <a:ext cx="1612265" cy="161226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3987165" y="1297305"/>
            <a:ext cx="1975485" cy="197548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spcCol="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 rot="21028799">
            <a:off x="6838315" y="929640"/>
            <a:ext cx="608330" cy="916940"/>
            <a:chOff x="4298641" y="2780880"/>
            <a:chExt cx="478149" cy="719998"/>
          </a:xfrm>
          <a:noFill/>
        </p:grpSpPr>
        <p:sp>
          <p:nvSpPr>
            <p:cNvPr id="23" name="椭圆 22"/>
            <p:cNvSpPr/>
            <p:nvPr/>
          </p:nvSpPr>
          <p:spPr>
            <a:xfrm>
              <a:off x="4575032" y="3299120"/>
              <a:ext cx="201758" cy="201758"/>
            </a:xfrm>
            <a:prstGeom prst="ellipse">
              <a:avLst/>
            </a:prstGeom>
            <a:grp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椭圆 23"/>
            <p:cNvSpPr/>
            <p:nvPr/>
          </p:nvSpPr>
          <p:spPr>
            <a:xfrm flipV="1">
              <a:off x="4298640" y="2780880"/>
              <a:ext cx="276392" cy="276392"/>
            </a:xfrm>
            <a:prstGeom prst="ellipse">
              <a:avLst/>
            </a:prstGeom>
            <a:grp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817041" y="4870432"/>
            <a:ext cx="7391400" cy="54737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Chen Zhikang, CST 62, Tsinghua University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 rot="21028799">
            <a:off x="6339205" y="1471930"/>
            <a:ext cx="256540" cy="25654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 rot="21028799" flipV="1">
            <a:off x="6018530" y="1908175"/>
            <a:ext cx="503555" cy="50355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 rot="21028799">
            <a:off x="5455285" y="2029460"/>
            <a:ext cx="256540" cy="25654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 rot="21028799" flipV="1">
            <a:off x="6600825" y="1805305"/>
            <a:ext cx="552450" cy="552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 rot="21028799">
            <a:off x="5586095" y="1481455"/>
            <a:ext cx="565785" cy="56578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 rot="21028799" flipV="1">
            <a:off x="4861560" y="1846580"/>
            <a:ext cx="584200" cy="58420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/>
          <p:cNvSpPr/>
          <p:nvPr/>
        </p:nvSpPr>
        <p:spPr>
          <a:xfrm rot="10228799">
            <a:off x="5321935" y="3138170"/>
            <a:ext cx="256540" cy="25654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 rot="10228799" flipV="1">
            <a:off x="5473700" y="2510155"/>
            <a:ext cx="503555" cy="50355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 rot="10228799">
            <a:off x="6205855" y="2580640"/>
            <a:ext cx="256540" cy="25654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10228799" flipV="1">
            <a:off x="4857750" y="2574925"/>
            <a:ext cx="552450" cy="552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10228799">
            <a:off x="5863590" y="2889250"/>
            <a:ext cx="565785" cy="565785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10228799" flipV="1">
            <a:off x="6575425" y="2509520"/>
            <a:ext cx="584200" cy="58420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 dirty="0"/>
          </a:p>
        </p:txBody>
      </p:sp>
      <p:grpSp>
        <p:nvGrpSpPr>
          <p:cNvPr id="41" name="组合 40"/>
          <p:cNvGrpSpPr/>
          <p:nvPr/>
        </p:nvGrpSpPr>
        <p:grpSpPr>
          <a:xfrm>
            <a:off x="4842510" y="1492250"/>
            <a:ext cx="2956560" cy="2555875"/>
            <a:chOff x="858879" y="2355867"/>
            <a:chExt cx="2143332" cy="1852005"/>
          </a:xfrm>
        </p:grpSpPr>
        <p:sp>
          <p:nvSpPr>
            <p:cNvPr id="42" name="椭圆 41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椭圆 42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椭圆 43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椭圆 44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椭圆 45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8" name="椭圆 47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椭圆 48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椭圆 49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椭圆 50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椭圆 66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椭圆 67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9" name="椭圆 68"/>
          <p:cNvSpPr/>
          <p:nvPr/>
        </p:nvSpPr>
        <p:spPr>
          <a:xfrm>
            <a:off x="4729480" y="1139190"/>
            <a:ext cx="3336290" cy="3336290"/>
          </a:xfrm>
          <a:prstGeom prst="ellipse">
            <a:avLst/>
          </a:prstGeom>
          <a:solidFill>
            <a:srgbClr val="E74337"/>
          </a:solidFill>
          <a:ln w="38100">
            <a:solidFill>
              <a:srgbClr val="E743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828540" y="1238250"/>
            <a:ext cx="3063875" cy="3063875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38100">
            <a:solidFill>
              <a:srgbClr val="E743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75417" y="1954034"/>
            <a:ext cx="3188335" cy="1794510"/>
          </a:xfrm>
          <a:prstGeom prst="rect">
            <a:avLst/>
          </a:prstGeom>
          <a:noFill/>
          <a:ln>
            <a:noFill/>
          </a:ln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Graphics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Qt</a:t>
            </a:r>
            <a:endParaRPr lang="en-US" altLang="zh-CN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9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1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9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" presetClass="exit" presetSubtype="1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2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6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2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6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9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 bldLvl="0" animBg="1"/>
          <p:bldP spid="21" grpId="0" bldLvl="0" animBg="1"/>
          <p:bldP spid="28" grpId="0"/>
          <p:bldP spid="29" grpId="0" bldLvl="0" animBg="1"/>
          <p:bldP spid="29" grpId="1" bldLvl="0" animBg="1"/>
          <p:bldP spid="30" grpId="0" bldLvl="0" animBg="1"/>
          <p:bldP spid="30" grpId="1" bldLvl="0" animBg="1"/>
          <p:bldP spid="31" grpId="0" bldLvl="0" animBg="1"/>
          <p:bldP spid="31" grpId="1" bldLvl="0" animBg="1"/>
          <p:bldP spid="32" grpId="0" bldLvl="0" animBg="1"/>
          <p:bldP spid="32" grpId="1" bldLvl="0" animBg="1"/>
          <p:bldP spid="33" grpId="0" bldLvl="0" animBg="1"/>
          <p:bldP spid="33" grpId="1" bldLvl="0" animBg="1"/>
          <p:bldP spid="34" grpId="0" bldLvl="0" animBg="1"/>
          <p:bldP spid="34" grpId="1" bldLvl="0" animBg="1"/>
          <p:bldP spid="35" grpId="0" bldLvl="0" animBg="1"/>
          <p:bldP spid="35" grpId="1" bldLvl="0" animBg="1"/>
          <p:bldP spid="36" grpId="0" bldLvl="0" animBg="1"/>
          <p:bldP spid="36" grpId="1" bldLvl="0" animBg="1"/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69" grpId="0" bldLvl="0" animBg="1"/>
          <p:bldP spid="52" grpId="0" bldLvl="0" animBg="1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9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3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1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9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4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7" presetID="2" presetClass="exit" presetSubtype="1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1" presetID="2" presetClass="exit" presetSubtype="6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2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2" presetClass="exit" presetSubtype="2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6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9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2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 bldLvl="0" animBg="1"/>
          <p:bldP spid="21" grpId="0" bldLvl="0" animBg="1"/>
          <p:bldP spid="28" grpId="0"/>
          <p:bldP spid="29" grpId="0" bldLvl="0" animBg="1"/>
          <p:bldP spid="29" grpId="1" bldLvl="0" animBg="1"/>
          <p:bldP spid="30" grpId="0" bldLvl="0" animBg="1"/>
          <p:bldP spid="30" grpId="1" bldLvl="0" animBg="1"/>
          <p:bldP spid="31" grpId="0" bldLvl="0" animBg="1"/>
          <p:bldP spid="31" grpId="1" bldLvl="0" animBg="1"/>
          <p:bldP spid="32" grpId="0" bldLvl="0" animBg="1"/>
          <p:bldP spid="32" grpId="1" bldLvl="0" animBg="1"/>
          <p:bldP spid="33" grpId="0" bldLvl="0" animBg="1"/>
          <p:bldP spid="33" grpId="1" bldLvl="0" animBg="1"/>
          <p:bldP spid="34" grpId="0" bldLvl="0" animBg="1"/>
          <p:bldP spid="34" grpId="1" bldLvl="0" animBg="1"/>
          <p:bldP spid="35" grpId="0" bldLvl="0" animBg="1"/>
          <p:bldP spid="35" grpId="1" bldLvl="0" animBg="1"/>
          <p:bldP spid="36" grpId="0" bldLvl="0" animBg="1"/>
          <p:bldP spid="36" grpId="1" bldLvl="0" animBg="1"/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69" grpId="0" bldLvl="0" animBg="1"/>
          <p:bldP spid="52" grpId="0" bldLvl="0" animBg="1"/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弧形 5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8209846"/>
              <a:gd name="adj2" fmla="val 10324995"/>
            </a:avLst>
          </a:prstGeom>
          <a:ln w="12700"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929880" y="1932940"/>
            <a:ext cx="2127885" cy="2205990"/>
          </a:xfrm>
          <a:prstGeom prst="ellipse">
            <a:avLst/>
          </a:prstGeom>
          <a:solidFill>
            <a:srgbClr val="E74337"/>
          </a:solidFill>
          <a:ln w="12700">
            <a:solidFill>
              <a:srgbClr val="E7433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1382395" y="1762760"/>
            <a:ext cx="2103755" cy="2103755"/>
          </a:xfrm>
          <a:prstGeom prst="ellipse">
            <a:avLst/>
          </a:prstGeom>
          <a:solidFill>
            <a:srgbClr val="E74337"/>
          </a:solidFill>
          <a:ln w="12700">
            <a:solidFill>
              <a:srgbClr val="E7433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4025265" y="4089400"/>
            <a:ext cx="1338580" cy="1338580"/>
          </a:xfrm>
          <a:prstGeom prst="ellipse">
            <a:avLst/>
          </a:prstGeom>
          <a:solidFill>
            <a:srgbClr val="E74337"/>
          </a:solidFill>
          <a:ln w="12700">
            <a:solidFill>
              <a:srgbClr val="E7433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4549775" y="906780"/>
            <a:ext cx="1953260" cy="1953260"/>
          </a:xfrm>
          <a:prstGeom prst="ellipse">
            <a:avLst/>
          </a:prstGeom>
          <a:solidFill>
            <a:srgbClr val="E74337"/>
          </a:solidFill>
          <a:ln w="12700">
            <a:solidFill>
              <a:srgbClr val="E7433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117489" y="4469564"/>
            <a:ext cx="1154430" cy="612140"/>
          </a:xfrm>
          <a:prstGeom prst="rect">
            <a:avLst/>
          </a:prstGeom>
          <a:noFill/>
          <a:ln w="12700"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QML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25447" y="2264359"/>
            <a:ext cx="1818640" cy="1099820"/>
          </a:xfrm>
          <a:prstGeom prst="rect">
            <a:avLst/>
          </a:prstGeom>
          <a:noFill/>
          <a:ln w="12700"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Qt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弧形 33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12189091"/>
              <a:gd name="adj2" fmla="val 14410217"/>
            </a:avLst>
          </a:prstGeom>
          <a:ln w="12700"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18392178"/>
              <a:gd name="adj2" fmla="val 20632702"/>
            </a:avLst>
          </a:prstGeom>
          <a:ln w="12700"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04" tIns="45702" rIns="91404" bIns="45702"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539171" y="1577029"/>
            <a:ext cx="1964055" cy="612140"/>
          </a:xfrm>
          <a:prstGeom prst="rect">
            <a:avLst/>
          </a:prstGeom>
          <a:noFill/>
          <a:ln w="12700"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38007" y="2485746"/>
            <a:ext cx="1911985" cy="1099820"/>
          </a:xfrm>
          <a:prstGeom prst="rect">
            <a:avLst/>
          </a:prstGeom>
          <a:noFill/>
          <a:ln w="12700"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Custom</a:t>
            </a:r>
            <a:endParaRPr lang="en-US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Controls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77300" y="4884420"/>
            <a:ext cx="269621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Directory</a:t>
            </a:r>
            <a:endParaRPr lang="en-US" altLang="zh-CN" sz="42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 flipV="1">
            <a:off x="8445285" y="5166663"/>
            <a:ext cx="211754" cy="211754"/>
          </a:xfrm>
          <a:prstGeom prst="ellipse">
            <a:avLst/>
          </a:prstGeom>
          <a:solidFill>
            <a:srgbClr val="E74337"/>
          </a:solidFill>
          <a:ln w="28575">
            <a:noFill/>
          </a:ln>
          <a:effectLst>
            <a:outerShdw blurRad="330200" dir="2700000" sx="73000" sy="73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flipV="1">
            <a:off x="8360436" y="5081814"/>
            <a:ext cx="381452" cy="381452"/>
          </a:xfrm>
          <a:prstGeom prst="ellipse">
            <a:avLst/>
          </a:prstGeom>
          <a:noFill/>
          <a:ln w="28575">
            <a:solidFill>
              <a:srgbClr val="E74337"/>
            </a:solidFill>
          </a:ln>
          <a:effectLst>
            <a:outerShdw blurRad="330200" dir="2700000" sx="73000" sy="73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spcCol="0"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0" grpId="0" bldLvl="0" animBg="1"/>
          <p:bldP spid="17" grpId="0" bldLvl="0" animBg="1"/>
          <p:bldP spid="18" grpId="0" bldLvl="0" animBg="1"/>
          <p:bldP spid="19" grpId="0" bldLvl="0" animBg="1"/>
          <p:bldP spid="31" grpId="0"/>
          <p:bldP spid="32" grpId="0"/>
          <p:bldP spid="34" grpId="0" animBg="1"/>
          <p:bldP spid="35" grpId="0" animBg="1"/>
          <p:bldP spid="36" grpId="0"/>
          <p:bldP spid="37" grpId="0"/>
          <p:bldP spid="29" grpId="0" bldLvl="0" animBg="1"/>
          <p:bldP spid="38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0" grpId="0" bldLvl="0" animBg="1"/>
          <p:bldP spid="17" grpId="0" bldLvl="0" animBg="1"/>
          <p:bldP spid="18" grpId="0" bldLvl="0" animBg="1"/>
          <p:bldP spid="19" grpId="0" bldLvl="0" animBg="1"/>
          <p:bldP spid="31" grpId="0"/>
          <p:bldP spid="32" grpId="0"/>
          <p:bldP spid="34" grpId="0" animBg="1"/>
          <p:bldP spid="35" grpId="0" animBg="1"/>
          <p:bldP spid="36" grpId="0"/>
          <p:bldP spid="37" grpId="0"/>
          <p:bldP spid="29" grpId="0" bldLvl="0" animBg="1"/>
          <p:bldP spid="38" grpId="0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7" y="3058874"/>
            <a:ext cx="381452" cy="381452"/>
            <a:chOff x="3123591" y="3333387"/>
            <a:chExt cx="381452" cy="381452"/>
          </a:xfrm>
        </p:grpSpPr>
        <p:sp>
          <p:nvSpPr>
            <p:cNvPr id="34" name="椭圆 33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rgbClr val="E74337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rgbClr val="E74337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3662669" y="3248000"/>
            <a:ext cx="8531674" cy="0"/>
          </a:xfrm>
          <a:prstGeom prst="line">
            <a:avLst/>
          </a:prstGeom>
          <a:ln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 rot="21028799">
            <a:off x="2350215" y="2341743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 flipV="1">
            <a:off x="2024563" y="2784315"/>
            <a:ext cx="365030" cy="36503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>
            <a:off x="1466324" y="2899265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 flipV="1">
            <a:off x="2605610" y="2682588"/>
            <a:ext cx="400733" cy="40073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>
            <a:off x="1590555" y="2358699"/>
            <a:ext cx="409946" cy="409946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 flipV="1">
            <a:off x="866085" y="2724550"/>
            <a:ext cx="423450" cy="42345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>
            <a:off x="1332836" y="4007445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 flipV="1">
            <a:off x="1479761" y="3386146"/>
            <a:ext cx="365030" cy="36503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rot="10228799">
            <a:off x="2216727" y="3449923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椭圆 76"/>
          <p:cNvSpPr/>
          <p:nvPr/>
        </p:nvSpPr>
        <p:spPr>
          <a:xfrm rot="10228799" flipV="1">
            <a:off x="863011" y="3452170"/>
            <a:ext cx="400733" cy="40073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椭圆 77"/>
          <p:cNvSpPr/>
          <p:nvPr/>
        </p:nvSpPr>
        <p:spPr>
          <a:xfrm rot="10228799">
            <a:off x="1868853" y="3766846"/>
            <a:ext cx="409946" cy="409946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椭圆 78"/>
          <p:cNvSpPr/>
          <p:nvPr/>
        </p:nvSpPr>
        <p:spPr>
          <a:xfrm rot="10228799" flipV="1">
            <a:off x="2579819" y="3387491"/>
            <a:ext cx="423450" cy="423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4560947" y="3750281"/>
            <a:ext cx="4674235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4200" b="1" dirty="0" smtClean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Custom Controls</a:t>
            </a:r>
            <a:endParaRPr lang="en-US" altLang="zh-CN" sz="4200" b="1" dirty="0" smtClean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70457" y="2076527"/>
            <a:ext cx="167513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</a:t>
            </a:r>
            <a:endParaRPr lang="en-US" altLang="zh-CN" sz="4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58879" y="2355867"/>
            <a:ext cx="2143332" cy="1852005"/>
            <a:chOff x="858879" y="2355867"/>
            <a:chExt cx="2143332" cy="1852005"/>
          </a:xfrm>
        </p:grpSpPr>
        <p:sp>
          <p:nvSpPr>
            <p:cNvPr id="83" name="椭圆 8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椭圆 8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椭圆 8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椭圆 8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椭圆 8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椭圆 8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椭圆 8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椭圆 8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椭圆 9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椭圆 9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3" name="椭圆 9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/>
          <p:bldP spid="8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519921" y="424112"/>
            <a:ext cx="3152775" cy="122618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Different 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Control Style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6976564" y="1918909"/>
            <a:ext cx="3556968" cy="3685091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7127016" y="2080126"/>
            <a:ext cx="2951265" cy="54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Custom Style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83"/>
          <p:cNvSpPr>
            <a:spLocks noChangeArrowheads="1"/>
          </p:cNvSpPr>
          <p:nvPr/>
        </p:nvSpPr>
        <p:spPr bwMode="auto">
          <a:xfrm>
            <a:off x="1546044" y="1918909"/>
            <a:ext cx="3556968" cy="3685091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3" name="TextBox 84"/>
          <p:cNvSpPr txBox="1">
            <a:spLocks noChangeArrowheads="1"/>
          </p:cNvSpPr>
          <p:nvPr/>
        </p:nvSpPr>
        <p:spPr bwMode="auto">
          <a:xfrm>
            <a:off x="1742216" y="2080126"/>
            <a:ext cx="2951265" cy="54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Traditional Style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0355" y="2890520"/>
            <a:ext cx="3533140" cy="2230755"/>
          </a:xfrm>
          <a:prstGeom prst="rect">
            <a:avLst/>
          </a:prstGeom>
        </p:spPr>
      </p:pic>
      <p:sp>
        <p:nvSpPr>
          <p:cNvPr id="5" name="TextBox 84"/>
          <p:cNvSpPr txBox="1">
            <a:spLocks noChangeArrowheads="1"/>
          </p:cNvSpPr>
          <p:nvPr/>
        </p:nvSpPr>
        <p:spPr bwMode="auto">
          <a:xfrm>
            <a:off x="7127240" y="2761615"/>
            <a:ext cx="3277235" cy="262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Extra data?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Extra interface?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and...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Shape!</a:t>
            </a:r>
            <a:endParaRPr lang="en-US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Color!</a:t>
            </a:r>
            <a:endParaRPr lang="en-US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  <p:bldP spid="2" grpId="0" bldLvl="0" animBg="1"/>
      <p:bldP spid="3" grpId="0"/>
      <p:bldP spid="5" grpId="0" bldLvl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456296" y="424112"/>
            <a:ext cx="5280025" cy="122618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How to implement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Custom Style Controls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8480" y="2036445"/>
            <a:ext cx="8670925" cy="106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Inheritance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13683" y="434907"/>
            <a:ext cx="5280025" cy="1226185"/>
          </a:xfrm>
          <a:prstGeom prst="rect">
            <a:avLst/>
          </a:prstGeom>
          <a:noFill/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How to implement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Custom Style Controls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38684" y="2663248"/>
            <a:ext cx="2448945" cy="3097061"/>
          </a:xfrm>
          <a:prstGeom prst="rect">
            <a:avLst/>
          </a:pr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5"/>
          <p:cNvSpPr/>
          <p:nvPr/>
        </p:nvSpPr>
        <p:spPr>
          <a:xfrm>
            <a:off x="7672764" y="1870977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42"/>
          <p:cNvSpPr/>
          <p:nvPr/>
        </p:nvSpPr>
        <p:spPr>
          <a:xfrm flipH="1">
            <a:off x="7862611" y="2734812"/>
            <a:ext cx="23047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>
              <a:defRPr/>
            </a:pPr>
            <a:r>
              <a:rPr lang="en-US" altLang="zh-CN" sz="2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MyPushButton:</a:t>
            </a:r>
            <a:endParaRPr lang="en-US" altLang="zh-CN" sz="2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 push button with my style</a:t>
            </a:r>
            <a:endParaRPr lang="en-US" altLang="zh-CN" sz="2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Rectangle 42"/>
          <p:cNvSpPr/>
          <p:nvPr/>
        </p:nvSpPr>
        <p:spPr>
          <a:xfrm flipH="1">
            <a:off x="7978181" y="1870510"/>
            <a:ext cx="2058686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Custom control class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22992" y="2663248"/>
            <a:ext cx="2448945" cy="3097061"/>
          </a:xfrm>
          <a:prstGeom prst="rect">
            <a:avLst/>
          </a:pr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5"/>
          <p:cNvSpPr/>
          <p:nvPr/>
        </p:nvSpPr>
        <p:spPr>
          <a:xfrm>
            <a:off x="4957075" y="1870977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42"/>
          <p:cNvSpPr/>
          <p:nvPr/>
        </p:nvSpPr>
        <p:spPr>
          <a:xfrm flipH="1">
            <a:off x="5210810" y="1870710"/>
            <a:ext cx="2261235" cy="44640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Traditional-style control class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86461" y="2663248"/>
            <a:ext cx="2448945" cy="3097061"/>
          </a:xfrm>
          <a:prstGeom prst="rect">
            <a:avLst/>
          </a:pr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38" name="五边形 5"/>
          <p:cNvSpPr/>
          <p:nvPr/>
        </p:nvSpPr>
        <p:spPr>
          <a:xfrm>
            <a:off x="2220544" y="1870977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rgbClr val="E74337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0" rIns="91401" bIns="45700" rtlCol="0" anchor="ctr"/>
          <a:lstStyle/>
          <a:p>
            <a:pPr algn="ctr"/>
            <a:endParaRPr lang="zh-CN" altLang="en-US"/>
          </a:p>
        </p:txBody>
      </p:sp>
      <p:sp>
        <p:nvSpPr>
          <p:cNvPr id="40" name="Rectangle 42"/>
          <p:cNvSpPr/>
          <p:nvPr/>
        </p:nvSpPr>
        <p:spPr>
          <a:xfrm flipH="1">
            <a:off x="2400935" y="1870710"/>
            <a:ext cx="2376170" cy="51943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Abstract Base class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44" name="组合 4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46" name="椭圆 45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椭圆 46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1" name="椭圆 50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" name="椭圆 51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42"/>
          <p:cNvSpPr/>
          <p:nvPr/>
        </p:nvSpPr>
        <p:spPr>
          <a:xfrm flipH="1">
            <a:off x="2432050" y="2734945"/>
            <a:ext cx="2304415" cy="263144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QButton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-&gt;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QPushButton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QToolButton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QRadioButton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QCheckBox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......</a:t>
            </a: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Rectangle 42"/>
          <p:cNvSpPr/>
          <p:nvPr/>
        </p:nvSpPr>
        <p:spPr>
          <a:xfrm flipH="1">
            <a:off x="5095875" y="2734945"/>
            <a:ext cx="2304415" cy="101028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lstStyle/>
          <a:p>
            <a:pPr>
              <a:defRPr/>
            </a:pPr>
            <a:r>
              <a:rPr lang="en-US" altLang="zh-CN" sz="2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QPushButton:</a:t>
            </a:r>
            <a:endParaRPr lang="en-US" altLang="zh-CN" sz="2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Traditional-style</a:t>
            </a:r>
            <a:endParaRPr lang="en-US" altLang="zh-CN" sz="2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push button</a:t>
            </a:r>
            <a:endParaRPr lang="en-US" altLang="zh-CN" sz="20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430" y="3745230"/>
            <a:ext cx="3533140" cy="2230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6" grpId="0" bldLvl="0" animBg="1"/>
      <p:bldP spid="37" grpId="0" bldLvl="0" animBg="1"/>
      <p:bldP spid="38" grpId="0" bldLvl="0" animBg="1"/>
      <p:bldP spid="40" grpId="0" bldLvl="0" animBg="1"/>
      <p:bldP spid="3" grpId="0" bldLvl="0" animBg="1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9" name="TextBox 84"/>
          <p:cNvSpPr txBox="1">
            <a:spLocks noChangeArrowheads="1"/>
          </p:cNvSpPr>
          <p:nvPr/>
        </p:nvSpPr>
        <p:spPr bwMode="auto">
          <a:xfrm>
            <a:off x="1786890" y="1990725"/>
            <a:ext cx="8616950" cy="256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original signal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-&gt; custom slot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	do extra things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 &gt; emit custom signal (extra parameters)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-&gt;slot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456296" y="424112"/>
            <a:ext cx="5280025" cy="122618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How to implement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Custom Style Controls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9380" y="55245"/>
            <a:ext cx="9748520" cy="67475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5" y="2305685"/>
            <a:ext cx="11316970" cy="1128395"/>
          </a:xfrm>
          <a:prstGeom prst="rect">
            <a:avLst/>
          </a:prstGeom>
        </p:spPr>
      </p:pic>
      <p:sp>
        <p:nvSpPr>
          <p:cNvPr id="4" name="TextBox 84"/>
          <p:cNvSpPr txBox="1">
            <a:spLocks noChangeArrowheads="1"/>
          </p:cNvSpPr>
          <p:nvPr/>
        </p:nvSpPr>
        <p:spPr bwMode="auto">
          <a:xfrm>
            <a:off x="1621155" y="2305685"/>
            <a:ext cx="8836660" cy="106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USE </a:t>
            </a: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setStyleSheet &amp;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CSS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0" y="1489710"/>
            <a:ext cx="2936240" cy="27603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795" y="1990725"/>
            <a:ext cx="4409440" cy="20377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4535" y="761365"/>
            <a:ext cx="5248910" cy="4903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9" grpId="0" bldLvl="0" uiExpand="1" build="allAtOnce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7" y="3058874"/>
            <a:ext cx="381452" cy="381452"/>
            <a:chOff x="3123591" y="3333387"/>
            <a:chExt cx="381452" cy="381452"/>
          </a:xfrm>
        </p:grpSpPr>
        <p:sp>
          <p:nvSpPr>
            <p:cNvPr id="34" name="椭圆 33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rgbClr val="E74337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rgbClr val="E74337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3662669" y="3248000"/>
            <a:ext cx="8531674" cy="0"/>
          </a:xfrm>
          <a:prstGeom prst="line">
            <a:avLst/>
          </a:prstGeom>
          <a:ln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 rot="21028799">
            <a:off x="2350215" y="2341743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 flipV="1">
            <a:off x="2024563" y="2784315"/>
            <a:ext cx="365030" cy="36503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>
            <a:off x="1466324" y="2899265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 flipV="1">
            <a:off x="2605610" y="2682588"/>
            <a:ext cx="400733" cy="40073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>
            <a:off x="1590555" y="2358699"/>
            <a:ext cx="409946" cy="409946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 flipV="1">
            <a:off x="866085" y="2724550"/>
            <a:ext cx="423450" cy="42345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>
            <a:off x="1332836" y="4007445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 flipV="1">
            <a:off x="1479761" y="3386146"/>
            <a:ext cx="365030" cy="36503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rot="10228799">
            <a:off x="2216727" y="3449923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椭圆 76"/>
          <p:cNvSpPr/>
          <p:nvPr/>
        </p:nvSpPr>
        <p:spPr>
          <a:xfrm rot="10228799" flipV="1">
            <a:off x="863011" y="3452170"/>
            <a:ext cx="400733" cy="40073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椭圆 77"/>
          <p:cNvSpPr/>
          <p:nvPr/>
        </p:nvSpPr>
        <p:spPr>
          <a:xfrm rot="10228799">
            <a:off x="1868853" y="3766846"/>
            <a:ext cx="409946" cy="409946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椭圆 78"/>
          <p:cNvSpPr/>
          <p:nvPr/>
        </p:nvSpPr>
        <p:spPr>
          <a:xfrm rot="10228799" flipV="1">
            <a:off x="2579819" y="3387491"/>
            <a:ext cx="423450" cy="423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5637590" y="3750281"/>
            <a:ext cx="252095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4200" b="1" dirty="0" smtClean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altLang="zh-CN" sz="4200" b="1" dirty="0" smtClean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70457" y="2076527"/>
            <a:ext cx="167513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en-US" altLang="zh-CN" sz="4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58879" y="2355867"/>
            <a:ext cx="2143332" cy="1852005"/>
            <a:chOff x="858879" y="2355867"/>
            <a:chExt cx="2143332" cy="1852005"/>
          </a:xfrm>
        </p:grpSpPr>
        <p:sp>
          <p:nvSpPr>
            <p:cNvPr id="83" name="椭圆 8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椭圆 8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椭圆 8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椭圆 8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椭圆 8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椭圆 8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椭圆 8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椭圆 8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椭圆 9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椭圆 9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3" name="椭圆 9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3791" y="424112"/>
            <a:ext cx="218503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268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 is a class for 2D graphics in Qt.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We overload the protected member function of QWidget: void paintEvent(QPaintEvent*);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In paintEvent() we create a QPainter object to complete some painting tasks.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Use update() to call paintEvent()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4"/>
          <p:cNvSpPr txBox="1">
            <a:spLocks noChangeArrowheads="1"/>
          </p:cNvSpPr>
          <p:nvPr/>
        </p:nvSpPr>
        <p:spPr bwMode="auto">
          <a:xfrm>
            <a:off x="1809750" y="4715510"/>
            <a:ext cx="8573770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Actually, I remember when Qt is introduced in this class, the introducer gave us a demo which uses QPainter to paint MST...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  <p:bldP spid="9" grpId="0" bldLvl="0" uiExpan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3791" y="424112"/>
            <a:ext cx="218503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31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</a:t>
            </a:r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::begin(QPaintDevice*):  begin to paint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QPainter::end():                            finish painting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QPaint::drawLine/drawRect/drawRoundRect/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	    drawEllipse/drawArc/drawChord/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	    drawPolyline/drawPolygon/....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						 paint shapes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QPaint::drawPixmap/drawImage/drawText/...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Box 84"/>
          <p:cNvSpPr txBox="1">
            <a:spLocks noChangeArrowheads="1"/>
          </p:cNvSpPr>
          <p:nvPr/>
        </p:nvSpPr>
        <p:spPr bwMode="auto">
          <a:xfrm>
            <a:off x="1809750" y="3055620"/>
            <a:ext cx="8836660" cy="161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USE QPen &amp; QBrush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to implement style, color, ...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8670" y="1101725"/>
            <a:ext cx="5633085" cy="5056505"/>
          </a:xfrm>
          <a:prstGeom prst="rect">
            <a:avLst/>
          </a:prstGeom>
        </p:spPr>
      </p:pic>
      <p:sp>
        <p:nvSpPr>
          <p:cNvPr id="40" name="Rectangle 42"/>
          <p:cNvSpPr/>
          <p:nvPr/>
        </p:nvSpPr>
        <p:spPr>
          <a:xfrm flipH="1">
            <a:off x="3238500" y="6231890"/>
            <a:ext cx="6573520" cy="51943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This clock is one of the official demos in Qt. 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" grpId="0"/>
      <p:bldP spid="4" grpId="0"/>
      <p:bldP spid="2" grpId="1"/>
      <p:bldP spid="40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3791" y="424112"/>
            <a:ext cx="218503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182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QPainter::translate(double dx, double dy)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QPainter::rotate(double a)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painter has a position and a direction.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130" y="421640"/>
            <a:ext cx="5633085" cy="5056505"/>
          </a:xfrm>
          <a:prstGeom prst="rect">
            <a:avLst/>
          </a:prstGeom>
        </p:spPr>
      </p:pic>
      <p:sp>
        <p:nvSpPr>
          <p:cNvPr id="40" name="Rectangle 42"/>
          <p:cNvSpPr/>
          <p:nvPr/>
        </p:nvSpPr>
        <p:spPr>
          <a:xfrm flipH="1">
            <a:off x="5522595" y="6242685"/>
            <a:ext cx="6573520" cy="51943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This clock is one of the official demos in Qt. 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" y="1875790"/>
            <a:ext cx="5394960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" y="3430270"/>
            <a:ext cx="5470525" cy="576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" y="4112260"/>
            <a:ext cx="11027410" cy="1567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" grpId="0"/>
      <p:bldP spid="40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7" y="3058874"/>
            <a:ext cx="381452" cy="381452"/>
            <a:chOff x="3123591" y="3333387"/>
            <a:chExt cx="381452" cy="381452"/>
          </a:xfrm>
        </p:grpSpPr>
        <p:sp>
          <p:nvSpPr>
            <p:cNvPr id="34" name="椭圆 33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rgbClr val="E74337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rgbClr val="E74337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3662669" y="3248000"/>
            <a:ext cx="8531674" cy="0"/>
          </a:xfrm>
          <a:prstGeom prst="line">
            <a:avLst/>
          </a:prstGeom>
          <a:ln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 rot="21028799">
            <a:off x="2350215" y="2341743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 flipV="1">
            <a:off x="2024563" y="2784315"/>
            <a:ext cx="365030" cy="36503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>
            <a:off x="1466324" y="2899265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 flipV="1">
            <a:off x="2605610" y="2682588"/>
            <a:ext cx="400733" cy="40073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>
            <a:off x="1590555" y="2358699"/>
            <a:ext cx="409946" cy="409946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 flipV="1">
            <a:off x="866085" y="2724550"/>
            <a:ext cx="423450" cy="42345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>
            <a:off x="1332836" y="4007445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 flipV="1">
            <a:off x="1479761" y="3386146"/>
            <a:ext cx="365030" cy="36503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rot="10228799">
            <a:off x="2216727" y="3449923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椭圆 76"/>
          <p:cNvSpPr/>
          <p:nvPr/>
        </p:nvSpPr>
        <p:spPr>
          <a:xfrm rot="10228799" flipV="1">
            <a:off x="863011" y="3452170"/>
            <a:ext cx="400733" cy="40073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椭圆 77"/>
          <p:cNvSpPr/>
          <p:nvPr/>
        </p:nvSpPr>
        <p:spPr>
          <a:xfrm rot="10228799">
            <a:off x="1868853" y="3766846"/>
            <a:ext cx="409946" cy="409946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椭圆 78"/>
          <p:cNvSpPr/>
          <p:nvPr/>
        </p:nvSpPr>
        <p:spPr>
          <a:xfrm rot="10228799" flipV="1">
            <a:off x="2579819" y="3387491"/>
            <a:ext cx="423450" cy="423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4849555" y="3750281"/>
            <a:ext cx="409702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4200" b="1" dirty="0" smtClean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for Qt</a:t>
            </a:r>
            <a:endParaRPr lang="en-US" altLang="zh-CN" sz="4200" b="1" dirty="0" smtClean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70457" y="2076527"/>
            <a:ext cx="167513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2</a:t>
            </a:r>
            <a:endParaRPr lang="en-US" altLang="zh-CN" sz="4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58879" y="2355867"/>
            <a:ext cx="2143332" cy="1852005"/>
            <a:chOff x="858879" y="2355867"/>
            <a:chExt cx="2143332" cy="1852005"/>
          </a:xfrm>
        </p:grpSpPr>
        <p:sp>
          <p:nvSpPr>
            <p:cNvPr id="83" name="椭圆 8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椭圆 8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椭圆 8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椭圆 8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椭圆 8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椭圆 8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椭圆 8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椭圆 8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椭圆 9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椭圆 9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3" name="椭圆 9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03791" y="424112"/>
            <a:ext cx="218503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QPainter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268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QPainter is a class for 2D graphics in Qt.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We overload the protected member function of QWidget: void paintEvent(QPaintEvent*);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In paintEvent() we create a QPainter object to complete some painting tasks.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·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Use update() to call paintEvent()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27516" y="424112"/>
            <a:ext cx="353758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for Qt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268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OpenGL is a widely used library for 3D painting.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QGLWidget inherits QWidget and it can support OpenGL. However, in QGLWidget, the OpenGL functions are not actually you use in other situations, they are designed only for Qt.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27516" y="424112"/>
            <a:ext cx="353758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for Qt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31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QGLWidget has 3 protected functions that is used for OpenGL painting: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void initializeGL();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void resizeGL(int w, int h);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void paintGL();            (used like paintEvent())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and updateGL(); is used the same way as update()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27516" y="424112"/>
            <a:ext cx="353758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for Qt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620520" y="1900555"/>
            <a:ext cx="8670925" cy="366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glRotatef(float angle, float x, float y, float z);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glTranslatef(float dx, floart dy, float dz);</a:t>
            </a:r>
            <a:endParaRPr 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The transformation in 3D space is much more complex than that in 2D.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We need to use Euler angle or quaternion to describe the rotation of a rigid body. (in 2D we only need an angle)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uiExpand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27516" y="424112"/>
            <a:ext cx="353758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for Qt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353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(The OpenGL functions are for the classmate who wants to introduce OpenGL or 3D graphics)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Example: My last term's final project: </a:t>
            </a:r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  <a:hlinkClick r:id="rId1" action="ppaction://hlinkfile"/>
              </a:rPr>
              <a:t>magic cube</a:t>
            </a:r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Besides, OpenGL has a lot of more powerful functions - the classmates who choose LiquidFun as their individual project will show you.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7" y="3058874"/>
            <a:ext cx="381452" cy="381452"/>
            <a:chOff x="3123591" y="3333387"/>
            <a:chExt cx="381452" cy="381452"/>
          </a:xfrm>
        </p:grpSpPr>
        <p:sp>
          <p:nvSpPr>
            <p:cNvPr id="34" name="椭圆 33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rgbClr val="E74337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rgbClr val="E74337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3662669" y="3248000"/>
            <a:ext cx="8531674" cy="0"/>
          </a:xfrm>
          <a:prstGeom prst="line">
            <a:avLst/>
          </a:prstGeom>
          <a:ln>
            <a:solidFill>
              <a:srgbClr val="E74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 rot="21028799">
            <a:off x="2350215" y="2341743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 flipV="1">
            <a:off x="2024563" y="2784315"/>
            <a:ext cx="365030" cy="36503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>
            <a:off x="1466324" y="2899265"/>
            <a:ext cx="186303" cy="18630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 flipV="1">
            <a:off x="2605610" y="2682588"/>
            <a:ext cx="400733" cy="40073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>
            <a:off x="1590555" y="2358699"/>
            <a:ext cx="409946" cy="409946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 flipV="1">
            <a:off x="866085" y="2724550"/>
            <a:ext cx="423450" cy="42345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>
            <a:off x="1332836" y="4007445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 flipV="1">
            <a:off x="1479761" y="3386146"/>
            <a:ext cx="365030" cy="36503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rot="10228799">
            <a:off x="2216727" y="3449923"/>
            <a:ext cx="186303" cy="186303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椭圆 76"/>
          <p:cNvSpPr/>
          <p:nvPr/>
        </p:nvSpPr>
        <p:spPr>
          <a:xfrm rot="10228799" flipV="1">
            <a:off x="863011" y="3452170"/>
            <a:ext cx="400733" cy="400733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椭圆 77"/>
          <p:cNvSpPr/>
          <p:nvPr/>
        </p:nvSpPr>
        <p:spPr>
          <a:xfrm rot="10228799">
            <a:off x="1868853" y="3766846"/>
            <a:ext cx="409946" cy="409946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椭圆 78"/>
          <p:cNvSpPr/>
          <p:nvPr/>
        </p:nvSpPr>
        <p:spPr>
          <a:xfrm rot="10228799" flipV="1">
            <a:off x="2579819" y="3387491"/>
            <a:ext cx="423450" cy="423450"/>
          </a:xfrm>
          <a:prstGeom prst="ellipse">
            <a:avLst/>
          </a:prstGeom>
          <a:noFill/>
          <a:ln w="19050">
            <a:solidFill>
              <a:srgbClr val="E74337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6168450" y="3750281"/>
            <a:ext cx="145923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4200" b="1" dirty="0" smtClean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QML</a:t>
            </a:r>
            <a:endParaRPr lang="en-US" altLang="zh-CN" sz="4200" b="1" dirty="0" smtClean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70457" y="2076527"/>
            <a:ext cx="1675130" cy="77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en-US" altLang="zh-CN" sz="4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58879" y="2355867"/>
            <a:ext cx="2143332" cy="1852005"/>
            <a:chOff x="858879" y="2355867"/>
            <a:chExt cx="2143332" cy="1852005"/>
          </a:xfrm>
        </p:grpSpPr>
        <p:sp>
          <p:nvSpPr>
            <p:cNvPr id="83" name="椭圆 8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椭圆 8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椭圆 8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椭圆 8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7" name="椭圆 8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8" name="椭圆 8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9" name="椭圆 8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椭圆 8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椭圆 9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2" name="椭圆 9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3" name="椭圆 9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rgbClr val="E74337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bldLvl="0" animBg="1"/>
          <p:bldP spid="37" grpId="1" bldLvl="0" animBg="1"/>
          <p:bldP spid="38" grpId="0" bldLvl="0" animBg="1"/>
          <p:bldP spid="38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  <p:bldP spid="41" grpId="0" bldLvl="0" animBg="1"/>
          <p:bldP spid="41" grpId="1" bldLvl="0" animBg="1"/>
          <p:bldP spid="42" grpId="0" bldLvl="0" animBg="1"/>
          <p:bldP spid="42" grpId="1" bldLvl="0" animBg="1"/>
          <p:bldP spid="43" grpId="0" bldLvl="0" animBg="1"/>
          <p:bldP spid="43" grpId="1" bldLvl="0" animBg="1"/>
          <p:bldP spid="44" grpId="0" bldLvl="0" animBg="1"/>
          <p:bldP spid="44" grpId="1" bldLvl="0" animBg="1"/>
          <p:bldP spid="76" grpId="0" bldLvl="0" animBg="1"/>
          <p:bldP spid="76" grpId="1" bldLvl="0" animBg="1"/>
          <p:bldP spid="77" grpId="0" bldLvl="0" animBg="1"/>
          <p:bldP spid="77" grpId="1" bldLvl="0" animBg="1"/>
          <p:bldP spid="78" grpId="0" bldLvl="0" animBg="1"/>
          <p:bldP spid="78" grpId="1" bldLvl="0" animBg="1"/>
          <p:bldP spid="79" grpId="0" bldLvl="0" animBg="1"/>
          <p:bldP spid="79" grpId="1" bldLvl="0" animBg="1"/>
          <p:bldP spid="80" grpId="0"/>
          <p:bldP spid="81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58451" y="424112"/>
            <a:ext cx="1275715" cy="677545"/>
          </a:xfrm>
          <a:prstGeom prst="rect">
            <a:avLst/>
          </a:prstGeom>
          <a:noFill/>
          <a:ln>
            <a:noFill/>
          </a:ln>
        </p:spPr>
        <p:txBody>
          <a:bodyPr wrap="none" lIns="91404" tIns="45702" rIns="91404" bIns="45702" rtlCol="0">
            <a:spAutoFit/>
          </a:bodyPr>
          <a:lstStyle/>
          <a:p>
            <a:pPr algn="ctr"/>
            <a:r>
              <a:rPr lang="en-US" sz="3600" b="1" dirty="0">
                <a:solidFill>
                  <a:srgbClr val="E743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QML</a:t>
            </a:r>
            <a:endParaRPr lang="en-US" sz="3600" b="1" dirty="0">
              <a:solidFill>
                <a:srgbClr val="E74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1620520" y="1875790"/>
            <a:ext cx="8951595" cy="3684905"/>
          </a:xfrm>
          <a:prstGeom prst="rect">
            <a:avLst/>
          </a:prstGeom>
          <a:noFill/>
          <a:ln w="9525" cmpd="sng">
            <a:solidFill>
              <a:srgbClr val="E74337"/>
            </a:solidFill>
            <a:miter lim="800000"/>
          </a:ln>
        </p:spPr>
        <p:txBody>
          <a:bodyPr lIns="91401" tIns="45700" rIns="91401" bIns="45700"/>
          <a:lstStyle/>
          <a:p>
            <a:endParaRPr lang="zh-CN" altLang="en-US"/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1809750" y="2036445"/>
            <a:ext cx="8670925" cy="31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1" tIns="45700" rIns="91401" bIns="45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Just now I have introduced how to use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setStyleSheet(QString) to introduce CSS to Qt.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QML is another way (actually another program-ming language) to introduce CSS to Qt.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QML is similar to a combination of CSS and Java-Script in appearance.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8" y="572424"/>
            <a:ext cx="8647786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9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rgbClr val="E74337"/>
              </a:solidFill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rgbClr val="E74337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>
                  <a:solidFill>
                    <a:srgbClr val="00F27C"/>
                  </a:solidFill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rgbClr val="E743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3615" y="1233805"/>
            <a:ext cx="7214235" cy="47129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2169795"/>
            <a:ext cx="9603740" cy="2840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9765" y="1015365"/>
            <a:ext cx="5641340" cy="4998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>
        <p:sndAc>
          <p:endSnd/>
        </p:sndAc>
      </p:transition>
    </mc:Choice>
    <mc:Fallback>
      <p:transition advTm="0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3142</Words>
  <Application>WPS 演示</Application>
  <PresentationFormat>自定义</PresentationFormat>
  <Paragraphs>165</Paragraphs>
  <Slides>20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20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Impact</vt:lpstr>
      <vt:lpstr>Signika</vt:lpstr>
      <vt:lpstr>Open Sans Extrabold</vt:lpstr>
      <vt:lpstr>LiHei Pro</vt:lpstr>
      <vt:lpstr>迷你简汉真广标</vt:lpstr>
      <vt:lpstr>ITC Avant Garde Std Bk</vt:lpstr>
      <vt:lpstr>微软雅黑</vt:lpstr>
      <vt:lpstr>Calibri</vt:lpstr>
      <vt:lpstr>等线</vt:lpstr>
      <vt:lpstr>Segoe Print</vt:lpstr>
      <vt:lpstr>Century Gothic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007</dc:title>
  <dc:creator>lzj</dc:creator>
  <cp:lastModifiedBy>Clazy</cp:lastModifiedBy>
  <cp:revision>659</cp:revision>
  <dcterms:created xsi:type="dcterms:W3CDTF">2015-12-01T09:06:00Z</dcterms:created>
  <dcterms:modified xsi:type="dcterms:W3CDTF">2017-05-09T07:54:19Z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