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8"/>
  </p:notesMasterIdLst>
  <p:sldIdLst>
    <p:sldId id="256" r:id="rId2"/>
    <p:sldId id="257" r:id="rId3"/>
    <p:sldId id="261" r:id="rId4"/>
    <p:sldId id="273" r:id="rId5"/>
    <p:sldId id="262" r:id="rId6"/>
    <p:sldId id="274" r:id="rId7"/>
    <p:sldId id="263" r:id="rId8"/>
    <p:sldId id="264" r:id="rId9"/>
    <p:sldId id="265" r:id="rId10"/>
    <p:sldId id="266" r:id="rId11"/>
    <p:sldId id="267" r:id="rId12"/>
    <p:sldId id="268" r:id="rId13"/>
    <p:sldId id="269" r:id="rId14"/>
    <p:sldId id="270" r:id="rId15"/>
    <p:sldId id="271" r:id="rId16"/>
    <p:sldId id="275"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3399" autoAdjust="0"/>
  </p:normalViewPr>
  <p:slideViewPr>
    <p:cSldViewPr snapToGrid="0">
      <p:cViewPr varScale="1">
        <p:scale>
          <a:sx n="64" d="100"/>
          <a:sy n="64" d="100"/>
        </p:scale>
        <p:origin x="1426"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B0238B-0C02-462B-817A-E52B18534B58}" type="datetimeFigureOut">
              <a:rPr lang="zh-CN" altLang="en-US" smtClean="0"/>
              <a:t>2017/3/28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F1CBB3-61D6-4954-9D3B-2AA943FE80B8}" type="slidenum">
              <a:rPr lang="zh-CN" altLang="en-US" smtClean="0"/>
              <a:t>‹#›</a:t>
            </a:fld>
            <a:endParaRPr lang="zh-CN" altLang="en-US"/>
          </a:p>
        </p:txBody>
      </p:sp>
    </p:spTree>
    <p:extLst>
      <p:ext uri="{BB962C8B-B14F-4D97-AF65-F5344CB8AC3E}">
        <p14:creationId xmlns:p14="http://schemas.microsoft.com/office/powerpoint/2010/main" val="441198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effectLst/>
              </a:rPr>
              <a:t>google</a:t>
            </a:r>
            <a:r>
              <a:rPr lang="zh-CN" altLang="en-US" dirty="0" smtClean="0">
                <a:effectLst/>
              </a:rPr>
              <a:t>开发的一个开源数值计算库，经常用于机器学习方面</a:t>
            </a:r>
            <a:endParaRPr lang="en-US" altLang="zh-CN" dirty="0" smtClean="0">
              <a:effectLst/>
            </a:endParaRPr>
          </a:p>
          <a:p>
            <a:r>
              <a:rPr lang="zh-CN" altLang="en-US" dirty="0" smtClean="0">
                <a:effectLst/>
              </a:rPr>
              <a:t>有了它我们就可以利用其中内置的算法来编写自己的深度学习程序</a:t>
            </a:r>
          </a:p>
          <a:p>
            <a:r>
              <a:rPr lang="zh-CN" altLang="en-US" dirty="0" smtClean="0">
                <a:effectLst/>
              </a:rPr>
              <a:t>内置反向传播算法，最优梯度下降算法等等</a:t>
            </a:r>
          </a:p>
          <a:p>
            <a:r>
              <a:rPr lang="zh-CN" altLang="en-US" dirty="0" smtClean="0"/>
              <a:t>它主要用数据流图这种数据结构来进行计算</a:t>
            </a:r>
            <a:endParaRPr lang="en-US" altLang="zh-CN" dirty="0" smtClean="0"/>
          </a:p>
          <a:p>
            <a:r>
              <a:rPr lang="zh-CN" altLang="en-US" dirty="0" smtClean="0"/>
              <a:t>这是</a:t>
            </a:r>
            <a:r>
              <a:rPr lang="en-US" altLang="zh-CN" dirty="0" err="1" smtClean="0"/>
              <a:t>tensorflow</a:t>
            </a:r>
            <a:r>
              <a:rPr lang="zh-CN" altLang="en-US" dirty="0" smtClean="0"/>
              <a:t>的依赖视图</a:t>
            </a:r>
            <a:endParaRPr lang="zh-CN" altLang="en-US" dirty="0"/>
          </a:p>
        </p:txBody>
      </p:sp>
      <p:sp>
        <p:nvSpPr>
          <p:cNvPr id="4" name="灯片编号占位符 3"/>
          <p:cNvSpPr>
            <a:spLocks noGrp="1"/>
          </p:cNvSpPr>
          <p:nvPr>
            <p:ph type="sldNum" sz="quarter" idx="10"/>
          </p:nvPr>
        </p:nvSpPr>
        <p:spPr/>
        <p:txBody>
          <a:bodyPr/>
          <a:lstStyle/>
          <a:p>
            <a:fld id="{07F1CBB3-61D6-4954-9D3B-2AA943FE80B8}" type="slidenum">
              <a:rPr lang="zh-CN" altLang="en-US" smtClean="0"/>
              <a:t>2</a:t>
            </a:fld>
            <a:endParaRPr lang="zh-CN" altLang="en-US"/>
          </a:p>
        </p:txBody>
      </p:sp>
    </p:spTree>
    <p:extLst>
      <p:ext uri="{BB962C8B-B14F-4D97-AF65-F5344CB8AC3E}">
        <p14:creationId xmlns:p14="http://schemas.microsoft.com/office/powerpoint/2010/main" val="13373607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smtClean="0"/>
              <a:t>数据流图用“结点”（</a:t>
            </a:r>
            <a:r>
              <a:rPr lang="en-US" altLang="zh-CN" dirty="0" smtClean="0"/>
              <a:t>nodes</a:t>
            </a:r>
            <a:r>
              <a:rPr lang="zh-CN" altLang="en-US" dirty="0" smtClean="0"/>
              <a:t>）和“线”</a:t>
            </a:r>
            <a:r>
              <a:rPr lang="en-US" altLang="zh-CN" dirty="0" smtClean="0"/>
              <a:t>(edges)</a:t>
            </a:r>
            <a:r>
              <a:rPr lang="zh-CN" altLang="en-US" dirty="0" smtClean="0"/>
              <a:t>的有向图来描述数学计算。“节点” 一般用来表示施加的数学操作。“线”表示“节点”之间的输入</a:t>
            </a:r>
            <a:r>
              <a:rPr lang="en-US" altLang="zh-CN" dirty="0" smtClean="0"/>
              <a:t>/</a:t>
            </a:r>
            <a:r>
              <a:rPr lang="zh-CN" altLang="en-US" dirty="0" smtClean="0"/>
              <a:t>输出关系。这些数据“线”可以输运“</a:t>
            </a:r>
            <a:r>
              <a:rPr lang="en-US" altLang="zh-CN" dirty="0" smtClean="0"/>
              <a:t>size</a:t>
            </a:r>
            <a:r>
              <a:rPr lang="zh-CN" altLang="en-US" dirty="0" smtClean="0"/>
              <a:t>可动态调整”的多维数据数组，即“张量”（</a:t>
            </a:r>
            <a:r>
              <a:rPr lang="en-US" altLang="zh-CN" dirty="0" smtClean="0"/>
              <a:t>tensor</a:t>
            </a:r>
            <a:r>
              <a:rPr lang="zh-CN" altLang="en-US" dirty="0" smtClean="0"/>
              <a:t>）。张量从图中流过的直观图像是这个工具取名为“</a:t>
            </a:r>
            <a:r>
              <a:rPr lang="en-US" altLang="zh-CN" dirty="0" err="1" smtClean="0"/>
              <a:t>Tensorflow</a:t>
            </a:r>
            <a:r>
              <a:rPr lang="en-US" altLang="zh-CN" dirty="0" smtClean="0"/>
              <a:t>”</a:t>
            </a:r>
            <a:r>
              <a:rPr lang="zh-CN" altLang="en-US" dirty="0" smtClean="0"/>
              <a:t>的原因。</a:t>
            </a:r>
            <a:r>
              <a:rPr lang="en-US" altLang="zh-CN" dirty="0" err="1" smtClean="0"/>
              <a:t>Tensorflow</a:t>
            </a:r>
            <a:r>
              <a:rPr lang="zh-CN" altLang="en-US" dirty="0" smtClean="0"/>
              <a:t>还提供了一个叫做</a:t>
            </a:r>
            <a:r>
              <a:rPr lang="en-US" altLang="zh-CN" dirty="0" err="1" smtClean="0"/>
              <a:t>tensorboard</a:t>
            </a:r>
            <a:r>
              <a:rPr lang="zh-CN" altLang="en-US" dirty="0" smtClean="0"/>
              <a:t>的东西来让我们能够看见并调整我们构建出来的图</a:t>
            </a:r>
            <a:endParaRPr lang="zh-CN" altLang="en-US" dirty="0"/>
          </a:p>
        </p:txBody>
      </p:sp>
      <p:sp>
        <p:nvSpPr>
          <p:cNvPr id="4" name="灯片编号占位符 3"/>
          <p:cNvSpPr>
            <a:spLocks noGrp="1"/>
          </p:cNvSpPr>
          <p:nvPr>
            <p:ph type="sldNum" sz="quarter" idx="10"/>
          </p:nvPr>
        </p:nvSpPr>
        <p:spPr/>
        <p:txBody>
          <a:bodyPr/>
          <a:lstStyle/>
          <a:p>
            <a:fld id="{07F1CBB3-61D6-4954-9D3B-2AA943FE80B8}" type="slidenum">
              <a:rPr lang="zh-CN" altLang="en-US" smtClean="0"/>
              <a:t>3</a:t>
            </a:fld>
            <a:endParaRPr lang="zh-CN" altLang="en-US"/>
          </a:p>
        </p:txBody>
      </p:sp>
    </p:spTree>
    <p:extLst>
      <p:ext uri="{BB962C8B-B14F-4D97-AF65-F5344CB8AC3E}">
        <p14:creationId xmlns:p14="http://schemas.microsoft.com/office/powerpoint/2010/main" val="31166170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framework: </a:t>
            </a:r>
            <a:r>
              <a:rPr lang="zh-CN" altLang="en-US" dirty="0" smtClean="0"/>
              <a:t>包含基础功能模块，如</a:t>
            </a:r>
            <a:r>
              <a:rPr lang="en-US" altLang="zh-CN" dirty="0" smtClean="0"/>
              <a:t>log, memory, tensor</a:t>
            </a:r>
          </a:p>
          <a:p>
            <a:r>
              <a:rPr lang="en-US" altLang="zh-CN" dirty="0" smtClean="0"/>
              <a:t>graph: </a:t>
            </a:r>
            <a:r>
              <a:rPr lang="zh-CN" altLang="en-US" dirty="0" smtClean="0"/>
              <a:t>计算流图相关操作，如</a:t>
            </a:r>
            <a:r>
              <a:rPr lang="en-US" altLang="zh-CN" dirty="0" smtClean="0"/>
              <a:t>construct, partition, optimize, execute</a:t>
            </a:r>
            <a:r>
              <a:rPr lang="zh-CN" altLang="en-US" dirty="0" smtClean="0"/>
              <a:t>等</a:t>
            </a:r>
          </a:p>
          <a:p>
            <a:r>
              <a:rPr lang="en-US" altLang="zh-CN" dirty="0" smtClean="0"/>
              <a:t>kernels: </a:t>
            </a:r>
            <a:r>
              <a:rPr lang="zh-CN" altLang="en-US" dirty="0" smtClean="0"/>
              <a:t>核心</a:t>
            </a:r>
            <a:r>
              <a:rPr lang="en-US" altLang="zh-CN" dirty="0" smtClean="0"/>
              <a:t>Operation</a:t>
            </a:r>
            <a:r>
              <a:rPr lang="zh-CN" altLang="en-US" dirty="0" smtClean="0"/>
              <a:t>，如</a:t>
            </a:r>
            <a:r>
              <a:rPr lang="en-US" altLang="zh-CN" dirty="0" err="1" smtClean="0"/>
              <a:t>matmul</a:t>
            </a:r>
            <a:r>
              <a:rPr lang="en-US" altLang="zh-CN" dirty="0" smtClean="0"/>
              <a:t>, conv2d, </a:t>
            </a:r>
            <a:r>
              <a:rPr lang="en-US" altLang="zh-CN" dirty="0" err="1" smtClean="0"/>
              <a:t>argmax</a:t>
            </a:r>
            <a:r>
              <a:rPr lang="en-US" altLang="zh-CN" dirty="0" smtClean="0"/>
              <a:t>, </a:t>
            </a:r>
            <a:r>
              <a:rPr lang="en-US" altLang="zh-CN" dirty="0" err="1" smtClean="0"/>
              <a:t>batch_norm</a:t>
            </a:r>
            <a:r>
              <a:rPr lang="zh-CN" altLang="en-US" dirty="0" smtClean="0"/>
              <a:t>等</a:t>
            </a:r>
            <a:endParaRPr lang="en-US" altLang="zh-CN"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err="1" smtClean="0"/>
              <a:t>protobuf</a:t>
            </a:r>
            <a:r>
              <a:rPr lang="en-US" altLang="zh-CN" dirty="0" smtClean="0"/>
              <a:t>: </a:t>
            </a:r>
            <a:r>
              <a:rPr lang="zh-CN" altLang="en-US" dirty="0" smtClean="0"/>
              <a:t>均为</a:t>
            </a:r>
            <a:r>
              <a:rPr lang="en-US" altLang="zh-CN" dirty="0" smtClean="0"/>
              <a:t>.proto</a:t>
            </a:r>
            <a:r>
              <a:rPr lang="zh-CN" altLang="en-US" dirty="0" smtClean="0"/>
              <a:t>文件，用于数据传输时的结构序列化</a:t>
            </a:r>
            <a:r>
              <a:rPr lang="en-US" altLang="zh-CN" dirty="0" smtClean="0"/>
              <a:t>.</a:t>
            </a:r>
          </a:p>
          <a:p>
            <a:endParaRPr lang="zh-CN" altLang="en-US" dirty="0" smtClean="0"/>
          </a:p>
          <a:p>
            <a:endParaRPr lang="zh-CN" altLang="en-US" dirty="0"/>
          </a:p>
        </p:txBody>
      </p:sp>
      <p:sp>
        <p:nvSpPr>
          <p:cNvPr id="4" name="灯片编号占位符 3"/>
          <p:cNvSpPr>
            <a:spLocks noGrp="1"/>
          </p:cNvSpPr>
          <p:nvPr>
            <p:ph type="sldNum" sz="quarter" idx="10"/>
          </p:nvPr>
        </p:nvSpPr>
        <p:spPr/>
        <p:txBody>
          <a:bodyPr/>
          <a:lstStyle/>
          <a:p>
            <a:fld id="{07F1CBB3-61D6-4954-9D3B-2AA943FE80B8}" type="slidenum">
              <a:rPr lang="zh-CN" altLang="en-US" smtClean="0"/>
              <a:t>4</a:t>
            </a:fld>
            <a:endParaRPr lang="zh-CN" altLang="en-US"/>
          </a:p>
        </p:txBody>
      </p:sp>
    </p:spTree>
    <p:extLst>
      <p:ext uri="{BB962C8B-B14F-4D97-AF65-F5344CB8AC3E}">
        <p14:creationId xmlns:p14="http://schemas.microsoft.com/office/powerpoint/2010/main" val="9381283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TF</a:t>
            </a:r>
            <a:r>
              <a:rPr lang="zh-CN" altLang="en-US" dirty="0" smtClean="0"/>
              <a:t>的核心是围绕</a:t>
            </a:r>
            <a:r>
              <a:rPr lang="en-US" altLang="zh-CN" dirty="0" smtClean="0"/>
              <a:t>Graph</a:t>
            </a:r>
            <a:r>
              <a:rPr lang="zh-CN" altLang="en-US" dirty="0" smtClean="0"/>
              <a:t>展开的，简而言之，就是</a:t>
            </a:r>
            <a:r>
              <a:rPr lang="en-US" altLang="zh-CN" dirty="0" smtClean="0"/>
              <a:t>Tensor</a:t>
            </a:r>
            <a:r>
              <a:rPr lang="zh-CN" altLang="en-US" dirty="0" smtClean="0"/>
              <a:t>沿着</a:t>
            </a:r>
            <a:r>
              <a:rPr lang="en-US" altLang="zh-CN" dirty="0" smtClean="0"/>
              <a:t>Graph</a:t>
            </a:r>
            <a:r>
              <a:rPr lang="zh-CN" altLang="en-US" dirty="0" smtClean="0"/>
              <a:t>传递闭包完成</a:t>
            </a:r>
            <a:r>
              <a:rPr lang="en-US" altLang="zh-CN" dirty="0" smtClean="0"/>
              <a:t>Flow</a:t>
            </a:r>
            <a:r>
              <a:rPr lang="zh-CN" altLang="en-US" dirty="0" smtClean="0"/>
              <a:t>的过程</a:t>
            </a:r>
            <a:endParaRPr lang="en-US" altLang="zh-CN" dirty="0" smtClean="0"/>
          </a:p>
          <a:p>
            <a:r>
              <a:rPr lang="en-US" altLang="zh-CN" dirty="0" smtClean="0"/>
              <a:t>Matrix</a:t>
            </a:r>
            <a:r>
              <a:rPr lang="zh-CN" altLang="en-US" dirty="0" smtClean="0"/>
              <a:t>表示二维线性映射，</a:t>
            </a:r>
            <a:r>
              <a:rPr lang="en-US" altLang="zh-CN" dirty="0" smtClean="0"/>
              <a:t>Tensor</a:t>
            </a:r>
            <a:r>
              <a:rPr lang="zh-CN" altLang="en-US" dirty="0" smtClean="0"/>
              <a:t>表示多维线性映射，</a:t>
            </a:r>
            <a:r>
              <a:rPr lang="en-US" altLang="zh-CN" dirty="0" smtClean="0"/>
              <a:t>Tensor</a:t>
            </a:r>
            <a:r>
              <a:rPr lang="zh-CN" altLang="en-US" dirty="0" smtClean="0"/>
              <a:t>是对</a:t>
            </a:r>
            <a:r>
              <a:rPr lang="en-US" altLang="zh-CN" dirty="0" smtClean="0"/>
              <a:t>Matrix</a:t>
            </a:r>
            <a:r>
              <a:rPr lang="zh-CN" altLang="en-US" dirty="0" smtClean="0"/>
              <a:t>的泛化，</a:t>
            </a:r>
            <a:endParaRPr lang="en-US" altLang="zh-CN" dirty="0" smtClean="0"/>
          </a:p>
          <a:p>
            <a:r>
              <a:rPr lang="en-US" altLang="zh-CN" dirty="0" smtClean="0"/>
              <a:t>Kernel</a:t>
            </a:r>
            <a:r>
              <a:rPr lang="zh-CN" altLang="en-US" dirty="0" smtClean="0"/>
              <a:t>模块包含了</a:t>
            </a:r>
            <a:r>
              <a:rPr lang="en-US" altLang="zh-CN" dirty="0" err="1" smtClean="0"/>
              <a:t>tensorflow</a:t>
            </a:r>
            <a:r>
              <a:rPr lang="zh-CN" altLang="en-US" dirty="0" smtClean="0"/>
              <a:t>的许多基本算子，他的内部是通过</a:t>
            </a:r>
            <a:r>
              <a:rPr lang="en-US" altLang="zh-CN" dirty="0" smtClean="0"/>
              <a:t>C++</a:t>
            </a:r>
            <a:r>
              <a:rPr lang="zh-CN" altLang="en-US" dirty="0" smtClean="0"/>
              <a:t>的</a:t>
            </a:r>
            <a:r>
              <a:rPr lang="en-US" altLang="zh-CN" dirty="0" err="1" smtClean="0"/>
              <a:t>eigen</a:t>
            </a:r>
            <a:r>
              <a:rPr lang="zh-CN" altLang="en-US" dirty="0" smtClean="0"/>
              <a:t>库来实现</a:t>
            </a:r>
            <a:r>
              <a:rPr lang="zh-CN" altLang="en-US" dirty="0" smtClean="0"/>
              <a:t>的，这个库支持许多线性代数的运算，比如矩阵</a:t>
            </a:r>
            <a:r>
              <a:rPr lang="en-US" altLang="zh-CN" dirty="0" smtClean="0"/>
              <a:t>LU</a:t>
            </a:r>
            <a:r>
              <a:rPr lang="zh-CN" altLang="en-US" dirty="0" smtClean="0"/>
              <a:t>，</a:t>
            </a:r>
            <a:r>
              <a:rPr lang="en-US" altLang="zh-CN" dirty="0" smtClean="0"/>
              <a:t>QR</a:t>
            </a:r>
            <a:r>
              <a:rPr lang="zh-CN" altLang="en-US" dirty="0" smtClean="0"/>
              <a:t>分解，矩阵旋转</a:t>
            </a:r>
            <a:endParaRPr lang="en-US" altLang="zh-CN" dirty="0" smtClean="0"/>
          </a:p>
          <a:p>
            <a:r>
              <a:rPr lang="en-US" altLang="zh-CN" dirty="0" smtClean="0"/>
              <a:t>Graph</a:t>
            </a:r>
            <a:r>
              <a:rPr lang="zh-CN" altLang="en-US" dirty="0" smtClean="0"/>
              <a:t>模块体现了符号化编程的思想，把计算过程用图来表示，每个节点都是一种计算算子，从输入到输出的数据流动就完成了一个计算过程</a:t>
            </a:r>
            <a:endParaRPr lang="zh-CN" altLang="en-US" dirty="0"/>
          </a:p>
        </p:txBody>
      </p:sp>
      <p:sp>
        <p:nvSpPr>
          <p:cNvPr id="4" name="灯片编号占位符 3"/>
          <p:cNvSpPr>
            <a:spLocks noGrp="1"/>
          </p:cNvSpPr>
          <p:nvPr>
            <p:ph type="sldNum" sz="quarter" idx="10"/>
          </p:nvPr>
        </p:nvSpPr>
        <p:spPr/>
        <p:txBody>
          <a:bodyPr/>
          <a:lstStyle/>
          <a:p>
            <a:fld id="{07F1CBB3-61D6-4954-9D3B-2AA943FE80B8}" type="slidenum">
              <a:rPr lang="zh-CN" altLang="en-US" smtClean="0"/>
              <a:t>5</a:t>
            </a:fld>
            <a:endParaRPr lang="zh-CN" altLang="en-US"/>
          </a:p>
        </p:txBody>
      </p:sp>
    </p:spTree>
    <p:extLst>
      <p:ext uri="{BB962C8B-B14F-4D97-AF65-F5344CB8AC3E}">
        <p14:creationId xmlns:p14="http://schemas.microsoft.com/office/powerpoint/2010/main" val="3198606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MNIST</a:t>
            </a:r>
            <a:r>
              <a:rPr lang="zh-CN" altLang="en-US" dirty="0" smtClean="0"/>
              <a:t>是一个对手写的数字</a:t>
            </a:r>
            <a:r>
              <a:rPr lang="en-US" altLang="zh-CN" dirty="0" smtClean="0"/>
              <a:t>0~9</a:t>
            </a:r>
            <a:r>
              <a:rPr lang="zh-CN" altLang="en-US" dirty="0" smtClean="0"/>
              <a:t>图像识别的模型</a:t>
            </a:r>
            <a:endParaRPr lang="zh-CN" altLang="en-US" dirty="0"/>
          </a:p>
        </p:txBody>
      </p:sp>
      <p:sp>
        <p:nvSpPr>
          <p:cNvPr id="4" name="灯片编号占位符 3"/>
          <p:cNvSpPr>
            <a:spLocks noGrp="1"/>
          </p:cNvSpPr>
          <p:nvPr>
            <p:ph type="sldNum" sz="quarter" idx="10"/>
          </p:nvPr>
        </p:nvSpPr>
        <p:spPr/>
        <p:txBody>
          <a:bodyPr/>
          <a:lstStyle/>
          <a:p>
            <a:fld id="{07F1CBB3-61D6-4954-9D3B-2AA943FE80B8}" type="slidenum">
              <a:rPr lang="zh-CN" altLang="en-US" smtClean="0"/>
              <a:t>6</a:t>
            </a:fld>
            <a:endParaRPr lang="zh-CN" altLang="en-US"/>
          </a:p>
        </p:txBody>
      </p:sp>
    </p:spTree>
    <p:extLst>
      <p:ext uri="{BB962C8B-B14F-4D97-AF65-F5344CB8AC3E}">
        <p14:creationId xmlns:p14="http://schemas.microsoft.com/office/powerpoint/2010/main" val="21847504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其中的</a:t>
            </a:r>
            <a:r>
              <a:rPr lang="en-US" altLang="zh-CN" dirty="0" smtClean="0"/>
              <a:t>b </a:t>
            </a:r>
            <a:r>
              <a:rPr lang="zh-CN" altLang="en-US" dirty="0" smtClean="0"/>
              <a:t>是随机误差向量，因为图片可能会有一些噪声，所以需要一个</a:t>
            </a:r>
            <a:r>
              <a:rPr lang="en-US" altLang="zh-CN" dirty="0" smtClean="0"/>
              <a:t>1</a:t>
            </a:r>
            <a:r>
              <a:rPr lang="zh-CN" altLang="en-US" dirty="0" smtClean="0"/>
              <a:t>*</a:t>
            </a:r>
            <a:r>
              <a:rPr lang="en-US" altLang="zh-CN" dirty="0" smtClean="0"/>
              <a:t>10</a:t>
            </a:r>
            <a:r>
              <a:rPr lang="zh-CN" altLang="en-US" dirty="0" smtClean="0"/>
              <a:t>的误差向量来让结果更准确一些</a:t>
            </a:r>
            <a:endParaRPr lang="en-US" altLang="zh-CN" dirty="0" smtClean="0"/>
          </a:p>
          <a:p>
            <a:r>
              <a:rPr lang="zh-CN" altLang="en-US" dirty="0" smtClean="0"/>
              <a:t>得到</a:t>
            </a:r>
            <a:r>
              <a:rPr lang="en-US" altLang="zh-CN" dirty="0" smtClean="0"/>
              <a:t>y</a:t>
            </a:r>
            <a:r>
              <a:rPr lang="zh-CN" altLang="en-US" dirty="0" smtClean="0"/>
              <a:t>之后还需要一个激活函数</a:t>
            </a:r>
            <a:r>
              <a:rPr lang="en-US" altLang="zh-CN" dirty="0" err="1" smtClean="0"/>
              <a:t>softmax</a:t>
            </a:r>
            <a:endParaRPr lang="zh-CN" altLang="en-US" dirty="0"/>
          </a:p>
        </p:txBody>
      </p:sp>
      <p:sp>
        <p:nvSpPr>
          <p:cNvPr id="4" name="灯片编号占位符 3"/>
          <p:cNvSpPr>
            <a:spLocks noGrp="1"/>
          </p:cNvSpPr>
          <p:nvPr>
            <p:ph type="sldNum" sz="quarter" idx="10"/>
          </p:nvPr>
        </p:nvSpPr>
        <p:spPr/>
        <p:txBody>
          <a:bodyPr/>
          <a:lstStyle/>
          <a:p>
            <a:fld id="{07F1CBB3-61D6-4954-9D3B-2AA943FE80B8}" type="slidenum">
              <a:rPr lang="zh-CN" altLang="en-US" smtClean="0"/>
              <a:t>7</a:t>
            </a:fld>
            <a:endParaRPr lang="zh-CN" altLang="en-US"/>
          </a:p>
        </p:txBody>
      </p:sp>
    </p:spTree>
    <p:extLst>
      <p:ext uri="{BB962C8B-B14F-4D97-AF65-F5344CB8AC3E}">
        <p14:creationId xmlns:p14="http://schemas.microsoft.com/office/powerpoint/2010/main" val="3709939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F1CBB3-61D6-4954-9D3B-2AA943FE80B8}" type="slidenum">
              <a:rPr lang="zh-CN" altLang="en-US" smtClean="0"/>
              <a:t>8</a:t>
            </a:fld>
            <a:endParaRPr lang="zh-CN" altLang="en-US"/>
          </a:p>
        </p:txBody>
      </p:sp>
    </p:spTree>
    <p:extLst>
      <p:ext uri="{BB962C8B-B14F-4D97-AF65-F5344CB8AC3E}">
        <p14:creationId xmlns:p14="http://schemas.microsoft.com/office/powerpoint/2010/main" val="28569947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err="1" smtClean="0"/>
              <a:t>tensorflow</a:t>
            </a:r>
            <a:r>
              <a:rPr lang="en-US" altLang="zh-CN" baseline="0" dirty="0" smtClean="0"/>
              <a:t> </a:t>
            </a:r>
            <a:r>
              <a:rPr lang="en-US" altLang="zh-CN" baseline="0" dirty="0" err="1" smtClean="0"/>
              <a:t>c++</a:t>
            </a:r>
            <a:r>
              <a:rPr lang="zh-CN" altLang="en-US" baseline="0" dirty="0" smtClean="0"/>
              <a:t>的</a:t>
            </a:r>
            <a:r>
              <a:rPr lang="en-US" altLang="zh-CN" baseline="0" dirty="0" smtClean="0"/>
              <a:t>API</a:t>
            </a:r>
            <a:r>
              <a:rPr lang="zh-CN" altLang="en-US" baseline="0" dirty="0" smtClean="0"/>
              <a:t>必须要用</a:t>
            </a:r>
            <a:r>
              <a:rPr lang="en-US" altLang="zh-CN" baseline="0" dirty="0" err="1" smtClean="0"/>
              <a:t>bazel</a:t>
            </a:r>
            <a:r>
              <a:rPr lang="zh-CN" altLang="en-US" baseline="0" dirty="0" smtClean="0"/>
              <a:t>这个软件才能编译，我先是用</a:t>
            </a:r>
            <a:r>
              <a:rPr lang="en-US" altLang="zh-CN" baseline="0" dirty="0" err="1" smtClean="0"/>
              <a:t>cmake</a:t>
            </a:r>
            <a:r>
              <a:rPr lang="zh-CN" altLang="en-US" baseline="0" dirty="0" smtClean="0"/>
              <a:t>编译了一下然后失败了，然后试着装一下</a:t>
            </a:r>
            <a:r>
              <a:rPr lang="en-US" altLang="zh-CN" baseline="0" dirty="0" err="1" smtClean="0"/>
              <a:t>bazel</a:t>
            </a:r>
            <a:r>
              <a:rPr lang="zh-CN" altLang="en-US" baseline="0" dirty="0" smtClean="0"/>
              <a:t>结果它只能在</a:t>
            </a:r>
            <a:r>
              <a:rPr lang="en-US" altLang="zh-CN" baseline="0" dirty="0" err="1" smtClean="0"/>
              <a:t>linux</a:t>
            </a:r>
            <a:r>
              <a:rPr lang="zh-CN" altLang="en-US" baseline="0" dirty="0" smtClean="0"/>
              <a:t>和</a:t>
            </a:r>
            <a:r>
              <a:rPr lang="en-US" altLang="zh-CN" baseline="0" dirty="0" smtClean="0"/>
              <a:t>mac</a:t>
            </a:r>
            <a:r>
              <a:rPr lang="zh-CN" altLang="en-US" baseline="0" dirty="0" smtClean="0"/>
              <a:t>系统才好用，在我的</a:t>
            </a:r>
            <a:r>
              <a:rPr lang="en-US" altLang="zh-CN" baseline="0" dirty="0" smtClean="0"/>
              <a:t>windows</a:t>
            </a:r>
            <a:r>
              <a:rPr lang="zh-CN" altLang="en-US" baseline="0" dirty="0" smtClean="0"/>
              <a:t>上就会出现莫名奇妙的</a:t>
            </a:r>
            <a:r>
              <a:rPr lang="en-US" altLang="zh-CN" baseline="0" dirty="0" smtClean="0"/>
              <a:t>bug</a:t>
            </a:r>
            <a:r>
              <a:rPr lang="zh-CN" altLang="en-US" baseline="0" dirty="0" smtClean="0"/>
              <a:t>。。。所以我只好用</a:t>
            </a:r>
            <a:r>
              <a:rPr lang="en-US" altLang="zh-CN" baseline="0" dirty="0" smtClean="0"/>
              <a:t>python</a:t>
            </a:r>
            <a:r>
              <a:rPr lang="zh-CN" altLang="en-US" baseline="0" dirty="0" smtClean="0"/>
              <a:t>的</a:t>
            </a:r>
            <a:r>
              <a:rPr lang="en-US" altLang="zh-CN" baseline="0" dirty="0" smtClean="0"/>
              <a:t>pip</a:t>
            </a:r>
            <a:r>
              <a:rPr lang="zh-CN" altLang="en-US" baseline="0" dirty="0" smtClean="0"/>
              <a:t>装了</a:t>
            </a:r>
            <a:r>
              <a:rPr lang="en-US" altLang="zh-CN" baseline="0" dirty="0" err="1" smtClean="0"/>
              <a:t>tensorflow</a:t>
            </a:r>
            <a:r>
              <a:rPr lang="zh-CN" altLang="en-US" baseline="0" dirty="0" smtClean="0"/>
              <a:t>（也有可能是我这几天装了太多软件然后冲突的问题。。。各位</a:t>
            </a:r>
            <a:r>
              <a:rPr lang="en-US" altLang="zh-CN" baseline="0" dirty="0" err="1" smtClean="0"/>
              <a:t>dalao</a:t>
            </a:r>
            <a:r>
              <a:rPr lang="zh-CN" altLang="en-US" baseline="0" dirty="0" smtClean="0"/>
              <a:t>如果有时间的话可以回去试试用</a:t>
            </a:r>
            <a:r>
              <a:rPr lang="en-US" altLang="zh-CN" baseline="0" dirty="0" smtClean="0"/>
              <a:t>windows</a:t>
            </a:r>
            <a:r>
              <a:rPr lang="zh-CN" altLang="en-US" baseline="0" dirty="0" smtClean="0"/>
              <a:t>编译一下</a:t>
            </a:r>
            <a:r>
              <a:rPr lang="en-US" altLang="zh-CN" baseline="0" dirty="0" err="1" smtClean="0"/>
              <a:t>tensorflow</a:t>
            </a:r>
            <a:r>
              <a:rPr lang="zh-CN" altLang="en-US" baseline="0" dirty="0" smtClean="0"/>
              <a:t>）</a:t>
            </a:r>
            <a:endParaRPr lang="en-US" altLang="zh-CN" baseline="0" dirty="0" smtClean="0"/>
          </a:p>
          <a:p>
            <a:endParaRPr lang="en-US" altLang="zh-CN"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err="1" smtClean="0"/>
              <a:t>TensorFlow</a:t>
            </a:r>
            <a:r>
              <a:rPr lang="zh-CN" altLang="en-US" dirty="0" smtClean="0"/>
              <a:t>在这里实际上所做的是，它会在后台给描述你的计算的那张图里面增加一系列新的点用于实现反向传播算法和梯度下降算法。然后，它返回给你的只是一个单一的操作，当运行这个操作时，它用梯度下降算法训练你的模型，微调你的变量，不断减少成本。</a:t>
            </a:r>
          </a:p>
          <a:p>
            <a:endParaRPr lang="en-US" altLang="zh-CN" baseline="0" dirty="0" smtClean="0"/>
          </a:p>
          <a:p>
            <a:r>
              <a:rPr lang="zh-CN" altLang="en-US" baseline="0" dirty="0" smtClean="0"/>
              <a:t>这个</a:t>
            </a:r>
            <a:r>
              <a:rPr lang="en-US" altLang="zh-CN" baseline="0" dirty="0" err="1" smtClean="0"/>
              <a:t>argmax</a:t>
            </a:r>
            <a:r>
              <a:rPr lang="zh-CN" altLang="en-US" baseline="0" dirty="0" smtClean="0"/>
              <a:t>就是用来取数组里面最大元素的下标</a:t>
            </a:r>
            <a:endParaRPr lang="zh-CN" altLang="en-US" dirty="0"/>
          </a:p>
        </p:txBody>
      </p:sp>
      <p:sp>
        <p:nvSpPr>
          <p:cNvPr id="4" name="灯片编号占位符 3"/>
          <p:cNvSpPr>
            <a:spLocks noGrp="1"/>
          </p:cNvSpPr>
          <p:nvPr>
            <p:ph type="sldNum" sz="quarter" idx="10"/>
          </p:nvPr>
        </p:nvSpPr>
        <p:spPr/>
        <p:txBody>
          <a:bodyPr/>
          <a:lstStyle/>
          <a:p>
            <a:fld id="{07F1CBB3-61D6-4954-9D3B-2AA943FE80B8}" type="slidenum">
              <a:rPr lang="zh-CN" altLang="en-US" smtClean="0"/>
              <a:t>9</a:t>
            </a:fld>
            <a:endParaRPr lang="zh-CN" altLang="en-US"/>
          </a:p>
        </p:txBody>
      </p:sp>
    </p:spTree>
    <p:extLst>
      <p:ext uri="{BB962C8B-B14F-4D97-AF65-F5344CB8AC3E}">
        <p14:creationId xmlns:p14="http://schemas.microsoft.com/office/powerpoint/2010/main" val="35450615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F1CBB3-61D6-4954-9D3B-2AA943FE80B8}" type="slidenum">
              <a:rPr lang="zh-CN" altLang="en-US" smtClean="0"/>
              <a:t>10</a:t>
            </a:fld>
            <a:endParaRPr lang="zh-CN" altLang="en-US"/>
          </a:p>
        </p:txBody>
      </p:sp>
    </p:spTree>
    <p:extLst>
      <p:ext uri="{BB962C8B-B14F-4D97-AF65-F5344CB8AC3E}">
        <p14:creationId xmlns:p14="http://schemas.microsoft.com/office/powerpoint/2010/main" val="28496316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讲真</a:t>
            </a:r>
            <a:r>
              <a:rPr lang="en-US" altLang="zh-CN" dirty="0" err="1" smtClean="0"/>
              <a:t>tensorflow</a:t>
            </a:r>
            <a:r>
              <a:rPr lang="zh-CN" altLang="en-US" dirty="0" smtClean="0"/>
              <a:t>对于</a:t>
            </a:r>
            <a:r>
              <a:rPr lang="en-US" altLang="zh-CN" dirty="0" smtClean="0"/>
              <a:t>windows</a:t>
            </a:r>
            <a:r>
              <a:rPr lang="zh-CN" altLang="en-US" dirty="0" smtClean="0"/>
              <a:t>是很不友好的。。今年</a:t>
            </a:r>
            <a:r>
              <a:rPr lang="en-US" altLang="zh-CN" dirty="0" smtClean="0"/>
              <a:t>2</a:t>
            </a:r>
            <a:r>
              <a:rPr lang="zh-CN" altLang="en-US" dirty="0" smtClean="0"/>
              <a:t>月份官方文档才给出</a:t>
            </a:r>
            <a:r>
              <a:rPr lang="en-US" altLang="zh-CN" dirty="0" smtClean="0"/>
              <a:t>windows</a:t>
            </a:r>
            <a:r>
              <a:rPr lang="zh-CN" altLang="en-US" dirty="0" smtClean="0"/>
              <a:t>的比较容易的安装方法</a:t>
            </a:r>
            <a:endParaRPr lang="en-US" altLang="zh-CN" dirty="0" smtClean="0"/>
          </a:p>
          <a:p>
            <a:r>
              <a:rPr lang="zh-CN" altLang="en-US" dirty="0" smtClean="0"/>
              <a:t>首先你需要安装</a:t>
            </a:r>
            <a:r>
              <a:rPr lang="en-US" altLang="zh-CN" dirty="0" smtClean="0"/>
              <a:t>python3.5</a:t>
            </a:r>
            <a:r>
              <a:rPr lang="zh-CN" altLang="en-US" dirty="0" smtClean="0"/>
              <a:t>（自带</a:t>
            </a:r>
            <a:r>
              <a:rPr lang="en-US" altLang="zh-CN" dirty="0" smtClean="0"/>
              <a:t>pip</a:t>
            </a:r>
            <a:r>
              <a:rPr lang="zh-CN" altLang="en-US" dirty="0" smtClean="0"/>
              <a:t>），或者直接下载一个包含</a:t>
            </a:r>
            <a:r>
              <a:rPr lang="en-US" altLang="zh-CN" dirty="0" smtClean="0"/>
              <a:t>python</a:t>
            </a:r>
            <a:r>
              <a:rPr lang="zh-CN" altLang="en-US" dirty="0" smtClean="0"/>
              <a:t>各种常用库的</a:t>
            </a:r>
            <a:r>
              <a:rPr lang="en-US" altLang="zh-CN" dirty="0" smtClean="0"/>
              <a:t>anaconda</a:t>
            </a:r>
          </a:p>
          <a:p>
            <a:r>
              <a:rPr lang="zh-CN" altLang="en-US" dirty="0" smtClean="0"/>
              <a:t>如果你的电脑显卡是英伟达的话还可以安装</a:t>
            </a:r>
            <a:r>
              <a:rPr lang="en-US" altLang="zh-CN" dirty="0" smtClean="0"/>
              <a:t>GPU</a:t>
            </a:r>
            <a:r>
              <a:rPr lang="zh-CN" altLang="en-US" dirty="0" smtClean="0"/>
              <a:t>版本，速度据说会比</a:t>
            </a:r>
            <a:r>
              <a:rPr lang="en-US" altLang="zh-CN" dirty="0" smtClean="0"/>
              <a:t>CPU</a:t>
            </a:r>
            <a:r>
              <a:rPr lang="zh-CN" altLang="en-US" dirty="0" smtClean="0"/>
              <a:t>版本快很多</a:t>
            </a:r>
            <a:endParaRPr lang="zh-CN" altLang="en-US" dirty="0"/>
          </a:p>
        </p:txBody>
      </p:sp>
      <p:sp>
        <p:nvSpPr>
          <p:cNvPr id="4" name="灯片编号占位符 3"/>
          <p:cNvSpPr>
            <a:spLocks noGrp="1"/>
          </p:cNvSpPr>
          <p:nvPr>
            <p:ph type="sldNum" sz="quarter" idx="10"/>
          </p:nvPr>
        </p:nvSpPr>
        <p:spPr/>
        <p:txBody>
          <a:bodyPr/>
          <a:lstStyle/>
          <a:p>
            <a:fld id="{07F1CBB3-61D6-4954-9D3B-2AA943FE80B8}" type="slidenum">
              <a:rPr lang="zh-CN" altLang="en-US" smtClean="0"/>
              <a:t>11</a:t>
            </a:fld>
            <a:endParaRPr lang="zh-CN" altLang="en-US"/>
          </a:p>
        </p:txBody>
      </p:sp>
    </p:spTree>
    <p:extLst>
      <p:ext uri="{BB962C8B-B14F-4D97-AF65-F5344CB8AC3E}">
        <p14:creationId xmlns:p14="http://schemas.microsoft.com/office/powerpoint/2010/main" val="406942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３．ＳＷＩＧ：　</a:t>
            </a:r>
            <a:r>
              <a:rPr lang="en-US" altLang="zh-CN" dirty="0" smtClean="0"/>
              <a:t>SWIG</a:t>
            </a:r>
            <a:r>
              <a:rPr lang="zh-CN" altLang="en-US" dirty="0" smtClean="0"/>
              <a:t>来把</a:t>
            </a:r>
            <a:r>
              <a:rPr lang="en-US" altLang="zh-CN" dirty="0" smtClean="0"/>
              <a:t>C++</a:t>
            </a:r>
            <a:r>
              <a:rPr lang="zh-CN" altLang="en-US" dirty="0" smtClean="0"/>
              <a:t>的代码封装成</a:t>
            </a:r>
            <a:r>
              <a:rPr lang="en-US" altLang="zh-CN" dirty="0" smtClean="0"/>
              <a:t>Python</a:t>
            </a:r>
            <a:r>
              <a:rPr lang="zh-CN" altLang="en-US" dirty="0" smtClean="0"/>
              <a:t>库，供</a:t>
            </a:r>
            <a:r>
              <a:rPr lang="en-US" altLang="zh-CN" dirty="0" smtClean="0"/>
              <a:t>Python</a:t>
            </a:r>
            <a:r>
              <a:rPr lang="zh-CN" altLang="en-US" dirty="0" smtClean="0"/>
              <a:t>调用。</a:t>
            </a:r>
            <a:r>
              <a:rPr lang="en-US" altLang="zh-CN" dirty="0" smtClean="0"/>
              <a:t>SWIG </a:t>
            </a:r>
            <a:r>
              <a:rPr lang="zh-CN" altLang="en-US" dirty="0" smtClean="0"/>
              <a:t>实际上是一个编译器，获取</a:t>
            </a:r>
            <a:r>
              <a:rPr lang="en-US" altLang="zh-CN" dirty="0" smtClean="0"/>
              <a:t>C/C++</a:t>
            </a:r>
            <a:r>
              <a:rPr lang="zh-CN" altLang="en-US" dirty="0" smtClean="0"/>
              <a:t>的声明，用一个壳包起来，以便通过其他语言访问这些声明。因此，</a:t>
            </a:r>
            <a:r>
              <a:rPr lang="en-US" altLang="zh-CN" dirty="0" smtClean="0"/>
              <a:t>SWIG </a:t>
            </a:r>
            <a:r>
              <a:rPr lang="zh-CN" altLang="en-US" dirty="0" smtClean="0"/>
              <a:t>最大的好处就是</a:t>
            </a:r>
            <a:r>
              <a:rPr lang="zh-CN" altLang="en-US" b="1" dirty="0" smtClean="0"/>
              <a:t>将脚本语言的开发效率和 </a:t>
            </a:r>
            <a:r>
              <a:rPr lang="en-US" altLang="zh-CN" b="1" dirty="0" smtClean="0"/>
              <a:t>C/C++ </a:t>
            </a:r>
            <a:r>
              <a:rPr lang="zh-CN" altLang="en-US" b="1" dirty="0" smtClean="0"/>
              <a:t>的运行效率结合起来</a:t>
            </a:r>
            <a:r>
              <a:rPr lang="zh-CN" altLang="en-US" dirty="0" smtClean="0"/>
              <a:t>。</a:t>
            </a:r>
            <a:endParaRPr lang="en-US" altLang="zh-CN" dirty="0" smtClean="0"/>
          </a:p>
          <a:p>
            <a:r>
              <a:rPr lang="zh-CN" altLang="en-US" dirty="0" smtClean="0"/>
              <a:t>。</a:t>
            </a:r>
            <a:r>
              <a:rPr lang="en-US" altLang="zh-CN" dirty="0" err="1" smtClean="0"/>
              <a:t>tensorflow</a:t>
            </a:r>
            <a:r>
              <a:rPr lang="zh-CN" altLang="en-US" dirty="0" smtClean="0"/>
              <a:t>的核心算法是用</a:t>
            </a:r>
            <a:r>
              <a:rPr lang="en-US" altLang="zh-CN" dirty="0" smtClean="0"/>
              <a:t>C++</a:t>
            </a:r>
            <a:r>
              <a:rPr lang="zh-CN" altLang="en-US" dirty="0" smtClean="0"/>
              <a:t>写的，因为</a:t>
            </a:r>
            <a:r>
              <a:rPr lang="en-US" altLang="zh-CN" dirty="0" smtClean="0"/>
              <a:t>C++</a:t>
            </a:r>
            <a:r>
              <a:rPr lang="zh-CN" altLang="en-US" dirty="0" smtClean="0"/>
              <a:t>比</a:t>
            </a:r>
            <a:r>
              <a:rPr lang="en-US" altLang="zh-CN" dirty="0" smtClean="0"/>
              <a:t>python</a:t>
            </a:r>
            <a:r>
              <a:rPr lang="zh-CN" altLang="en-US" dirty="0" smtClean="0"/>
              <a:t>要快，总之</a:t>
            </a:r>
            <a:r>
              <a:rPr lang="en-US" altLang="zh-CN" dirty="0" smtClean="0"/>
              <a:t>Python</a:t>
            </a:r>
            <a:r>
              <a:rPr lang="zh-CN" altLang="en-US" dirty="0" smtClean="0"/>
              <a:t>的角色是</a:t>
            </a:r>
            <a:r>
              <a:rPr lang="en-US" altLang="zh-CN" dirty="0" smtClean="0"/>
              <a:t>Design</a:t>
            </a:r>
            <a:r>
              <a:rPr lang="zh-CN" altLang="en-US" dirty="0" smtClean="0"/>
              <a:t>，</a:t>
            </a:r>
            <a:r>
              <a:rPr lang="en-US" altLang="zh-CN" dirty="0" smtClean="0"/>
              <a:t>C++</a:t>
            </a:r>
            <a:r>
              <a:rPr lang="zh-CN" altLang="en-US" dirty="0" smtClean="0"/>
              <a:t>是</a:t>
            </a:r>
            <a:r>
              <a:rPr lang="en-US" altLang="zh-CN" dirty="0" smtClean="0"/>
              <a:t>Run</a:t>
            </a:r>
            <a:r>
              <a:rPr lang="zh-CN" altLang="en-US" dirty="0" smtClean="0"/>
              <a:t>。</a:t>
            </a:r>
            <a:endParaRPr lang="zh-CN" altLang="en-US" dirty="0"/>
          </a:p>
        </p:txBody>
      </p:sp>
      <p:sp>
        <p:nvSpPr>
          <p:cNvPr id="4" name="灯片编号占位符 3"/>
          <p:cNvSpPr>
            <a:spLocks noGrp="1"/>
          </p:cNvSpPr>
          <p:nvPr>
            <p:ph type="sldNum" sz="quarter" idx="10"/>
          </p:nvPr>
        </p:nvSpPr>
        <p:spPr/>
        <p:txBody>
          <a:bodyPr/>
          <a:lstStyle/>
          <a:p>
            <a:fld id="{07F1CBB3-61D6-4954-9D3B-2AA943FE80B8}" type="slidenum">
              <a:rPr lang="zh-CN" altLang="en-US" smtClean="0"/>
              <a:t>12</a:t>
            </a:fld>
            <a:endParaRPr lang="zh-CN" altLang="en-US"/>
          </a:p>
        </p:txBody>
      </p:sp>
    </p:spTree>
    <p:extLst>
      <p:ext uri="{BB962C8B-B14F-4D97-AF65-F5344CB8AC3E}">
        <p14:creationId xmlns:p14="http://schemas.microsoft.com/office/powerpoint/2010/main" val="25998360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我用</a:t>
            </a:r>
            <a:r>
              <a:rPr lang="en-US" altLang="zh-CN" dirty="0" err="1" smtClean="0"/>
              <a:t>cmake</a:t>
            </a:r>
            <a:r>
              <a:rPr lang="en-US" altLang="zh-CN" dirty="0" smtClean="0"/>
              <a:t> build</a:t>
            </a:r>
            <a:r>
              <a:rPr lang="zh-CN" altLang="en-US" dirty="0" smtClean="0"/>
              <a:t>完了之后就生成好多</a:t>
            </a:r>
            <a:r>
              <a:rPr lang="en-US" altLang="zh-CN" dirty="0" err="1" smtClean="0"/>
              <a:t>vc</a:t>
            </a:r>
            <a:r>
              <a:rPr lang="en-US" altLang="zh-CN" dirty="0" smtClean="0"/>
              <a:t>++</a:t>
            </a:r>
            <a:r>
              <a:rPr lang="zh-CN" altLang="en-US" dirty="0" smtClean="0"/>
              <a:t>的</a:t>
            </a:r>
            <a:r>
              <a:rPr lang="en-US" altLang="zh-CN" dirty="0" smtClean="0"/>
              <a:t>project , </a:t>
            </a:r>
            <a:r>
              <a:rPr lang="zh-CN" altLang="en-US" dirty="0" smtClean="0"/>
              <a:t>里面的画风是这个样子的。。。。我最终也没有找到怎么在自己的代码里面</a:t>
            </a:r>
            <a:r>
              <a:rPr lang="en-US" altLang="zh-CN" dirty="0" smtClean="0"/>
              <a:t>include</a:t>
            </a:r>
            <a:r>
              <a:rPr lang="zh-CN" altLang="en-US" dirty="0" smtClean="0"/>
              <a:t>这些库。。。</a:t>
            </a:r>
            <a:endParaRPr lang="zh-CN" altLang="en-US" dirty="0"/>
          </a:p>
        </p:txBody>
      </p:sp>
      <p:sp>
        <p:nvSpPr>
          <p:cNvPr id="4" name="灯片编号占位符 3"/>
          <p:cNvSpPr>
            <a:spLocks noGrp="1"/>
          </p:cNvSpPr>
          <p:nvPr>
            <p:ph type="sldNum" sz="quarter" idx="10"/>
          </p:nvPr>
        </p:nvSpPr>
        <p:spPr/>
        <p:txBody>
          <a:bodyPr/>
          <a:lstStyle/>
          <a:p>
            <a:fld id="{07F1CBB3-61D6-4954-9D3B-2AA943FE80B8}" type="slidenum">
              <a:rPr lang="zh-CN" altLang="en-US" smtClean="0"/>
              <a:t>13</a:t>
            </a:fld>
            <a:endParaRPr lang="zh-CN" altLang="en-US"/>
          </a:p>
        </p:txBody>
      </p:sp>
    </p:spTree>
    <p:extLst>
      <p:ext uri="{BB962C8B-B14F-4D97-AF65-F5344CB8AC3E}">
        <p14:creationId xmlns:p14="http://schemas.microsoft.com/office/powerpoint/2010/main" val="3653406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err="1" smtClean="0"/>
              <a:t>Github</a:t>
            </a:r>
            <a:r>
              <a:rPr lang="zh-CN" altLang="en-US" dirty="0" smtClean="0"/>
              <a:t>给的</a:t>
            </a:r>
            <a:r>
              <a:rPr lang="en-US" altLang="zh-CN" dirty="0" smtClean="0"/>
              <a:t>example</a:t>
            </a:r>
            <a:r>
              <a:rPr lang="zh-CN" altLang="en-US" dirty="0" smtClean="0"/>
              <a:t>也编译不过去，因为它</a:t>
            </a:r>
            <a:r>
              <a:rPr lang="en-US" altLang="zh-CN" dirty="0" smtClean="0"/>
              <a:t>include</a:t>
            </a:r>
            <a:r>
              <a:rPr lang="zh-CN" altLang="en-US" dirty="0" smtClean="0"/>
              <a:t>的头文件的头文件还没有</a:t>
            </a:r>
            <a:r>
              <a:rPr lang="en-US" altLang="zh-CN" dirty="0" smtClean="0"/>
              <a:t>build</a:t>
            </a:r>
            <a:r>
              <a:rPr lang="zh-CN" altLang="en-US" dirty="0" smtClean="0"/>
              <a:t>出来</a:t>
            </a:r>
            <a:r>
              <a:rPr lang="en-US" altLang="zh-CN" dirty="0" smtClean="0"/>
              <a:t>,</a:t>
            </a:r>
            <a:r>
              <a:rPr lang="zh-CN" altLang="en-US" dirty="0" smtClean="0"/>
              <a:t>需要</a:t>
            </a:r>
            <a:r>
              <a:rPr lang="en-US" altLang="zh-CN" dirty="0" err="1" smtClean="0"/>
              <a:t>bazel</a:t>
            </a:r>
            <a:r>
              <a:rPr lang="zh-CN" altLang="en-US" dirty="0" smtClean="0"/>
              <a:t>才能</a:t>
            </a:r>
            <a:r>
              <a:rPr lang="en-US" altLang="zh-CN" dirty="0" smtClean="0"/>
              <a:t>build</a:t>
            </a:r>
            <a:endParaRPr lang="zh-CN" altLang="en-US" dirty="0"/>
          </a:p>
        </p:txBody>
      </p:sp>
      <p:sp>
        <p:nvSpPr>
          <p:cNvPr id="4" name="灯片编号占位符 3"/>
          <p:cNvSpPr>
            <a:spLocks noGrp="1"/>
          </p:cNvSpPr>
          <p:nvPr>
            <p:ph type="sldNum" sz="quarter" idx="10"/>
          </p:nvPr>
        </p:nvSpPr>
        <p:spPr/>
        <p:txBody>
          <a:bodyPr/>
          <a:lstStyle/>
          <a:p>
            <a:fld id="{07F1CBB3-61D6-4954-9D3B-2AA943FE80B8}" type="slidenum">
              <a:rPr lang="zh-CN" altLang="en-US" smtClean="0"/>
              <a:t>14</a:t>
            </a:fld>
            <a:endParaRPr lang="zh-CN" altLang="en-US"/>
          </a:p>
        </p:txBody>
      </p:sp>
    </p:spTree>
    <p:extLst>
      <p:ext uri="{BB962C8B-B14F-4D97-AF65-F5344CB8AC3E}">
        <p14:creationId xmlns:p14="http://schemas.microsoft.com/office/powerpoint/2010/main" val="29945535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Playground</a:t>
            </a:r>
            <a:r>
              <a:rPr lang="en-US" altLang="zh-CN" baseline="0" dirty="0" smtClean="0"/>
              <a:t> </a:t>
            </a:r>
            <a:r>
              <a:rPr lang="zh-CN" altLang="en-US" baseline="0" dirty="0" smtClean="0"/>
              <a:t>是一个在线的深度学习的</a:t>
            </a:r>
            <a:r>
              <a:rPr lang="en-US" altLang="zh-CN" baseline="0" dirty="0" smtClean="0"/>
              <a:t>demo</a:t>
            </a:r>
            <a:r>
              <a:rPr lang="zh-CN" altLang="en-US" baseline="0" dirty="0" smtClean="0"/>
              <a:t>，他的功能是比如有许多个点，每个点为橙色或者蓝色，每个点都有一个坐标，然后他会根据前若干个点的颜色和坐标之间的关系，通过学习判断后面的给定坐标的点的颜色</a:t>
            </a:r>
            <a:endParaRPr lang="en-US" altLang="zh-CN" baseline="0" dirty="0" smtClean="0"/>
          </a:p>
          <a:p>
            <a:r>
              <a:rPr lang="en-US" altLang="zh-CN" baseline="0" dirty="0" err="1" smtClean="0"/>
              <a:t>Tensorflow</a:t>
            </a:r>
            <a:r>
              <a:rPr lang="zh-CN" altLang="en-US" baseline="0" dirty="0" smtClean="0"/>
              <a:t>还可以写一个程序来计算</a:t>
            </a:r>
            <a:r>
              <a:rPr lang="en-US" altLang="zh-CN" baseline="0" dirty="0" err="1" smtClean="0"/>
              <a:t>mandelbrot</a:t>
            </a:r>
            <a:r>
              <a:rPr lang="zh-CN" altLang="en-US" baseline="0" dirty="0" smtClean="0"/>
              <a:t>集合，并把它打印出来（虽然和机器学习没什么关系）</a:t>
            </a:r>
            <a:endParaRPr lang="en-US" altLang="zh-CN" baseline="0" dirty="0" smtClean="0"/>
          </a:p>
          <a:p>
            <a:r>
              <a:rPr lang="zh-CN" altLang="en-US" baseline="0" dirty="0" smtClean="0"/>
              <a:t>还可以通过计算偏微分方程来模拟雨滴落到池塘的涟漪</a:t>
            </a:r>
            <a:endParaRPr lang="en-US" altLang="zh-CN" baseline="0" dirty="0" smtClean="0"/>
          </a:p>
          <a:p>
            <a:r>
              <a:rPr lang="zh-CN" altLang="en-US" baseline="0" dirty="0" smtClean="0"/>
              <a:t>不过这两个</a:t>
            </a:r>
            <a:r>
              <a:rPr lang="en-US" altLang="zh-CN" baseline="0" dirty="0" smtClean="0"/>
              <a:t>demo</a:t>
            </a:r>
            <a:r>
              <a:rPr lang="zh-CN" altLang="en-US" baseline="0" dirty="0" smtClean="0"/>
              <a:t>都需要安装</a:t>
            </a:r>
            <a:r>
              <a:rPr lang="en-US" altLang="zh-CN" baseline="0" dirty="0" err="1" smtClean="0"/>
              <a:t>ipython</a:t>
            </a:r>
            <a:r>
              <a:rPr lang="en-US" altLang="zh-CN" baseline="0" dirty="0" smtClean="0"/>
              <a:t> notebook</a:t>
            </a:r>
            <a:r>
              <a:rPr lang="zh-CN" altLang="en-US" baseline="0" smtClean="0"/>
              <a:t>来实现可视化</a:t>
            </a:r>
            <a:endParaRPr lang="zh-CN" altLang="en-US" dirty="0"/>
          </a:p>
        </p:txBody>
      </p:sp>
      <p:sp>
        <p:nvSpPr>
          <p:cNvPr id="4" name="灯片编号占位符 3"/>
          <p:cNvSpPr>
            <a:spLocks noGrp="1"/>
          </p:cNvSpPr>
          <p:nvPr>
            <p:ph type="sldNum" sz="quarter" idx="10"/>
          </p:nvPr>
        </p:nvSpPr>
        <p:spPr/>
        <p:txBody>
          <a:bodyPr/>
          <a:lstStyle/>
          <a:p>
            <a:fld id="{07F1CBB3-61D6-4954-9D3B-2AA943FE80B8}" type="slidenum">
              <a:rPr lang="zh-CN" altLang="en-US" smtClean="0"/>
              <a:t>15</a:t>
            </a:fld>
            <a:endParaRPr lang="zh-CN" altLang="en-US"/>
          </a:p>
        </p:txBody>
      </p:sp>
    </p:spTree>
    <p:extLst>
      <p:ext uri="{BB962C8B-B14F-4D97-AF65-F5344CB8AC3E}">
        <p14:creationId xmlns:p14="http://schemas.microsoft.com/office/powerpoint/2010/main" val="26207794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３．ＳＷＩＧ：　</a:t>
            </a:r>
            <a:r>
              <a:rPr lang="en-US" altLang="zh-CN" dirty="0" smtClean="0"/>
              <a:t>SWIG</a:t>
            </a:r>
            <a:r>
              <a:rPr lang="zh-CN" altLang="en-US" dirty="0" smtClean="0"/>
              <a:t>来把</a:t>
            </a:r>
            <a:r>
              <a:rPr lang="en-US" altLang="zh-CN" dirty="0" smtClean="0"/>
              <a:t>C++</a:t>
            </a:r>
            <a:r>
              <a:rPr lang="zh-CN" altLang="en-US" dirty="0" smtClean="0"/>
              <a:t>的代码封装成</a:t>
            </a:r>
            <a:r>
              <a:rPr lang="en-US" altLang="zh-CN" dirty="0" smtClean="0"/>
              <a:t>Python</a:t>
            </a:r>
            <a:r>
              <a:rPr lang="zh-CN" altLang="en-US" dirty="0" smtClean="0"/>
              <a:t>库，供</a:t>
            </a:r>
            <a:r>
              <a:rPr lang="en-US" altLang="zh-CN" dirty="0" smtClean="0"/>
              <a:t>Python</a:t>
            </a:r>
            <a:r>
              <a:rPr lang="zh-CN" altLang="en-US" dirty="0" smtClean="0"/>
              <a:t>调用。</a:t>
            </a:r>
            <a:r>
              <a:rPr lang="en-US" altLang="zh-CN" dirty="0" smtClean="0"/>
              <a:t>SWIG </a:t>
            </a:r>
            <a:r>
              <a:rPr lang="zh-CN" altLang="en-US" dirty="0" smtClean="0"/>
              <a:t>实际上是一个编译器，获取</a:t>
            </a:r>
            <a:r>
              <a:rPr lang="en-US" altLang="zh-CN" dirty="0" smtClean="0"/>
              <a:t>C/C++</a:t>
            </a:r>
            <a:r>
              <a:rPr lang="zh-CN" altLang="en-US" dirty="0" smtClean="0"/>
              <a:t>的声明，用一个壳包起来，以便通过其他语言访问这些声明。因此，</a:t>
            </a:r>
            <a:r>
              <a:rPr lang="en-US" altLang="zh-CN" dirty="0" smtClean="0"/>
              <a:t>SWIG </a:t>
            </a:r>
            <a:r>
              <a:rPr lang="zh-CN" altLang="en-US" dirty="0" smtClean="0"/>
              <a:t>最大的好处就是</a:t>
            </a:r>
            <a:r>
              <a:rPr lang="zh-CN" altLang="en-US" b="1" dirty="0" smtClean="0"/>
              <a:t>将脚本语言的开发效率和 </a:t>
            </a:r>
            <a:r>
              <a:rPr lang="en-US" altLang="zh-CN" b="1" dirty="0" smtClean="0"/>
              <a:t>C/C++ </a:t>
            </a:r>
            <a:r>
              <a:rPr lang="zh-CN" altLang="en-US" b="1" dirty="0" smtClean="0"/>
              <a:t>的运行效率结合起来</a:t>
            </a:r>
            <a:r>
              <a:rPr lang="zh-CN" altLang="en-US" dirty="0" smtClean="0"/>
              <a:t>。</a:t>
            </a:r>
            <a:endParaRPr lang="en-US" altLang="zh-CN" dirty="0" smtClean="0"/>
          </a:p>
          <a:p>
            <a:r>
              <a:rPr lang="zh-CN" altLang="en-US" dirty="0" smtClean="0"/>
              <a:t>。</a:t>
            </a:r>
            <a:r>
              <a:rPr lang="en-US" altLang="zh-CN" dirty="0" err="1" smtClean="0"/>
              <a:t>tensorflow</a:t>
            </a:r>
            <a:r>
              <a:rPr lang="zh-CN" altLang="en-US" dirty="0" smtClean="0"/>
              <a:t>的核心算法是用</a:t>
            </a:r>
            <a:r>
              <a:rPr lang="en-US" altLang="zh-CN" dirty="0" smtClean="0"/>
              <a:t>C++</a:t>
            </a:r>
            <a:r>
              <a:rPr lang="zh-CN" altLang="en-US" dirty="0" smtClean="0"/>
              <a:t>写的，因为</a:t>
            </a:r>
            <a:r>
              <a:rPr lang="en-US" altLang="zh-CN" dirty="0" smtClean="0"/>
              <a:t>C++</a:t>
            </a:r>
            <a:r>
              <a:rPr lang="zh-CN" altLang="en-US" dirty="0" smtClean="0"/>
              <a:t>比</a:t>
            </a:r>
            <a:r>
              <a:rPr lang="en-US" altLang="zh-CN" dirty="0" smtClean="0"/>
              <a:t>python</a:t>
            </a:r>
            <a:r>
              <a:rPr lang="zh-CN" altLang="en-US" dirty="0" smtClean="0"/>
              <a:t>要快，总之</a:t>
            </a:r>
            <a:r>
              <a:rPr lang="en-US" altLang="zh-CN" dirty="0" smtClean="0"/>
              <a:t>Python</a:t>
            </a:r>
            <a:r>
              <a:rPr lang="zh-CN" altLang="en-US" dirty="0" smtClean="0"/>
              <a:t>的角色是</a:t>
            </a:r>
            <a:r>
              <a:rPr lang="en-US" altLang="zh-CN" dirty="0" smtClean="0"/>
              <a:t>Design</a:t>
            </a:r>
            <a:r>
              <a:rPr lang="zh-CN" altLang="en-US" dirty="0" smtClean="0"/>
              <a:t>，</a:t>
            </a:r>
            <a:r>
              <a:rPr lang="en-US" altLang="zh-CN" dirty="0" smtClean="0"/>
              <a:t>C++</a:t>
            </a:r>
            <a:r>
              <a:rPr lang="zh-CN" altLang="en-US" dirty="0" smtClean="0"/>
              <a:t>是</a:t>
            </a:r>
            <a:r>
              <a:rPr lang="en-US" altLang="zh-CN" dirty="0" smtClean="0"/>
              <a:t>Run</a:t>
            </a:r>
            <a:r>
              <a:rPr lang="zh-CN" altLang="en-US" dirty="0" smtClean="0"/>
              <a:t>。</a:t>
            </a:r>
            <a:endParaRPr lang="zh-CN" altLang="en-US" dirty="0"/>
          </a:p>
        </p:txBody>
      </p:sp>
      <p:sp>
        <p:nvSpPr>
          <p:cNvPr id="4" name="灯片编号占位符 3"/>
          <p:cNvSpPr>
            <a:spLocks noGrp="1"/>
          </p:cNvSpPr>
          <p:nvPr>
            <p:ph type="sldNum" sz="quarter" idx="10"/>
          </p:nvPr>
        </p:nvSpPr>
        <p:spPr/>
        <p:txBody>
          <a:bodyPr/>
          <a:lstStyle/>
          <a:p>
            <a:fld id="{07F1CBB3-61D6-4954-9D3B-2AA943FE80B8}" type="slidenum">
              <a:rPr lang="zh-CN" altLang="en-US" smtClean="0"/>
              <a:t>16</a:t>
            </a:fld>
            <a:endParaRPr lang="zh-CN" altLang="en-US"/>
          </a:p>
        </p:txBody>
      </p:sp>
    </p:spTree>
    <p:extLst>
      <p:ext uri="{BB962C8B-B14F-4D97-AF65-F5344CB8AC3E}">
        <p14:creationId xmlns:p14="http://schemas.microsoft.com/office/powerpoint/2010/main" val="470753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3/28/2017</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nchor="ct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B61BEF0D-F0BB-DE4B-95CE-6DB70DBA9567}" type="datetimeFigureOut">
              <a:rPr lang="en-US" dirty="0"/>
              <a:pPr/>
              <a:t>3/28/2017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3/28/2017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3/28/2017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3/28/2017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B61BEF0D-F0BB-DE4B-95CE-6DB70DBA9567}" type="datetimeFigureOut">
              <a:rPr lang="en-US" dirty="0"/>
              <a:pPr/>
              <a:t>3/28/2017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zh-CN" altLang="en-US" smtClean="0"/>
              <a:t>单击此处编辑母版标题样式</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B61BEF0D-F0BB-DE4B-95CE-6DB70DBA9567}" type="datetimeFigureOut">
              <a:rPr lang="en-US" dirty="0"/>
              <a:pPr/>
              <a:t>3/28/2017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带描述的全景图片">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B61BEF0D-F0BB-DE4B-95CE-6DB70DBA9567}" type="datetimeFigureOut">
              <a:rPr lang="en-US" dirty="0"/>
              <a:pPr/>
              <a:t>3/28/2017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标题和描述">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B61BEF0D-F0BB-DE4B-95CE-6DB70DBA9567}" type="datetimeFigureOut">
              <a:rPr lang="en-US" dirty="0"/>
              <a:pPr/>
              <a:t>3/28/2017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带描述的引言">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zh-CN" altLang="en-US" smtClean="0"/>
              <a:t>单击此处编辑母版标题样式</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smtClean="0"/>
              <a:t>编辑母版文本样式</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B61BEF0D-F0BB-DE4B-95CE-6DB70DBA9567}" type="datetimeFigureOut">
              <a:rPr lang="en-US" dirty="0"/>
              <a:pPr/>
              <a:t>3/28/2017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B61BEF0D-F0BB-DE4B-95CE-6DB70DBA9567}" type="datetimeFigureOut">
              <a:rPr lang="en-US" dirty="0"/>
              <a:pPr/>
              <a:t>3/28/2017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引言名片">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zh-CN" altLang="en-US" smtClean="0"/>
              <a:t>单击此处编辑母版标题样式</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zh-CN" altLang="en-US" smtClean="0"/>
              <a:t>编辑母版文本样式</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B61BEF0D-F0BB-DE4B-95CE-6DB70DBA9567}" type="datetimeFigureOut">
              <a:rPr lang="en-US" dirty="0"/>
              <a:pPr/>
              <a:t>3/28/2017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真或假">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zh-CN" altLang="en-US" smtClean="0"/>
              <a:t>单击此处编辑母版标题样式</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zh-CN" altLang="en-US" smtClean="0"/>
              <a:t>编辑母版文本样式</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B61BEF0D-F0BB-DE4B-95CE-6DB70DBA9567}" type="datetimeFigureOut">
              <a:rPr lang="en-US" dirty="0"/>
              <a:pPr/>
              <a:t>3/28/2017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ncho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3/28/2017</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9.wmf"/><Relationship Id="rId5" Type="http://schemas.openxmlformats.org/officeDocument/2006/relationships/oleObject" Target="../embeddings/oleObject1.bin"/><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2.jpg"/><Relationship Id="rId4" Type="http://schemas.openxmlformats.org/officeDocument/2006/relationships/image" Target="../media/image21.jp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err="1" smtClean="0"/>
              <a:t>TensorFlow</a:t>
            </a:r>
            <a:endParaRPr lang="zh-CN" altLang="en-US" dirty="0"/>
          </a:p>
        </p:txBody>
      </p:sp>
      <p:sp>
        <p:nvSpPr>
          <p:cNvPr id="3" name="副标题 2"/>
          <p:cNvSpPr>
            <a:spLocks noGrp="1"/>
          </p:cNvSpPr>
          <p:nvPr>
            <p:ph type="subTitle" idx="1"/>
          </p:nvPr>
        </p:nvSpPr>
        <p:spPr/>
        <p:txBody>
          <a:bodyPr/>
          <a:lstStyle/>
          <a:p>
            <a:r>
              <a:rPr lang="en-US" altLang="zh-CN" dirty="0" smtClean="0"/>
              <a:t>CST64</a:t>
            </a:r>
          </a:p>
          <a:p>
            <a:r>
              <a:rPr lang="en-US" altLang="zh-CN" dirty="0" smtClean="0"/>
              <a:t>Dong </a:t>
            </a:r>
            <a:r>
              <a:rPr lang="en-US" altLang="zh-CN" dirty="0" err="1" smtClean="0"/>
              <a:t>Yuanliang</a:t>
            </a:r>
            <a:endParaRPr lang="en-US" altLang="zh-CN" dirty="0" smtClean="0"/>
          </a:p>
        </p:txBody>
      </p:sp>
    </p:spTree>
    <p:extLst>
      <p:ext uri="{BB962C8B-B14F-4D97-AF65-F5344CB8AC3E}">
        <p14:creationId xmlns:p14="http://schemas.microsoft.com/office/powerpoint/2010/main" val="7185084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4400" dirty="0" smtClean="0"/>
              <a:t>What is </a:t>
            </a:r>
            <a:r>
              <a:rPr lang="en-US" altLang="zh-CN" sz="4400" dirty="0" err="1" smtClean="0"/>
              <a:t>TensorFlow</a:t>
            </a:r>
            <a:r>
              <a:rPr lang="en-US" altLang="zh-CN" sz="4400" dirty="0" smtClean="0"/>
              <a:t>?</a:t>
            </a:r>
            <a:endParaRPr lang="zh-CN" altLang="en-US" sz="4400" dirty="0"/>
          </a:p>
        </p:txBody>
      </p:sp>
      <p:sp>
        <p:nvSpPr>
          <p:cNvPr id="3" name="内容占位符 2"/>
          <p:cNvSpPr>
            <a:spLocks noGrp="1"/>
          </p:cNvSpPr>
          <p:nvPr>
            <p:ph idx="1"/>
          </p:nvPr>
        </p:nvSpPr>
        <p:spPr>
          <a:xfrm>
            <a:off x="1484311" y="2438399"/>
            <a:ext cx="10357734" cy="3725008"/>
          </a:xfrm>
        </p:spPr>
        <p:txBody>
          <a:bodyPr/>
          <a:lstStyle/>
          <a:p>
            <a:r>
              <a:rPr lang="en-US" altLang="zh-CN" sz="2800" dirty="0" smtClean="0"/>
              <a:t>An </a:t>
            </a:r>
            <a:r>
              <a:rPr lang="en-US" altLang="zh-CN" sz="2800" dirty="0"/>
              <a:t>open source software library for numerical computation </a:t>
            </a:r>
            <a:endParaRPr lang="en-US" altLang="zh-CN" sz="2800" dirty="0" smtClean="0"/>
          </a:p>
          <a:p>
            <a:r>
              <a:rPr lang="en-US" altLang="zh-CN" sz="2800" dirty="0" smtClean="0"/>
              <a:t>Often used in machine learning (Developed by Google Brain)</a:t>
            </a:r>
          </a:p>
          <a:p>
            <a:r>
              <a:rPr lang="en-US" altLang="zh-CN" sz="2800" dirty="0"/>
              <a:t>Data flow graphs</a:t>
            </a:r>
          </a:p>
          <a:p>
            <a:endParaRPr lang="en-US" altLang="zh-CN" sz="2800" dirty="0" smtClean="0"/>
          </a:p>
          <a:p>
            <a:endParaRPr lang="en-US" altLang="zh-CN" dirty="0" smtClean="0"/>
          </a:p>
          <a:p>
            <a:endParaRPr lang="zh-CN" altLang="en-US" dirty="0"/>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1733" y="865893"/>
            <a:ext cx="7207502" cy="5297514"/>
          </a:xfrm>
          <a:prstGeom prst="rect">
            <a:avLst/>
          </a:prstGeom>
        </p:spPr>
      </p:pic>
    </p:spTree>
    <p:extLst>
      <p:ext uri="{BB962C8B-B14F-4D97-AF65-F5344CB8AC3E}">
        <p14:creationId xmlns:p14="http://schemas.microsoft.com/office/powerpoint/2010/main" val="1129427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4400" dirty="0" smtClean="0"/>
              <a:t>Data Flow Graph</a:t>
            </a:r>
            <a:endParaRPr lang="zh-CN" altLang="en-US" sz="4400" dirty="0"/>
          </a:p>
        </p:txBody>
      </p:sp>
      <p:sp>
        <p:nvSpPr>
          <p:cNvPr id="3" name="内容占位符 2"/>
          <p:cNvSpPr>
            <a:spLocks noGrp="1"/>
          </p:cNvSpPr>
          <p:nvPr>
            <p:ph idx="1"/>
          </p:nvPr>
        </p:nvSpPr>
        <p:spPr>
          <a:xfrm>
            <a:off x="1484311" y="2438399"/>
            <a:ext cx="10357734" cy="3725008"/>
          </a:xfrm>
        </p:spPr>
        <p:txBody>
          <a:bodyPr/>
          <a:lstStyle/>
          <a:p>
            <a:r>
              <a:rPr lang="en-US" altLang="zh-CN" sz="2800" dirty="0" smtClean="0"/>
              <a:t>“nodes” for computation</a:t>
            </a:r>
          </a:p>
          <a:p>
            <a:r>
              <a:rPr lang="en-US" altLang="zh-CN" sz="2800" dirty="0" smtClean="0"/>
              <a:t>“lines” for the input and output relationship between nodes</a:t>
            </a:r>
          </a:p>
          <a:p>
            <a:r>
              <a:rPr lang="en-US" altLang="zh-CN" sz="2800" dirty="0" smtClean="0"/>
              <a:t>“tensor” is transported in ”lines”</a:t>
            </a:r>
          </a:p>
          <a:p>
            <a:r>
              <a:rPr lang="en-US" altLang="zh-CN" sz="2800" dirty="0" smtClean="0"/>
              <a:t>“</a:t>
            </a:r>
            <a:r>
              <a:rPr lang="en-US" altLang="zh-CN" sz="2800" dirty="0" err="1" smtClean="0"/>
              <a:t>Tensorboard</a:t>
            </a:r>
            <a:r>
              <a:rPr lang="en-US" altLang="zh-CN" sz="2800" dirty="0" smtClean="0"/>
              <a:t>” : make the graph </a:t>
            </a:r>
            <a:r>
              <a:rPr lang="en-US" altLang="zh-CN" sz="2800" dirty="0" err="1" smtClean="0"/>
              <a:t>visiable</a:t>
            </a:r>
            <a:endParaRPr lang="en-US" altLang="zh-CN" sz="2800" dirty="0"/>
          </a:p>
          <a:p>
            <a:endParaRPr lang="en-US" altLang="zh-CN" sz="2800" dirty="0" smtClean="0"/>
          </a:p>
          <a:p>
            <a:endParaRPr lang="en-US" altLang="zh-CN" dirty="0" smtClean="0"/>
          </a:p>
          <a:p>
            <a:endParaRPr lang="zh-CN" altLang="en-US" dirty="0"/>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2088" y="-467235"/>
            <a:ext cx="4120445" cy="7325235"/>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41823" y="0"/>
            <a:ext cx="5271911" cy="6751939"/>
          </a:xfrm>
          <a:prstGeom prst="rect">
            <a:avLst/>
          </a:prstGeom>
        </p:spPr>
      </p:pic>
    </p:spTree>
    <p:extLst>
      <p:ext uri="{BB962C8B-B14F-4D97-AF65-F5344CB8AC3E}">
        <p14:creationId xmlns:p14="http://schemas.microsoft.com/office/powerpoint/2010/main" val="1351640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4400" dirty="0" smtClean="0"/>
              <a:t>The structure of </a:t>
            </a:r>
            <a:r>
              <a:rPr lang="en-US" altLang="zh-CN" sz="4400" dirty="0" err="1" smtClean="0"/>
              <a:t>sourcecode</a:t>
            </a:r>
            <a:endParaRPr lang="zh-CN" altLang="en-US" sz="4400" dirty="0"/>
          </a:p>
        </p:txBody>
      </p:sp>
      <p:sp>
        <p:nvSpPr>
          <p:cNvPr id="3" name="内容占位符 2"/>
          <p:cNvSpPr>
            <a:spLocks noGrp="1"/>
          </p:cNvSpPr>
          <p:nvPr>
            <p:ph idx="1"/>
          </p:nvPr>
        </p:nvSpPr>
        <p:spPr>
          <a:xfrm>
            <a:off x="1484311" y="2957690"/>
            <a:ext cx="10357734" cy="3160562"/>
          </a:xfrm>
        </p:spPr>
        <p:txBody>
          <a:bodyPr>
            <a:normAutofit/>
          </a:bodyPr>
          <a:lstStyle/>
          <a:p>
            <a:endParaRPr lang="en-US" altLang="zh-CN" sz="2800" dirty="0" smtClean="0"/>
          </a:p>
          <a:p>
            <a:endParaRPr lang="en-US" altLang="zh-CN" dirty="0" smtClean="0"/>
          </a:p>
          <a:p>
            <a:endParaRPr lang="zh-CN" altLang="en-US" dirty="0"/>
          </a:p>
        </p:txBody>
      </p:sp>
      <p:pic>
        <p:nvPicPr>
          <p:cNvPr id="5" name="图片 4"/>
          <p:cNvPicPr>
            <a:picLocks noChangeAspect="1"/>
          </p:cNvPicPr>
          <p:nvPr/>
        </p:nvPicPr>
        <p:blipFill>
          <a:blip r:embed="rId3"/>
          <a:stretch>
            <a:fillRect/>
          </a:stretch>
        </p:blipFill>
        <p:spPr>
          <a:xfrm>
            <a:off x="3529012" y="-38100"/>
            <a:ext cx="5133975" cy="6934200"/>
          </a:xfrm>
          <a:prstGeom prst="rect">
            <a:avLst/>
          </a:prstGeom>
        </p:spPr>
      </p:pic>
    </p:spTree>
    <p:extLst>
      <p:ext uri="{BB962C8B-B14F-4D97-AF65-F5344CB8AC3E}">
        <p14:creationId xmlns:p14="http://schemas.microsoft.com/office/powerpoint/2010/main" val="3971808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4400" dirty="0" smtClean="0"/>
              <a:t>Some important elements</a:t>
            </a:r>
            <a:endParaRPr lang="zh-CN" altLang="en-US" sz="4400" dirty="0"/>
          </a:p>
        </p:txBody>
      </p:sp>
      <p:sp>
        <p:nvSpPr>
          <p:cNvPr id="3" name="内容占位符 2"/>
          <p:cNvSpPr>
            <a:spLocks noGrp="1"/>
          </p:cNvSpPr>
          <p:nvPr>
            <p:ph idx="1"/>
          </p:nvPr>
        </p:nvSpPr>
        <p:spPr>
          <a:xfrm>
            <a:off x="1484311" y="2957690"/>
            <a:ext cx="10357734" cy="3160562"/>
          </a:xfrm>
        </p:spPr>
        <p:txBody>
          <a:bodyPr>
            <a:normAutofit/>
          </a:bodyPr>
          <a:lstStyle/>
          <a:p>
            <a:pPr>
              <a:lnSpc>
                <a:spcPct val="150000"/>
              </a:lnSpc>
            </a:pPr>
            <a:r>
              <a:rPr lang="en-US" altLang="zh-CN" sz="2800" dirty="0" smtClean="0"/>
              <a:t>Tensor: </a:t>
            </a:r>
          </a:p>
          <a:p>
            <a:pPr>
              <a:lnSpc>
                <a:spcPct val="150000"/>
              </a:lnSpc>
            </a:pPr>
            <a:r>
              <a:rPr lang="en-US" altLang="zh-CN" sz="2800" dirty="0" smtClean="0"/>
              <a:t>Kernels module: including C++ </a:t>
            </a:r>
            <a:r>
              <a:rPr lang="en-US" altLang="zh-CN" sz="2800" dirty="0" err="1" smtClean="0"/>
              <a:t>eigen</a:t>
            </a:r>
            <a:r>
              <a:rPr lang="en-US" altLang="zh-CN" sz="2800" dirty="0" smtClean="0"/>
              <a:t> library</a:t>
            </a:r>
          </a:p>
          <a:p>
            <a:pPr>
              <a:lnSpc>
                <a:spcPct val="150000"/>
              </a:lnSpc>
            </a:pPr>
            <a:r>
              <a:rPr lang="en-US" altLang="zh-CN" sz="2800" dirty="0" smtClean="0"/>
              <a:t>Graph module: symbolic </a:t>
            </a:r>
            <a:r>
              <a:rPr lang="en-US" altLang="zh-CN" sz="2800" dirty="0"/>
              <a:t>style programs</a:t>
            </a:r>
            <a:endParaRPr lang="en-US" altLang="zh-CN" sz="2800" dirty="0" smtClean="0"/>
          </a:p>
          <a:p>
            <a:endParaRPr lang="en-US" altLang="zh-CN" sz="2800" dirty="0" smtClean="0"/>
          </a:p>
          <a:p>
            <a:endParaRPr lang="en-US" altLang="zh-CN" dirty="0" smtClean="0"/>
          </a:p>
          <a:p>
            <a:endParaRPr lang="zh-CN" altLang="en-US" dirty="0"/>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9731" y="213383"/>
            <a:ext cx="5524500" cy="3152775"/>
          </a:xfrm>
          <a:prstGeom prst="rect">
            <a:avLst/>
          </a:prstGeom>
        </p:spPr>
      </p:pic>
      <p:pic>
        <p:nvPicPr>
          <p:cNvPr id="9" name="图片 8"/>
          <p:cNvPicPr>
            <a:picLocks noChangeAspect="1"/>
          </p:cNvPicPr>
          <p:nvPr/>
        </p:nvPicPr>
        <p:blipFill>
          <a:blip r:embed="rId4"/>
          <a:stretch>
            <a:fillRect/>
          </a:stretch>
        </p:blipFill>
        <p:spPr>
          <a:xfrm>
            <a:off x="6934794" y="4724757"/>
            <a:ext cx="5570703" cy="1912786"/>
          </a:xfrm>
          <a:prstGeom prst="rect">
            <a:avLst/>
          </a:prstGeom>
        </p:spPr>
      </p:pic>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81308" y="4356190"/>
            <a:ext cx="4562475" cy="2501810"/>
          </a:xfrm>
          <a:prstGeom prst="rect">
            <a:avLst/>
          </a:prstGeom>
        </p:spPr>
      </p:pic>
    </p:spTree>
    <p:extLst>
      <p:ext uri="{BB962C8B-B14F-4D97-AF65-F5344CB8AC3E}">
        <p14:creationId xmlns:p14="http://schemas.microsoft.com/office/powerpoint/2010/main" val="3371638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4400" dirty="0" smtClean="0"/>
              <a:t>A classic example from official document : MNIST</a:t>
            </a:r>
            <a:endParaRPr lang="zh-CN" altLang="en-US" sz="4400" dirty="0"/>
          </a:p>
        </p:txBody>
      </p:sp>
      <p:sp>
        <p:nvSpPr>
          <p:cNvPr id="3" name="内容占位符 2"/>
          <p:cNvSpPr>
            <a:spLocks noGrp="1"/>
          </p:cNvSpPr>
          <p:nvPr>
            <p:ph idx="1"/>
          </p:nvPr>
        </p:nvSpPr>
        <p:spPr>
          <a:xfrm>
            <a:off x="1484311" y="2957690"/>
            <a:ext cx="10357734" cy="3160562"/>
          </a:xfrm>
        </p:spPr>
        <p:txBody>
          <a:bodyPr>
            <a:normAutofit/>
          </a:bodyPr>
          <a:lstStyle/>
          <a:p>
            <a:pPr>
              <a:lnSpc>
                <a:spcPct val="150000"/>
              </a:lnSpc>
            </a:pPr>
            <a:r>
              <a:rPr lang="en-US" altLang="zh-CN" sz="2800" dirty="0" smtClean="0"/>
              <a:t>Look </a:t>
            </a:r>
            <a:r>
              <a:rPr lang="en-US" altLang="zh-CN" sz="2800" dirty="0"/>
              <a:t>at images and predict what </a:t>
            </a:r>
            <a:r>
              <a:rPr lang="en-US" altLang="zh-CN" sz="2800" dirty="0" smtClean="0"/>
              <a:t>digits(0~9) </a:t>
            </a:r>
            <a:r>
              <a:rPr lang="en-US" altLang="zh-CN" sz="2800" dirty="0"/>
              <a:t>they </a:t>
            </a:r>
            <a:r>
              <a:rPr lang="en-US" altLang="zh-CN" sz="2800" dirty="0" smtClean="0"/>
              <a:t>are</a:t>
            </a:r>
          </a:p>
          <a:p>
            <a:pPr>
              <a:lnSpc>
                <a:spcPct val="150000"/>
              </a:lnSpc>
            </a:pPr>
            <a:r>
              <a:rPr lang="en-US" altLang="zh-CN" sz="2800" dirty="0" smtClean="0"/>
              <a:t>Change the 2D array to 1D (28 * 28 = 784)</a:t>
            </a:r>
          </a:p>
          <a:p>
            <a:pPr>
              <a:lnSpc>
                <a:spcPct val="150000"/>
              </a:lnSpc>
            </a:pPr>
            <a:r>
              <a:rPr lang="en-US" altLang="zh-CN" sz="2800" dirty="0" smtClean="0"/>
              <a:t>Then the training dataset can be a  55000</a:t>
            </a:r>
            <a:r>
              <a:rPr lang="zh-CN" altLang="en-US" sz="2800" dirty="0" smtClean="0"/>
              <a:t>*</a:t>
            </a:r>
            <a:r>
              <a:rPr lang="en-US" altLang="zh-CN" sz="2800" dirty="0" smtClean="0"/>
              <a:t>784 tensor</a:t>
            </a:r>
          </a:p>
          <a:p>
            <a:endParaRPr lang="en-US" altLang="zh-CN" sz="2800" dirty="0" smtClean="0"/>
          </a:p>
          <a:p>
            <a:endParaRPr lang="en-US" altLang="zh-CN" dirty="0" smtClean="0"/>
          </a:p>
          <a:p>
            <a:endParaRPr lang="zh-CN" altLang="en-US" dirty="0"/>
          </a:p>
        </p:txBody>
      </p:sp>
    </p:spTree>
    <p:extLst>
      <p:ext uri="{BB962C8B-B14F-4D97-AF65-F5344CB8AC3E}">
        <p14:creationId xmlns:p14="http://schemas.microsoft.com/office/powerpoint/2010/main" val="37307443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4400" dirty="0" smtClean="0"/>
              <a:t>A classic example from official document : MNIST</a:t>
            </a:r>
            <a:endParaRPr lang="zh-CN" altLang="en-US" sz="4400" dirty="0"/>
          </a:p>
        </p:txBody>
      </p:sp>
      <p:sp>
        <p:nvSpPr>
          <p:cNvPr id="3" name="内容占位符 2"/>
          <p:cNvSpPr>
            <a:spLocks noGrp="1"/>
          </p:cNvSpPr>
          <p:nvPr>
            <p:ph idx="1"/>
          </p:nvPr>
        </p:nvSpPr>
        <p:spPr>
          <a:xfrm>
            <a:off x="1484311" y="2607733"/>
            <a:ext cx="10357734" cy="3555674"/>
          </a:xfrm>
        </p:spPr>
        <p:txBody>
          <a:bodyPr>
            <a:normAutofit/>
          </a:bodyPr>
          <a:lstStyle/>
          <a:p>
            <a:pPr>
              <a:lnSpc>
                <a:spcPct val="150000"/>
              </a:lnSpc>
            </a:pPr>
            <a:r>
              <a:rPr lang="en-US" altLang="zh-CN" dirty="0" smtClean="0"/>
              <a:t>We want to compute a certain picture’s probability to be number 0~9</a:t>
            </a:r>
          </a:p>
          <a:p>
            <a:pPr>
              <a:lnSpc>
                <a:spcPct val="150000"/>
              </a:lnSpc>
            </a:pPr>
            <a:r>
              <a:rPr lang="en-US" altLang="zh-CN" dirty="0" smtClean="0"/>
              <a:t>Then digits </a:t>
            </a:r>
            <a:r>
              <a:rPr lang="en-US" altLang="zh-CN" dirty="0"/>
              <a:t>0~9 are represented as 0000000001, 0000000010, 0000000100, ... , 1000000000</a:t>
            </a:r>
          </a:p>
          <a:p>
            <a:pPr>
              <a:lnSpc>
                <a:spcPct val="150000"/>
              </a:lnSpc>
            </a:pPr>
            <a:r>
              <a:rPr lang="en-US" altLang="zh-CN" dirty="0"/>
              <a:t>Then the results can be a </a:t>
            </a:r>
            <a:r>
              <a:rPr lang="en-US" altLang="zh-CN" dirty="0" smtClean="0"/>
              <a:t>55000 </a:t>
            </a:r>
            <a:r>
              <a:rPr lang="en-US" altLang="zh-CN" dirty="0"/>
              <a:t>* </a:t>
            </a:r>
            <a:r>
              <a:rPr lang="en-US" altLang="zh-CN" dirty="0" smtClean="0"/>
              <a:t>10 </a:t>
            </a:r>
            <a:r>
              <a:rPr lang="en-US" altLang="zh-CN" dirty="0"/>
              <a:t>tensor</a:t>
            </a:r>
          </a:p>
          <a:p>
            <a:endParaRPr lang="zh-CN" altLang="en-US" dirty="0"/>
          </a:p>
        </p:txBody>
      </p:sp>
      <p:pic>
        <p:nvPicPr>
          <p:cNvPr id="4" name="图片 3"/>
          <p:cNvPicPr>
            <a:picLocks noChangeAspect="1"/>
          </p:cNvPicPr>
          <p:nvPr/>
        </p:nvPicPr>
        <p:blipFill>
          <a:blip r:embed="rId4"/>
          <a:stretch>
            <a:fillRect/>
          </a:stretch>
        </p:blipFill>
        <p:spPr>
          <a:xfrm>
            <a:off x="665163" y="565150"/>
            <a:ext cx="11176882" cy="6134100"/>
          </a:xfrm>
          <a:prstGeom prst="rect">
            <a:avLst/>
          </a:prstGeom>
        </p:spPr>
      </p:pic>
      <p:graphicFrame>
        <p:nvGraphicFramePr>
          <p:cNvPr id="5" name="对象 4"/>
          <p:cNvGraphicFramePr>
            <a:graphicFrameLocks noChangeAspect="1"/>
          </p:cNvGraphicFramePr>
          <p:nvPr>
            <p:extLst>
              <p:ext uri="{D42A27DB-BD31-4B8C-83A1-F6EECF244321}">
                <p14:modId xmlns:p14="http://schemas.microsoft.com/office/powerpoint/2010/main" val="3487144207"/>
              </p:ext>
            </p:extLst>
          </p:nvPr>
        </p:nvGraphicFramePr>
        <p:xfrm>
          <a:off x="790223" y="244515"/>
          <a:ext cx="9832621" cy="6454735"/>
        </p:xfrm>
        <a:graphic>
          <a:graphicData uri="http://schemas.openxmlformats.org/presentationml/2006/ole">
            <mc:AlternateContent xmlns:mc="http://schemas.openxmlformats.org/markup-compatibility/2006">
              <mc:Choice xmlns:v="urn:schemas-microsoft-com:vml" Requires="v">
                <p:oleObj spid="_x0000_s1046" name="BMP 图像" r:id="rId5" imgW="7985880" imgH="5242680" progId="Paint.Picture">
                  <p:embed/>
                </p:oleObj>
              </mc:Choice>
              <mc:Fallback>
                <p:oleObj name="BMP 图像" r:id="rId5" imgW="7985880" imgH="5242680" progId="Paint.Picture">
                  <p:embed/>
                  <p:pic>
                    <p:nvPicPr>
                      <p:cNvPr id="0" name=""/>
                      <p:cNvPicPr/>
                      <p:nvPr/>
                    </p:nvPicPr>
                    <p:blipFill>
                      <a:blip r:embed="rId6"/>
                      <a:stretch>
                        <a:fillRect/>
                      </a:stretch>
                    </p:blipFill>
                    <p:spPr>
                      <a:xfrm>
                        <a:off x="790223" y="244515"/>
                        <a:ext cx="9832621" cy="6454735"/>
                      </a:xfrm>
                      <a:prstGeom prst="rect">
                        <a:avLst/>
                      </a:prstGeom>
                    </p:spPr>
                  </p:pic>
                </p:oleObj>
              </mc:Fallback>
            </mc:AlternateContent>
          </a:graphicData>
        </a:graphic>
      </p:graphicFrame>
    </p:spTree>
    <p:extLst>
      <p:ext uri="{BB962C8B-B14F-4D97-AF65-F5344CB8AC3E}">
        <p14:creationId xmlns:p14="http://schemas.microsoft.com/office/powerpoint/2010/main" val="4148078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4400" dirty="0" smtClean="0"/>
              <a:t>A classic example from official document : MNIST</a:t>
            </a:r>
            <a:endParaRPr lang="zh-CN" altLang="en-US" sz="4400" dirty="0"/>
          </a:p>
        </p:txBody>
      </p:sp>
      <p:sp>
        <p:nvSpPr>
          <p:cNvPr id="3" name="内容占位符 2"/>
          <p:cNvSpPr>
            <a:spLocks noGrp="1"/>
          </p:cNvSpPr>
          <p:nvPr>
            <p:ph idx="1"/>
          </p:nvPr>
        </p:nvSpPr>
        <p:spPr>
          <a:xfrm>
            <a:off x="1484311" y="2438399"/>
            <a:ext cx="10357734" cy="4018157"/>
          </a:xfrm>
        </p:spPr>
        <p:txBody>
          <a:bodyPr>
            <a:normAutofit fontScale="32500" lnSpcReduction="20000"/>
          </a:bodyPr>
          <a:lstStyle/>
          <a:p>
            <a:pPr>
              <a:lnSpc>
                <a:spcPct val="170000"/>
              </a:lnSpc>
            </a:pPr>
            <a:r>
              <a:rPr lang="en-US" altLang="zh-CN" sz="7400" dirty="0" smtClean="0"/>
              <a:t>Actually, in the example we train the model for 1, 000 times </a:t>
            </a:r>
          </a:p>
          <a:p>
            <a:pPr>
              <a:lnSpc>
                <a:spcPct val="170000"/>
              </a:lnSpc>
            </a:pPr>
            <a:r>
              <a:rPr lang="en-US" altLang="zh-CN" sz="7400" dirty="0" smtClean="0"/>
              <a:t>Each time we pick up 100 pictures randomly</a:t>
            </a:r>
          </a:p>
          <a:p>
            <a:pPr>
              <a:lnSpc>
                <a:spcPct val="170000"/>
              </a:lnSpc>
            </a:pPr>
            <a:r>
              <a:rPr lang="en-US" altLang="zh-CN" sz="7400" dirty="0" smtClean="0"/>
              <a:t>Then calculate the </a:t>
            </a:r>
            <a:r>
              <a:rPr lang="en-US" altLang="zh-CN" sz="7400" dirty="0"/>
              <a:t>loss </a:t>
            </a:r>
            <a:r>
              <a:rPr lang="en-US" altLang="zh-CN" sz="7400" dirty="0" smtClean="0"/>
              <a:t>(using “cross entropy”)</a:t>
            </a:r>
          </a:p>
          <a:p>
            <a:pPr>
              <a:lnSpc>
                <a:spcPct val="170000"/>
              </a:lnSpc>
            </a:pPr>
            <a:r>
              <a:rPr lang="en-US" altLang="zh-CN" sz="7400" dirty="0" smtClean="0"/>
              <a:t>the </a:t>
            </a:r>
            <a:r>
              <a:rPr lang="en-US" altLang="zh-CN" sz="7400" dirty="0" err="1" smtClean="0"/>
              <a:t>tensorflow</a:t>
            </a:r>
            <a:r>
              <a:rPr lang="en-US" altLang="zh-CN" sz="7400" dirty="0" smtClean="0"/>
              <a:t> library will minimize the loss automatically, using its internal algorithm</a:t>
            </a:r>
          </a:p>
          <a:p>
            <a:endParaRPr lang="en-US" altLang="zh-CN" dirty="0" smtClean="0"/>
          </a:p>
          <a:p>
            <a:endParaRPr lang="zh-CN" altLang="en-US" dirty="0"/>
          </a:p>
        </p:txBody>
      </p:sp>
    </p:spTree>
    <p:extLst>
      <p:ext uri="{BB962C8B-B14F-4D97-AF65-F5344CB8AC3E}">
        <p14:creationId xmlns:p14="http://schemas.microsoft.com/office/powerpoint/2010/main" val="16183049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84311" y="685801"/>
            <a:ext cx="10018713" cy="1368778"/>
          </a:xfrm>
        </p:spPr>
        <p:txBody>
          <a:bodyPr>
            <a:normAutofit/>
          </a:bodyPr>
          <a:lstStyle/>
          <a:p>
            <a:r>
              <a:rPr lang="en-US" altLang="zh-CN" sz="4400" dirty="0" smtClean="0"/>
              <a:t>Code(Python)</a:t>
            </a:r>
            <a:endParaRPr lang="zh-CN" altLang="en-US" sz="4400" dirty="0"/>
          </a:p>
        </p:txBody>
      </p:sp>
      <p:sp>
        <p:nvSpPr>
          <p:cNvPr id="3" name="内容占位符 2"/>
          <p:cNvSpPr>
            <a:spLocks noGrp="1"/>
          </p:cNvSpPr>
          <p:nvPr>
            <p:ph idx="1"/>
          </p:nvPr>
        </p:nvSpPr>
        <p:spPr>
          <a:xfrm>
            <a:off x="1484311" y="2596446"/>
            <a:ext cx="10357734" cy="3160562"/>
          </a:xfrm>
        </p:spPr>
        <p:txBody>
          <a:bodyPr>
            <a:normAutofit/>
          </a:bodyPr>
          <a:lstStyle/>
          <a:p>
            <a:endParaRPr lang="en-US" altLang="zh-CN" dirty="0" smtClean="0"/>
          </a:p>
          <a:p>
            <a:endParaRPr lang="zh-CN" altLang="en-US" dirty="0"/>
          </a:p>
        </p:txBody>
      </p:sp>
      <p:pic>
        <p:nvPicPr>
          <p:cNvPr id="4" name="图片 3"/>
          <p:cNvPicPr>
            <a:picLocks noChangeAspect="1"/>
          </p:cNvPicPr>
          <p:nvPr/>
        </p:nvPicPr>
        <p:blipFill>
          <a:blip r:embed="rId3"/>
          <a:stretch>
            <a:fillRect/>
          </a:stretch>
        </p:blipFill>
        <p:spPr>
          <a:xfrm>
            <a:off x="810851" y="2156014"/>
            <a:ext cx="10407275" cy="1749779"/>
          </a:xfrm>
          <a:prstGeom prst="rect">
            <a:avLst/>
          </a:prstGeom>
        </p:spPr>
      </p:pic>
      <p:pic>
        <p:nvPicPr>
          <p:cNvPr id="5" name="图片 4"/>
          <p:cNvPicPr>
            <a:picLocks noChangeAspect="1"/>
          </p:cNvPicPr>
          <p:nvPr/>
        </p:nvPicPr>
        <p:blipFill>
          <a:blip r:embed="rId4"/>
          <a:stretch>
            <a:fillRect/>
          </a:stretch>
        </p:blipFill>
        <p:spPr>
          <a:xfrm>
            <a:off x="810850" y="4176727"/>
            <a:ext cx="10407275" cy="1173582"/>
          </a:xfrm>
          <a:prstGeom prst="rect">
            <a:avLst/>
          </a:prstGeom>
        </p:spPr>
      </p:pic>
      <p:pic>
        <p:nvPicPr>
          <p:cNvPr id="7" name="图片 6"/>
          <p:cNvPicPr>
            <a:picLocks noChangeAspect="1"/>
          </p:cNvPicPr>
          <p:nvPr/>
        </p:nvPicPr>
        <p:blipFill>
          <a:blip r:embed="rId5"/>
          <a:stretch>
            <a:fillRect/>
          </a:stretch>
        </p:blipFill>
        <p:spPr>
          <a:xfrm>
            <a:off x="111399" y="2156014"/>
            <a:ext cx="11998276" cy="3352687"/>
          </a:xfrm>
          <a:prstGeom prst="rect">
            <a:avLst/>
          </a:prstGeom>
        </p:spPr>
      </p:pic>
    </p:spTree>
    <p:extLst>
      <p:ext uri="{BB962C8B-B14F-4D97-AF65-F5344CB8AC3E}">
        <p14:creationId xmlns:p14="http://schemas.microsoft.com/office/powerpoint/2010/main" val="3796955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84311" y="685801"/>
            <a:ext cx="10018713" cy="1368778"/>
          </a:xfrm>
        </p:spPr>
        <p:txBody>
          <a:bodyPr>
            <a:normAutofit/>
          </a:bodyPr>
          <a:lstStyle/>
          <a:p>
            <a:r>
              <a:rPr lang="en-US" altLang="zh-CN" sz="4400" dirty="0" smtClean="0"/>
              <a:t>Code(C++)</a:t>
            </a:r>
            <a:endParaRPr lang="zh-CN" altLang="en-US" sz="4400" dirty="0"/>
          </a:p>
        </p:txBody>
      </p:sp>
      <p:sp>
        <p:nvSpPr>
          <p:cNvPr id="3" name="内容占位符 2"/>
          <p:cNvSpPr>
            <a:spLocks noGrp="1"/>
          </p:cNvSpPr>
          <p:nvPr>
            <p:ph idx="1"/>
          </p:nvPr>
        </p:nvSpPr>
        <p:spPr>
          <a:xfrm>
            <a:off x="1484311" y="2596446"/>
            <a:ext cx="10357734" cy="3160562"/>
          </a:xfrm>
        </p:spPr>
        <p:txBody>
          <a:bodyPr>
            <a:normAutofit/>
          </a:bodyPr>
          <a:lstStyle/>
          <a:p>
            <a:endParaRPr lang="en-US" altLang="zh-CN" dirty="0" smtClean="0"/>
          </a:p>
          <a:p>
            <a:endParaRPr lang="zh-CN" altLang="en-US" dirty="0"/>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0943" y="2054579"/>
            <a:ext cx="3609975" cy="4457700"/>
          </a:xfrm>
          <a:prstGeom prst="rect">
            <a:avLst/>
          </a:prstGeom>
        </p:spPr>
      </p:pic>
    </p:spTree>
    <p:extLst>
      <p:ext uri="{BB962C8B-B14F-4D97-AF65-F5344CB8AC3E}">
        <p14:creationId xmlns:p14="http://schemas.microsoft.com/office/powerpoint/2010/main" val="38836446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4400" dirty="0" smtClean="0"/>
              <a:t>How to install </a:t>
            </a:r>
            <a:r>
              <a:rPr lang="en-US" altLang="zh-CN" sz="4400" dirty="0" err="1" smtClean="0"/>
              <a:t>TensorFlow</a:t>
            </a:r>
            <a:endParaRPr lang="zh-CN" altLang="en-US" sz="4400" dirty="0"/>
          </a:p>
        </p:txBody>
      </p:sp>
      <p:sp>
        <p:nvSpPr>
          <p:cNvPr id="3" name="内容占位符 2"/>
          <p:cNvSpPr>
            <a:spLocks noGrp="1"/>
          </p:cNvSpPr>
          <p:nvPr>
            <p:ph idx="1"/>
          </p:nvPr>
        </p:nvSpPr>
        <p:spPr>
          <a:xfrm>
            <a:off x="1484311" y="2438399"/>
            <a:ext cx="10357734" cy="4018157"/>
          </a:xfrm>
        </p:spPr>
        <p:txBody>
          <a:bodyPr>
            <a:normAutofit fontScale="47500" lnSpcReduction="20000"/>
          </a:bodyPr>
          <a:lstStyle/>
          <a:p>
            <a:pPr>
              <a:lnSpc>
                <a:spcPct val="170000"/>
              </a:lnSpc>
            </a:pPr>
            <a:r>
              <a:rPr lang="en-US" altLang="zh-CN" sz="7400" dirty="0" smtClean="0"/>
              <a:t>For Windows:</a:t>
            </a:r>
          </a:p>
          <a:p>
            <a:pPr>
              <a:lnSpc>
                <a:spcPct val="170000"/>
              </a:lnSpc>
            </a:pPr>
            <a:r>
              <a:rPr lang="en-US" altLang="zh-CN" sz="7400" dirty="0" smtClean="0"/>
              <a:t>First install python3.5 and pip (or Anaconda)</a:t>
            </a:r>
          </a:p>
          <a:p>
            <a:pPr>
              <a:lnSpc>
                <a:spcPct val="170000"/>
              </a:lnSpc>
            </a:pPr>
            <a:r>
              <a:rPr lang="en-US" altLang="zh-CN" sz="7400" dirty="0" smtClean="0"/>
              <a:t>Then write in command line : pip3 install –upgrade </a:t>
            </a:r>
            <a:r>
              <a:rPr lang="en-US" altLang="zh-CN" sz="7400" dirty="0" err="1" smtClean="0"/>
              <a:t>tensorflow</a:t>
            </a:r>
            <a:r>
              <a:rPr lang="en-US" altLang="zh-CN" sz="7400" dirty="0" smtClean="0"/>
              <a:t>  //  (CPU-only version)</a:t>
            </a:r>
          </a:p>
          <a:p>
            <a:endParaRPr lang="en-US" altLang="zh-CN" dirty="0" smtClean="0"/>
          </a:p>
          <a:p>
            <a:endParaRPr lang="zh-CN" altLang="en-US" dirty="0"/>
          </a:p>
        </p:txBody>
      </p:sp>
    </p:spTree>
    <p:extLst>
      <p:ext uri="{BB962C8B-B14F-4D97-AF65-F5344CB8AC3E}">
        <p14:creationId xmlns:p14="http://schemas.microsoft.com/office/powerpoint/2010/main" val="16747726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4400" dirty="0" smtClean="0"/>
              <a:t>How to install </a:t>
            </a:r>
            <a:r>
              <a:rPr lang="en-US" altLang="zh-CN" sz="4400" dirty="0" err="1" smtClean="0"/>
              <a:t>TensorFlow</a:t>
            </a:r>
            <a:r>
              <a:rPr lang="en-US" altLang="zh-CN" sz="4400" dirty="0"/>
              <a:t/>
            </a:r>
            <a:br>
              <a:rPr lang="en-US" altLang="zh-CN" sz="4400" dirty="0"/>
            </a:br>
            <a:r>
              <a:rPr lang="zh-CN" altLang="en-US" sz="4400" dirty="0" smtClean="0"/>
              <a:t>（</a:t>
            </a:r>
            <a:r>
              <a:rPr lang="en-US" altLang="zh-CN" sz="4400" dirty="0" smtClean="0"/>
              <a:t>From </a:t>
            </a:r>
            <a:r>
              <a:rPr lang="en-US" altLang="zh-CN" sz="4400" dirty="0" err="1"/>
              <a:t>s</a:t>
            </a:r>
            <a:r>
              <a:rPr lang="en-US" altLang="zh-CN" sz="4400" dirty="0" err="1" smtClean="0"/>
              <a:t>ourcecode</a:t>
            </a:r>
            <a:r>
              <a:rPr lang="en-US" altLang="zh-CN" sz="4400" dirty="0" smtClean="0"/>
              <a:t> on Windows</a:t>
            </a:r>
            <a:r>
              <a:rPr lang="zh-CN" altLang="en-US" sz="4400" dirty="0" smtClean="0"/>
              <a:t>）</a:t>
            </a:r>
            <a:endParaRPr lang="zh-CN" altLang="en-US" sz="4400" dirty="0"/>
          </a:p>
        </p:txBody>
      </p:sp>
      <p:sp>
        <p:nvSpPr>
          <p:cNvPr id="3" name="内容占位符 2"/>
          <p:cNvSpPr>
            <a:spLocks noGrp="1"/>
          </p:cNvSpPr>
          <p:nvPr>
            <p:ph idx="1"/>
          </p:nvPr>
        </p:nvSpPr>
        <p:spPr>
          <a:xfrm>
            <a:off x="1484311" y="3442009"/>
            <a:ext cx="10357734" cy="4018157"/>
          </a:xfrm>
        </p:spPr>
        <p:txBody>
          <a:bodyPr>
            <a:normAutofit/>
          </a:bodyPr>
          <a:lstStyle/>
          <a:p>
            <a:pPr>
              <a:lnSpc>
                <a:spcPct val="170000"/>
              </a:lnSpc>
            </a:pPr>
            <a:r>
              <a:rPr lang="en-US" altLang="zh-CN" sz="2800" dirty="0" err="1" smtClean="0"/>
              <a:t>Bazel</a:t>
            </a:r>
            <a:r>
              <a:rPr lang="en-US" altLang="zh-CN" sz="2800" dirty="0" smtClean="0"/>
              <a:t> (</a:t>
            </a:r>
            <a:r>
              <a:rPr lang="en-US" altLang="zh-CN" sz="2800" dirty="0"/>
              <a:t>Failed on my </a:t>
            </a:r>
            <a:r>
              <a:rPr lang="en-US" altLang="zh-CN" sz="2800" dirty="0" smtClean="0"/>
              <a:t>Windows</a:t>
            </a:r>
            <a:r>
              <a:rPr lang="en-US" altLang="zh-CN" sz="2800" dirty="0"/>
              <a:t>) </a:t>
            </a:r>
            <a:r>
              <a:rPr lang="en-US" altLang="zh-CN" sz="2800" dirty="0" smtClean="0"/>
              <a:t>/ </a:t>
            </a:r>
            <a:r>
              <a:rPr lang="en-US" altLang="zh-CN" sz="2800" dirty="0" err="1" smtClean="0"/>
              <a:t>Cmake</a:t>
            </a:r>
            <a:endParaRPr lang="en-US" altLang="zh-CN" sz="2800" dirty="0" smtClean="0"/>
          </a:p>
          <a:p>
            <a:pPr>
              <a:lnSpc>
                <a:spcPct val="170000"/>
              </a:lnSpc>
            </a:pPr>
            <a:r>
              <a:rPr lang="en-US" altLang="zh-CN" sz="2800" dirty="0" smtClean="0"/>
              <a:t>Visual Studio 2015</a:t>
            </a:r>
          </a:p>
          <a:p>
            <a:pPr>
              <a:lnSpc>
                <a:spcPct val="170000"/>
              </a:lnSpc>
            </a:pPr>
            <a:r>
              <a:rPr lang="en-US" altLang="zh-CN" sz="2800" dirty="0" err="1" smtClean="0"/>
              <a:t>Git</a:t>
            </a:r>
            <a:r>
              <a:rPr lang="en-US" altLang="zh-CN" sz="2800" dirty="0" smtClean="0"/>
              <a:t> (clone code from </a:t>
            </a:r>
            <a:r>
              <a:rPr lang="en-US" altLang="zh-CN" sz="2800" dirty="0" err="1" smtClean="0"/>
              <a:t>github</a:t>
            </a:r>
            <a:r>
              <a:rPr lang="en-US" altLang="zh-CN" sz="2800" dirty="0" smtClean="0"/>
              <a:t>)</a:t>
            </a:r>
          </a:p>
          <a:p>
            <a:pPr>
              <a:lnSpc>
                <a:spcPct val="170000"/>
              </a:lnSpc>
            </a:pPr>
            <a:r>
              <a:rPr lang="en-US" altLang="zh-CN" sz="2800" dirty="0" smtClean="0"/>
              <a:t>Swig (provide </a:t>
            </a:r>
            <a:r>
              <a:rPr lang="en-US" altLang="zh-CN" sz="2800" dirty="0"/>
              <a:t>P</a:t>
            </a:r>
            <a:r>
              <a:rPr lang="en-US" altLang="zh-CN" sz="2800" dirty="0" smtClean="0"/>
              <a:t>ython with C++ API)</a:t>
            </a:r>
          </a:p>
          <a:p>
            <a:pPr>
              <a:lnSpc>
                <a:spcPct val="170000"/>
              </a:lnSpc>
            </a:pPr>
            <a:endParaRPr lang="en-US" altLang="zh-CN" sz="2800" dirty="0" smtClean="0"/>
          </a:p>
          <a:p>
            <a:endParaRPr lang="en-US" altLang="zh-CN" dirty="0" smtClean="0"/>
          </a:p>
          <a:p>
            <a:endParaRPr lang="zh-CN" altLang="en-US" dirty="0"/>
          </a:p>
        </p:txBody>
      </p:sp>
    </p:spTree>
    <p:extLst>
      <p:ext uri="{BB962C8B-B14F-4D97-AF65-F5344CB8AC3E}">
        <p14:creationId xmlns:p14="http://schemas.microsoft.com/office/powerpoint/2010/main" val="19991629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5" name="内容占位符 4"/>
          <p:cNvPicPr>
            <a:picLocks noGrp="1" noChangeAspect="1"/>
          </p:cNvPicPr>
          <p:nvPr>
            <p:ph idx="1"/>
          </p:nvPr>
        </p:nvPicPr>
        <p:blipFill>
          <a:blip r:embed="rId3"/>
          <a:stretch>
            <a:fillRect/>
          </a:stretch>
        </p:blipFill>
        <p:spPr>
          <a:xfrm>
            <a:off x="5325936" y="139420"/>
            <a:ext cx="6516659" cy="6193974"/>
          </a:xfrm>
          <a:prstGeom prst="rect">
            <a:avLst/>
          </a:prstGeom>
        </p:spPr>
      </p:pic>
      <p:pic>
        <p:nvPicPr>
          <p:cNvPr id="4" name="图片 3"/>
          <p:cNvPicPr>
            <a:picLocks noChangeAspect="1"/>
          </p:cNvPicPr>
          <p:nvPr/>
        </p:nvPicPr>
        <p:blipFill>
          <a:blip r:embed="rId4"/>
          <a:stretch>
            <a:fillRect/>
          </a:stretch>
        </p:blipFill>
        <p:spPr>
          <a:xfrm>
            <a:off x="456255" y="330295"/>
            <a:ext cx="4633362" cy="5662151"/>
          </a:xfrm>
          <a:prstGeom prst="rect">
            <a:avLst/>
          </a:prstGeom>
        </p:spPr>
      </p:pic>
    </p:spTree>
    <p:extLst>
      <p:ext uri="{BB962C8B-B14F-4D97-AF65-F5344CB8AC3E}">
        <p14:creationId xmlns:p14="http://schemas.microsoft.com/office/powerpoint/2010/main" val="7492835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4400" dirty="0" smtClean="0"/>
              <a:t>C++ example code</a:t>
            </a:r>
            <a:br>
              <a:rPr lang="en-US" altLang="zh-CN" sz="4400" dirty="0" smtClean="0"/>
            </a:br>
            <a:r>
              <a:rPr lang="en-US" altLang="zh-CN" sz="4400" dirty="0" smtClean="0"/>
              <a:t>(Compile Error)</a:t>
            </a:r>
            <a:endParaRPr lang="zh-CN" altLang="en-US" sz="4400" dirty="0"/>
          </a:p>
        </p:txBody>
      </p:sp>
      <p:sp>
        <p:nvSpPr>
          <p:cNvPr id="3" name="内容占位符 2"/>
          <p:cNvSpPr>
            <a:spLocks noGrp="1"/>
          </p:cNvSpPr>
          <p:nvPr>
            <p:ph idx="1"/>
          </p:nvPr>
        </p:nvSpPr>
        <p:spPr>
          <a:xfrm>
            <a:off x="1484311" y="3442009"/>
            <a:ext cx="10357734" cy="4018157"/>
          </a:xfrm>
        </p:spPr>
        <p:txBody>
          <a:bodyPr>
            <a:normAutofit/>
          </a:bodyPr>
          <a:lstStyle/>
          <a:p>
            <a:pPr>
              <a:lnSpc>
                <a:spcPct val="170000"/>
              </a:lnSpc>
            </a:pPr>
            <a:endParaRPr lang="en-US" altLang="zh-CN" sz="2800" dirty="0" smtClean="0"/>
          </a:p>
          <a:p>
            <a:endParaRPr lang="en-US" altLang="zh-CN" dirty="0" smtClean="0"/>
          </a:p>
          <a:p>
            <a:endParaRPr lang="zh-CN" altLang="en-US" dirty="0"/>
          </a:p>
        </p:txBody>
      </p:sp>
      <p:pic>
        <p:nvPicPr>
          <p:cNvPr id="6" name="图片 5"/>
          <p:cNvPicPr>
            <a:picLocks noChangeAspect="1"/>
          </p:cNvPicPr>
          <p:nvPr/>
        </p:nvPicPr>
        <p:blipFill>
          <a:blip r:embed="rId3"/>
          <a:stretch>
            <a:fillRect/>
          </a:stretch>
        </p:blipFill>
        <p:spPr>
          <a:xfrm>
            <a:off x="6430806" y="60966"/>
            <a:ext cx="4724809" cy="6591871"/>
          </a:xfrm>
          <a:prstGeom prst="rect">
            <a:avLst/>
          </a:prstGeom>
        </p:spPr>
      </p:pic>
      <p:pic>
        <p:nvPicPr>
          <p:cNvPr id="7" name="图片 6"/>
          <p:cNvPicPr>
            <a:picLocks noChangeAspect="1"/>
          </p:cNvPicPr>
          <p:nvPr/>
        </p:nvPicPr>
        <p:blipFill>
          <a:blip r:embed="rId4"/>
          <a:stretch>
            <a:fillRect/>
          </a:stretch>
        </p:blipFill>
        <p:spPr>
          <a:xfrm>
            <a:off x="1243796" y="45724"/>
            <a:ext cx="4976291" cy="6607113"/>
          </a:xfrm>
          <a:prstGeom prst="rect">
            <a:avLst/>
          </a:prstGeom>
        </p:spPr>
      </p:pic>
      <p:pic>
        <p:nvPicPr>
          <p:cNvPr id="8" name="图片 7"/>
          <p:cNvPicPr>
            <a:picLocks noChangeAspect="1"/>
          </p:cNvPicPr>
          <p:nvPr/>
        </p:nvPicPr>
        <p:blipFill>
          <a:blip r:embed="rId5"/>
          <a:stretch>
            <a:fillRect/>
          </a:stretch>
        </p:blipFill>
        <p:spPr>
          <a:xfrm>
            <a:off x="527917" y="2586895"/>
            <a:ext cx="10975107" cy="1841067"/>
          </a:xfrm>
          <a:prstGeom prst="rect">
            <a:avLst/>
          </a:prstGeom>
        </p:spPr>
      </p:pic>
    </p:spTree>
    <p:extLst>
      <p:ext uri="{BB962C8B-B14F-4D97-AF65-F5344CB8AC3E}">
        <p14:creationId xmlns:p14="http://schemas.microsoft.com/office/powerpoint/2010/main" val="1816897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4400" dirty="0" smtClean="0"/>
              <a:t>Some demos written in </a:t>
            </a:r>
            <a:r>
              <a:rPr lang="en-US" altLang="zh-CN" sz="4400" dirty="0" err="1" smtClean="0"/>
              <a:t>TensorFlow</a:t>
            </a:r>
            <a:endParaRPr lang="zh-CN" altLang="en-US" sz="4400" dirty="0"/>
          </a:p>
        </p:txBody>
      </p:sp>
      <p:sp>
        <p:nvSpPr>
          <p:cNvPr id="3" name="内容占位符 2"/>
          <p:cNvSpPr>
            <a:spLocks noGrp="1"/>
          </p:cNvSpPr>
          <p:nvPr>
            <p:ph idx="1"/>
          </p:nvPr>
        </p:nvSpPr>
        <p:spPr>
          <a:xfrm>
            <a:off x="1484311" y="3442009"/>
            <a:ext cx="10357734" cy="4018157"/>
          </a:xfrm>
        </p:spPr>
        <p:txBody>
          <a:bodyPr>
            <a:normAutofit/>
          </a:bodyPr>
          <a:lstStyle/>
          <a:p>
            <a:pPr>
              <a:lnSpc>
                <a:spcPct val="170000"/>
              </a:lnSpc>
            </a:pPr>
            <a:r>
              <a:rPr lang="en-US" altLang="zh-CN" sz="2800" dirty="0" err="1" smtClean="0"/>
              <a:t>Tensorflow</a:t>
            </a:r>
            <a:r>
              <a:rPr lang="en-US" altLang="zh-CN" sz="2800" dirty="0" smtClean="0"/>
              <a:t> playground: </a:t>
            </a:r>
            <a:r>
              <a:rPr lang="en-US" altLang="zh-CN" sz="2800" dirty="0"/>
              <a:t>an online demo </a:t>
            </a:r>
            <a:r>
              <a:rPr lang="en-US" altLang="zh-CN" sz="2800" dirty="0" smtClean="0"/>
              <a:t>http</a:t>
            </a:r>
            <a:r>
              <a:rPr lang="en-US" altLang="zh-CN" sz="2800" dirty="0"/>
              <a:t>://playground.tensorflow.org/</a:t>
            </a:r>
          </a:p>
          <a:p>
            <a:pPr>
              <a:lnSpc>
                <a:spcPct val="170000"/>
              </a:lnSpc>
            </a:pPr>
            <a:r>
              <a:rPr lang="en-US" altLang="zh-CN" sz="2800" dirty="0" smtClean="0"/>
              <a:t>Visualize the Mandelbrot Set</a:t>
            </a:r>
          </a:p>
          <a:p>
            <a:pPr>
              <a:lnSpc>
                <a:spcPct val="170000"/>
              </a:lnSpc>
            </a:pPr>
            <a:r>
              <a:rPr lang="en-US" altLang="zh-CN" sz="2800" dirty="0"/>
              <a:t>Partial Differential Equations </a:t>
            </a:r>
          </a:p>
          <a:p>
            <a:pPr>
              <a:lnSpc>
                <a:spcPct val="170000"/>
              </a:lnSpc>
            </a:pPr>
            <a:endParaRPr lang="en-US" altLang="zh-CN" sz="2800" dirty="0"/>
          </a:p>
          <a:p>
            <a:pPr>
              <a:lnSpc>
                <a:spcPct val="170000"/>
              </a:lnSpc>
            </a:pPr>
            <a:endParaRPr lang="en-US" altLang="zh-CN" sz="2800" dirty="0" smtClean="0"/>
          </a:p>
          <a:p>
            <a:endParaRPr lang="en-US" altLang="zh-CN" dirty="0" smtClean="0"/>
          </a:p>
          <a:p>
            <a:endParaRPr lang="zh-CN" altLang="en-US" dirty="0"/>
          </a:p>
        </p:txBody>
      </p:sp>
      <p:pic>
        <p:nvPicPr>
          <p:cNvPr id="4" name="图片 3"/>
          <p:cNvPicPr>
            <a:picLocks noChangeAspect="1"/>
          </p:cNvPicPr>
          <p:nvPr/>
        </p:nvPicPr>
        <p:blipFill>
          <a:blip r:embed="rId3"/>
          <a:stretch>
            <a:fillRect/>
          </a:stretch>
        </p:blipFill>
        <p:spPr>
          <a:xfrm>
            <a:off x="736085" y="1059482"/>
            <a:ext cx="11515163" cy="5068640"/>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8500" y="952500"/>
            <a:ext cx="5715000" cy="4953000"/>
          </a:xfrm>
          <a:prstGeom prst="rect">
            <a:avLst/>
          </a:prstGeom>
        </p:spPr>
      </p:pic>
      <p:pic>
        <p:nvPicPr>
          <p:cNvPr id="5" name="图片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14750" y="1047750"/>
            <a:ext cx="4762500" cy="4762500"/>
          </a:xfrm>
          <a:prstGeom prst="rect">
            <a:avLst/>
          </a:prstGeom>
        </p:spPr>
      </p:pic>
    </p:spTree>
    <p:extLst>
      <p:ext uri="{BB962C8B-B14F-4D97-AF65-F5344CB8AC3E}">
        <p14:creationId xmlns:p14="http://schemas.microsoft.com/office/powerpoint/2010/main" val="401005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endParaRPr lang="zh-CN" altLang="en-US" sz="4400" dirty="0"/>
          </a:p>
        </p:txBody>
      </p:sp>
      <p:sp>
        <p:nvSpPr>
          <p:cNvPr id="3" name="内容占位符 2"/>
          <p:cNvSpPr>
            <a:spLocks noGrp="1"/>
          </p:cNvSpPr>
          <p:nvPr>
            <p:ph idx="1"/>
          </p:nvPr>
        </p:nvSpPr>
        <p:spPr>
          <a:xfrm>
            <a:off x="4311732" y="1997243"/>
            <a:ext cx="5614321" cy="2900198"/>
          </a:xfrm>
        </p:spPr>
        <p:txBody>
          <a:bodyPr>
            <a:normAutofit/>
          </a:bodyPr>
          <a:lstStyle/>
          <a:p>
            <a:pPr marL="0" indent="0">
              <a:buNone/>
            </a:pPr>
            <a:r>
              <a:rPr lang="en-US" altLang="zh-CN" sz="8800" dirty="0" smtClean="0"/>
              <a:t>Thanks!</a:t>
            </a:r>
            <a:endParaRPr lang="zh-CN" altLang="en-US" sz="8800" dirty="0"/>
          </a:p>
        </p:txBody>
      </p:sp>
    </p:spTree>
    <p:extLst>
      <p:ext uri="{BB962C8B-B14F-4D97-AF65-F5344CB8AC3E}">
        <p14:creationId xmlns:p14="http://schemas.microsoft.com/office/powerpoint/2010/main" val="73377129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视差">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1101</TotalTime>
  <Words>1169</Words>
  <Application>Microsoft Office PowerPoint</Application>
  <PresentationFormat>宽屏</PresentationFormat>
  <Paragraphs>106</Paragraphs>
  <Slides>16</Slides>
  <Notes>15</Notes>
  <HiddenSlides>0</HiddenSlides>
  <MMClips>0</MMClips>
  <ScaleCrop>false</ScaleCrop>
  <HeadingPairs>
    <vt:vector size="8" baseType="variant">
      <vt:variant>
        <vt:lpstr>已用的字体</vt:lpstr>
      </vt:variant>
      <vt:variant>
        <vt:i4>4</vt:i4>
      </vt:variant>
      <vt:variant>
        <vt:lpstr>主题</vt:lpstr>
      </vt:variant>
      <vt:variant>
        <vt:i4>1</vt:i4>
      </vt:variant>
      <vt:variant>
        <vt:lpstr>嵌入 OLE 服务器</vt:lpstr>
      </vt:variant>
      <vt:variant>
        <vt:i4>1</vt:i4>
      </vt:variant>
      <vt:variant>
        <vt:lpstr>幻灯片标题</vt:lpstr>
      </vt:variant>
      <vt:variant>
        <vt:i4>16</vt:i4>
      </vt:variant>
    </vt:vector>
  </HeadingPairs>
  <TitlesOfParts>
    <vt:vector size="22" baseType="lpstr">
      <vt:lpstr>等线</vt:lpstr>
      <vt:lpstr>华文楷体</vt:lpstr>
      <vt:lpstr>Arial</vt:lpstr>
      <vt:lpstr>Corbel</vt:lpstr>
      <vt:lpstr>视差</vt:lpstr>
      <vt:lpstr>BMP 图像</vt:lpstr>
      <vt:lpstr>TensorFlow</vt:lpstr>
      <vt:lpstr>What is TensorFlow?</vt:lpstr>
      <vt:lpstr>Data Flow Graph</vt:lpstr>
      <vt:lpstr>The structure of sourcecode</vt:lpstr>
      <vt:lpstr>Some important elements</vt:lpstr>
      <vt:lpstr>A classic example from official document : MNIST</vt:lpstr>
      <vt:lpstr>A classic example from official document : MNIST</vt:lpstr>
      <vt:lpstr>A classic example from official document : MNIST</vt:lpstr>
      <vt:lpstr>Code(Python)</vt:lpstr>
      <vt:lpstr>Code(C++)</vt:lpstr>
      <vt:lpstr>How to install TensorFlow</vt:lpstr>
      <vt:lpstr>How to install TensorFlow （From sourcecode on Windows）</vt:lpstr>
      <vt:lpstr>PowerPoint 演示文稿</vt:lpstr>
      <vt:lpstr>C++ example code (Compile Error)</vt:lpstr>
      <vt:lpstr>Some demos written in TensorFlow</vt:lpstr>
      <vt:lpstr>PowerPoint 演示文稿</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董原良</dc:creator>
  <cp:lastModifiedBy>董原良</cp:lastModifiedBy>
  <cp:revision>44</cp:revision>
  <dcterms:created xsi:type="dcterms:W3CDTF">2017-03-27T16:32:26Z</dcterms:created>
  <dcterms:modified xsi:type="dcterms:W3CDTF">2017-03-28T11:53:28Z</dcterms:modified>
</cp:coreProperties>
</file>