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6.xml" ContentType="application/vnd.openxmlformats-officedocument.presentationml.tags+xml"/>
  <Override PartName="/ppt/notesSlides/notesSlide8.xml" ContentType="application/vnd.openxmlformats-officedocument.presentationml.notesSlide+xml"/>
  <Override PartName="/ppt/tags/tag7.xml" ContentType="application/vnd.openxmlformats-officedocument.presentationml.tags+xml"/>
  <Override PartName="/ppt/notesSlides/notesSlide9.xml" ContentType="application/vnd.openxmlformats-officedocument.presentationml.notesSlide+xml"/>
  <Override PartName="/ppt/tags/tag8.xml" ContentType="application/vnd.openxmlformats-officedocument.presentationml.tags+xml"/>
  <Override PartName="/ppt/notesSlides/notesSlide10.xml" ContentType="application/vnd.openxmlformats-officedocument.presentationml.notesSlide+xml"/>
  <Override PartName="/ppt/tags/tag9.xml" ContentType="application/vnd.openxmlformats-officedocument.presentationml.tags+xml"/>
  <Override PartName="/ppt/notesSlides/notesSlide11.xml" ContentType="application/vnd.openxmlformats-officedocument.presentationml.notesSlide+xml"/>
  <Override PartName="/ppt/tags/tag10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11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ppt/tags/tag15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315" r:id="rId2"/>
    <p:sldId id="292" r:id="rId3"/>
    <p:sldId id="257" r:id="rId4"/>
    <p:sldId id="258" r:id="rId5"/>
    <p:sldId id="316" r:id="rId6"/>
    <p:sldId id="339" r:id="rId7"/>
    <p:sldId id="322" r:id="rId8"/>
    <p:sldId id="332" r:id="rId9"/>
    <p:sldId id="323" r:id="rId10"/>
    <p:sldId id="264" r:id="rId11"/>
    <p:sldId id="325" r:id="rId12"/>
    <p:sldId id="327" r:id="rId13"/>
    <p:sldId id="324" r:id="rId14"/>
    <p:sldId id="326" r:id="rId15"/>
    <p:sldId id="329" r:id="rId16"/>
    <p:sldId id="269" r:id="rId17"/>
    <p:sldId id="301" r:id="rId18"/>
    <p:sldId id="271" r:id="rId19"/>
    <p:sldId id="317" r:id="rId20"/>
    <p:sldId id="318" r:id="rId21"/>
    <p:sldId id="340" r:id="rId22"/>
    <p:sldId id="328" r:id="rId23"/>
    <p:sldId id="342" r:id="rId24"/>
    <p:sldId id="334" r:id="rId25"/>
    <p:sldId id="337" r:id="rId26"/>
    <p:sldId id="343" r:id="rId27"/>
    <p:sldId id="319" r:id="rId28"/>
    <p:sldId id="276" r:id="rId29"/>
    <p:sldId id="321" r:id="rId30"/>
    <p:sldId id="305" r:id="rId31"/>
    <p:sldId id="333" r:id="rId32"/>
    <p:sldId id="314" r:id="rId33"/>
  </p:sldIdLst>
  <p:sldSz cx="9144000" cy="5143500" type="screen16x9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3A5A"/>
    <a:srgbClr val="EA0000"/>
    <a:srgbClr val="76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中度样式 2 - 强调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139" autoAdjust="0"/>
  </p:normalViewPr>
  <p:slideViewPr>
    <p:cSldViewPr snapToGrid="0">
      <p:cViewPr varScale="1">
        <p:scale>
          <a:sx n="143" d="100"/>
          <a:sy n="143" d="100"/>
        </p:scale>
        <p:origin x="684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765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gs" Target="tags/tag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6A364-F56D-418B-92EA-B8A9C286C719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1F41D1-EB0D-4857-8E93-8C1C831E61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7418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4286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9620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76631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78408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54749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723173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798955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871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587194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16483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0623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5011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327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11090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291833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967895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15273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6982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715273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759094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F41D1-EB0D-4857-8E93-8C1C831E6153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0287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814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22758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3917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1467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1206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457302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2727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6348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6552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7903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08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4AF190-E6C3-4F71-9AD4-820770AEF1A8}" type="datetimeFigureOut">
              <a:rPr lang="zh-CN" altLang="en-US" smtClean="0"/>
              <a:t>2016/8/24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B5BF9F-75C6-42BD-8363-2F606FE0B60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2817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i-hy14@mails.Tsinghua.edu.cn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jpeg"/><Relationship Id="rId9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6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9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0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sichuan.wav" TargetMode="External"/><Relationship Id="rId2" Type="http://schemas.openxmlformats.org/officeDocument/2006/relationships/hyperlink" Target="putong.wav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png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3.xml"/><Relationship Id="rId4" Type="http://schemas.openxmlformats.org/officeDocument/2006/relationships/image" Target="../media/image48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4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F:\0PPT素材\背景及图片\白麻子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>
            <a:solidFill>
              <a:schemeClr val="tx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组合 4"/>
          <p:cNvGrpSpPr/>
          <p:nvPr/>
        </p:nvGrpSpPr>
        <p:grpSpPr>
          <a:xfrm>
            <a:off x="2621323" y="216613"/>
            <a:ext cx="3741377" cy="3741377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" name="同心圆 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8" name="椭圆 7"/>
          <p:cNvSpPr/>
          <p:nvPr/>
        </p:nvSpPr>
        <p:spPr>
          <a:xfrm rot="10498052">
            <a:off x="1620315" y="3970953"/>
            <a:ext cx="563789" cy="56378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 rot="10498052">
            <a:off x="2373672" y="4627445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/>
          <p:cNvGrpSpPr/>
          <p:nvPr/>
        </p:nvGrpSpPr>
        <p:grpSpPr>
          <a:xfrm>
            <a:off x="2189283" y="3406942"/>
            <a:ext cx="845906" cy="8459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1045846" y="3501799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4" name="同心圆 1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椭圆 1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2898806" y="4332147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7" name="同心圆 1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8" name="椭圆 1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椭圆 18"/>
          <p:cNvSpPr/>
          <p:nvPr/>
        </p:nvSpPr>
        <p:spPr>
          <a:xfrm rot="10498052">
            <a:off x="1885935" y="3263614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223937" y="4521063"/>
            <a:ext cx="441364" cy="44136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3" name="椭圆 22"/>
          <p:cNvSpPr/>
          <p:nvPr/>
        </p:nvSpPr>
        <p:spPr>
          <a:xfrm rot="10498052">
            <a:off x="864969" y="4139410"/>
            <a:ext cx="303658" cy="30365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4" name="组合 23"/>
          <p:cNvGrpSpPr/>
          <p:nvPr/>
        </p:nvGrpSpPr>
        <p:grpSpPr>
          <a:xfrm>
            <a:off x="3438065" y="4115253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5" name="同心圆 2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椭圆 26"/>
          <p:cNvSpPr/>
          <p:nvPr/>
        </p:nvSpPr>
        <p:spPr>
          <a:xfrm rot="10498052">
            <a:off x="3629030" y="4713305"/>
            <a:ext cx="192350" cy="1923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0498052">
            <a:off x="419086" y="4786416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TextBox 49"/>
          <p:cNvSpPr txBox="1"/>
          <p:nvPr/>
        </p:nvSpPr>
        <p:spPr>
          <a:xfrm>
            <a:off x="2621641" y="2390195"/>
            <a:ext cx="39828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基于语音交互的新闻客户端</a:t>
            </a:r>
            <a:endParaRPr lang="zh-CN" altLang="en-US" sz="2400" dirty="0"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>
            <a:off x="2984531" y="2126728"/>
            <a:ext cx="3042416" cy="0"/>
          </a:xfrm>
          <a:prstGeom prst="line">
            <a:avLst/>
          </a:prstGeom>
          <a:ln w="28575">
            <a:solidFill>
              <a:schemeClr val="tx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3305405" y="865472"/>
            <a:ext cx="240066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解放</a:t>
            </a:r>
            <a:r>
              <a:rPr lang="zh-CN" altLang="en-US" sz="4000" dirty="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双眼</a:t>
            </a:r>
            <a:endParaRPr lang="en-US" altLang="zh-CN" sz="4000" dirty="0" smtClean="0"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000" dirty="0" smtClean="0">
                <a:solidFill>
                  <a:srgbClr val="002060"/>
                </a:solidFill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从听开始</a:t>
            </a:r>
            <a:endParaRPr lang="zh-CN" altLang="en-US" sz="4000" dirty="0">
              <a:solidFill>
                <a:srgbClr val="002060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9" name="椭圆 58"/>
          <p:cNvSpPr/>
          <p:nvPr/>
        </p:nvSpPr>
        <p:spPr>
          <a:xfrm rot="10498052">
            <a:off x="6535215" y="4000987"/>
            <a:ext cx="563789" cy="56378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rot="10498052">
            <a:off x="7288572" y="4657479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1" name="组合 60"/>
          <p:cNvGrpSpPr/>
          <p:nvPr/>
        </p:nvGrpSpPr>
        <p:grpSpPr>
          <a:xfrm>
            <a:off x="7104183" y="3436976"/>
            <a:ext cx="845906" cy="845906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2" name="同心圆 6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椭圆 6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5960746" y="3531833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5" name="同心圆 6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椭圆 6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813706" y="4362181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68" name="同心圆 6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椭圆 6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椭圆 69"/>
          <p:cNvSpPr/>
          <p:nvPr/>
        </p:nvSpPr>
        <p:spPr>
          <a:xfrm rot="10498052">
            <a:off x="6800835" y="3293648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1" name="组合 70"/>
          <p:cNvGrpSpPr/>
          <p:nvPr/>
        </p:nvGrpSpPr>
        <p:grpSpPr>
          <a:xfrm>
            <a:off x="6138837" y="4551097"/>
            <a:ext cx="441364" cy="44136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2" name="同心圆 71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3" name="椭圆 72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椭圆 73"/>
          <p:cNvSpPr/>
          <p:nvPr/>
        </p:nvSpPr>
        <p:spPr>
          <a:xfrm rot="10498052">
            <a:off x="5779869" y="4169444"/>
            <a:ext cx="303658" cy="303658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5" name="组合 74"/>
          <p:cNvGrpSpPr/>
          <p:nvPr/>
        </p:nvGrpSpPr>
        <p:grpSpPr>
          <a:xfrm>
            <a:off x="8352965" y="4145287"/>
            <a:ext cx="310515" cy="31051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76" name="同心圆 7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7" name="椭圆 7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8" name="椭圆 77"/>
          <p:cNvSpPr/>
          <p:nvPr/>
        </p:nvSpPr>
        <p:spPr>
          <a:xfrm rot="10498052">
            <a:off x="8543930" y="4743339"/>
            <a:ext cx="192350" cy="192350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 rot="10498052">
            <a:off x="5333986" y="4816450"/>
            <a:ext cx="228599" cy="228599"/>
          </a:xfrm>
          <a:prstGeom prst="ellipse">
            <a:avLst/>
          </a:prstGeom>
          <a:solidFill>
            <a:schemeClr val="accent1">
              <a:lumMod val="50000"/>
            </a:schemeClr>
          </a:solidFill>
          <a:ln>
            <a:solidFill>
              <a:schemeClr val="tx2"/>
            </a:solidFill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6844584" y="3631378"/>
            <a:ext cx="1515158" cy="3970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kern="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计</a:t>
            </a:r>
            <a:r>
              <a:rPr lang="en-US" altLang="zh-CN" kern="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45  </a:t>
            </a:r>
            <a:r>
              <a:rPr lang="zh-CN" altLang="en-US" kern="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李昊阳</a:t>
            </a:r>
            <a:endParaRPr lang="en-US" altLang="zh-CN" kern="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6565913" y="4300701"/>
            <a:ext cx="2592376" cy="4354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kern="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hlinkClick r:id="rId4"/>
              </a:rPr>
              <a:t>Email: li-hy14@mails.Tsinghua.edu.cn</a:t>
            </a:r>
            <a:endParaRPr lang="en-US" altLang="zh-CN" sz="1050" kern="0" dirty="0" smtClean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lvl="0" indent="-342900" fontAlgn="base">
              <a:lnSpc>
                <a:spcPct val="11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050" kern="0" dirty="0" smtClean="0">
                <a:solidFill>
                  <a:schemeClr val="tx2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Tel: 18813080569</a:t>
            </a:r>
            <a:endParaRPr lang="en-US" altLang="zh-CN" sz="1050" kern="0" dirty="0">
              <a:solidFill>
                <a:schemeClr val="tx2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6684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458 -0.82685 L 3.88889E-6 -1.85185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29" y="41327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267 -0.5607 L -5.55556E-7 2.03892E-7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42" y="2802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511 -0.74143 L -3.61111E-6 4.43312E-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64" y="3707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951 -0.81173 L 0 -2.46914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76" y="4058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97" y="18289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2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97" y="18289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135 -0.78931 L 8.33333E-7 -4.71733E-6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458 -0.82685 L 3.88889E-6 -1.85185E-6 " pathEditMode="relative" rAng="0" ptsTypes="AA">
                                      <p:cBhvr>
                                        <p:cTn id="2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729" y="41327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267 -0.5607 L -5.55556E-7 2.03892E-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5642" y="2802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6511 -0.74143 L -3.61111E-6 4.43312E-6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264" y="37071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2951 -0.81173 L 0 -2.46914E-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1476" y="4058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97" y="18289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136 -0.7892 L 5E-6 2.46914E-6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44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93194 -0.36577 L -2.77778E-7 5.68428E-7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6597" y="18289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7135 -0.78931 L 8.33333E-7 -4.71733E-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5712 -0.81186 L -0.01424 -0.02255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576" y="39450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89027 -0.68768 L 3.61111E-6 2.94717E-6 " pathEditMode="relative" rAng="0" ptsTypes="AA">
                                      <p:cBhvr>
                                        <p:cTn id="50" dur="2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14" y="3438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34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57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58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59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60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61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200"/>
                            </p:stCondLst>
                            <p:childTnLst>
                              <p:par>
                                <p:cTn id="66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9" grpId="0" animBg="1"/>
      <p:bldP spid="23" grpId="0" animBg="1"/>
      <p:bldP spid="27" grpId="0" animBg="1"/>
      <p:bldP spid="28" grpId="0" animBg="1"/>
      <p:bldP spid="50" grpId="0"/>
      <p:bldP spid="57" grpId="0"/>
      <p:bldP spid="57" grpId="1"/>
      <p:bldP spid="59" grpId="0" animBg="1"/>
      <p:bldP spid="60" grpId="0" animBg="1"/>
      <p:bldP spid="70" grpId="0" animBg="1"/>
      <p:bldP spid="74" grpId="0" animBg="1"/>
      <p:bldP spid="78" grpId="0" animBg="1"/>
      <p:bldP spid="79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1566493" y="1263661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www.1ppt.com/fanwen/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       </a:t>
            </a:r>
          </a:p>
        </p:txBody>
      </p:sp>
      <p:sp>
        <p:nvSpPr>
          <p:cNvPr id="31" name="椭圆 30"/>
          <p:cNvSpPr/>
          <p:nvPr/>
        </p:nvSpPr>
        <p:spPr>
          <a:xfrm>
            <a:off x="4575050" y="3747640"/>
            <a:ext cx="500908" cy="500908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717380" y="3971951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552263" y="3972310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255929" y="4090649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175518" y="3976970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062244" y="3969465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553278" y="4100872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850333" y="4004076"/>
            <a:ext cx="250454" cy="250454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26981" y="3970669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151556" y="3978724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359742" y="4027860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900741" y="3788166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2070359" y="4101156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506355" y="3824263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206031" y="3916110"/>
            <a:ext cx="322151" cy="322151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5075958" y="3968847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206867" y="3972180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921657" y="4103412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772349" y="3788909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690644" y="4025243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6193490" y="3831458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7730460" y="3962886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1264428" y="1152525"/>
            <a:ext cx="6847285" cy="2795588"/>
            <a:chOff x="1264428" y="1152525"/>
            <a:chExt cx="6847285" cy="2795588"/>
          </a:xfrm>
        </p:grpSpPr>
        <p:sp>
          <p:nvSpPr>
            <p:cNvPr id="8" name="圆角矩形 7"/>
            <p:cNvSpPr/>
            <p:nvPr/>
          </p:nvSpPr>
          <p:spPr bwMode="auto">
            <a:xfrm>
              <a:off x="1264428" y="1152525"/>
              <a:ext cx="6847285" cy="2795588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圆角矩形 8"/>
            <p:cNvSpPr/>
            <p:nvPr/>
          </p:nvSpPr>
          <p:spPr bwMode="auto">
            <a:xfrm>
              <a:off x="1473978" y="1362076"/>
              <a:ext cx="6428185" cy="2306241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" name="TextBox 28"/>
          <p:cNvSpPr txBox="1"/>
          <p:nvPr/>
        </p:nvSpPr>
        <p:spPr bwMode="auto">
          <a:xfrm>
            <a:off x="1556639" y="2275797"/>
            <a:ext cx="1677591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dirty="0" smtClean="0">
                <a:ln w="18415" cmpd="sng">
                  <a:noFill/>
                  <a:prstDash val="solid"/>
                </a:ln>
                <a:solidFill>
                  <a:srgbClr val="163A5A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前言</a:t>
            </a:r>
            <a:endParaRPr lang="zh-CN" altLang="en-US" sz="3600" b="1" kern="0" dirty="0">
              <a:ln w="18415" cmpd="sng">
                <a:noFill/>
                <a:prstDash val="solid"/>
              </a:ln>
              <a:solidFill>
                <a:srgbClr val="163A5A"/>
              </a:solidFill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908957" y="206330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前言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82939" y="1581672"/>
            <a:ext cx="45402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目前应用市场上主流的新闻客户端大多以文字新闻为主，用户在使用时需要一直盯着屏幕，而语音技术的引入则</a:t>
            </a: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新闻从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向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声音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的过渡提供了可能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5205" y="981075"/>
            <a:ext cx="1565482" cy="209550"/>
          </a:xfrm>
          <a:custGeom>
            <a:avLst/>
            <a:gdLst>
              <a:gd name="connsiteX0" fmla="*/ 0 w 1565482"/>
              <a:gd name="connsiteY0" fmla="*/ 0 h 247650"/>
              <a:gd name="connsiteX1" fmla="*/ 1565482 w 1565482"/>
              <a:gd name="connsiteY1" fmla="*/ 0 h 247650"/>
              <a:gd name="connsiteX2" fmla="*/ 1565482 w 1565482"/>
              <a:gd name="connsiteY2" fmla="*/ 247650 h 247650"/>
              <a:gd name="connsiteX3" fmla="*/ 0 w 1565482"/>
              <a:gd name="connsiteY3" fmla="*/ 247650 h 247650"/>
              <a:gd name="connsiteX4" fmla="*/ 0 w 1565482"/>
              <a:gd name="connsiteY4" fmla="*/ 0 h 247650"/>
              <a:gd name="connsiteX0" fmla="*/ 0 w 1565482"/>
              <a:gd name="connsiteY0" fmla="*/ 0 h 247650"/>
              <a:gd name="connsiteX1" fmla="*/ 1298782 w 1565482"/>
              <a:gd name="connsiteY1" fmla="*/ 0 h 247650"/>
              <a:gd name="connsiteX2" fmla="*/ 1565482 w 1565482"/>
              <a:gd name="connsiteY2" fmla="*/ 247650 h 247650"/>
              <a:gd name="connsiteX3" fmla="*/ 0 w 1565482"/>
              <a:gd name="connsiteY3" fmla="*/ 247650 h 247650"/>
              <a:gd name="connsiteX4" fmla="*/ 0 w 1565482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482" h="247650">
                <a:moveTo>
                  <a:pt x="0" y="0"/>
                </a:moveTo>
                <a:lnTo>
                  <a:pt x="1298782" y="0"/>
                </a:lnTo>
                <a:lnTo>
                  <a:pt x="1565482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248617" y="990600"/>
            <a:ext cx="1370758" cy="1028700"/>
          </a:xfrm>
          <a:custGeom>
            <a:avLst/>
            <a:gdLst>
              <a:gd name="connsiteX0" fmla="*/ 0 w 1323133"/>
              <a:gd name="connsiteY0" fmla="*/ 0 h 1198669"/>
              <a:gd name="connsiteX1" fmla="*/ 1323133 w 1323133"/>
              <a:gd name="connsiteY1" fmla="*/ 0 h 1198669"/>
              <a:gd name="connsiteX2" fmla="*/ 1323133 w 1323133"/>
              <a:gd name="connsiteY2" fmla="*/ 1198669 h 1198669"/>
              <a:gd name="connsiteX3" fmla="*/ 0 w 1323133"/>
              <a:gd name="connsiteY3" fmla="*/ 1198669 h 1198669"/>
              <a:gd name="connsiteX4" fmla="*/ 0 w 1323133"/>
              <a:gd name="connsiteY4" fmla="*/ 0 h 1198669"/>
              <a:gd name="connsiteX0" fmla="*/ 0 w 1323133"/>
              <a:gd name="connsiteY0" fmla="*/ 0 h 1198669"/>
              <a:gd name="connsiteX1" fmla="*/ 1323133 w 1323133"/>
              <a:gd name="connsiteY1" fmla="*/ 0 h 1198669"/>
              <a:gd name="connsiteX2" fmla="*/ 1085008 w 1323133"/>
              <a:gd name="connsiteY2" fmla="*/ 817669 h 1198669"/>
              <a:gd name="connsiteX3" fmla="*/ 0 w 1323133"/>
              <a:gd name="connsiteY3" fmla="*/ 1198669 h 1198669"/>
              <a:gd name="connsiteX4" fmla="*/ 0 w 1323133"/>
              <a:gd name="connsiteY4" fmla="*/ 0 h 1198669"/>
              <a:gd name="connsiteX0" fmla="*/ 47625 w 1370758"/>
              <a:gd name="connsiteY0" fmla="*/ 0 h 827194"/>
              <a:gd name="connsiteX1" fmla="*/ 1370758 w 1370758"/>
              <a:gd name="connsiteY1" fmla="*/ 0 h 827194"/>
              <a:gd name="connsiteX2" fmla="*/ 1132633 w 1370758"/>
              <a:gd name="connsiteY2" fmla="*/ 817669 h 827194"/>
              <a:gd name="connsiteX3" fmla="*/ 0 w 1370758"/>
              <a:gd name="connsiteY3" fmla="*/ 827194 h 827194"/>
              <a:gd name="connsiteX4" fmla="*/ 47625 w 1370758"/>
              <a:gd name="connsiteY4" fmla="*/ 0 h 827194"/>
              <a:gd name="connsiteX0" fmla="*/ 47625 w 1370758"/>
              <a:gd name="connsiteY0" fmla="*/ 0 h 836719"/>
              <a:gd name="connsiteX1" fmla="*/ 1370758 w 1370758"/>
              <a:gd name="connsiteY1" fmla="*/ 0 h 836719"/>
              <a:gd name="connsiteX2" fmla="*/ 875458 w 1370758"/>
              <a:gd name="connsiteY2" fmla="*/ 836719 h 836719"/>
              <a:gd name="connsiteX3" fmla="*/ 0 w 1370758"/>
              <a:gd name="connsiteY3" fmla="*/ 827194 h 836719"/>
              <a:gd name="connsiteX4" fmla="*/ 47625 w 1370758"/>
              <a:gd name="connsiteY4" fmla="*/ 0 h 83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0758" h="836719">
                <a:moveTo>
                  <a:pt x="47625" y="0"/>
                </a:moveTo>
                <a:lnTo>
                  <a:pt x="1370758" y="0"/>
                </a:lnTo>
                <a:lnTo>
                  <a:pt x="875458" y="836719"/>
                </a:lnTo>
                <a:lnTo>
                  <a:pt x="0" y="827194"/>
                </a:lnTo>
                <a:lnTo>
                  <a:pt x="47625" y="0"/>
                </a:lnTo>
                <a:close/>
              </a:path>
            </a:pathLst>
          </a:custGeom>
          <a:solidFill>
            <a:srgbClr val="163A5A"/>
          </a:solidFill>
          <a:ln>
            <a:noFill/>
          </a:ln>
          <a:effectLst>
            <a:outerShdw blurRad="63500" dist="63500" sx="102000" sy="1020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7529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10" grpId="0"/>
      <p:bldP spid="13" grpId="0" animBg="1"/>
      <p:bldP spid="14" grpId="0"/>
      <p:bldP spid="17" grpId="0"/>
      <p:bldP spid="2" grpId="0" animBg="1"/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任意多边形 4"/>
          <p:cNvSpPr/>
          <p:nvPr/>
        </p:nvSpPr>
        <p:spPr>
          <a:xfrm>
            <a:off x="913537" y="2403049"/>
            <a:ext cx="7152685" cy="1209734"/>
          </a:xfrm>
          <a:custGeom>
            <a:avLst/>
            <a:gdLst>
              <a:gd name="connsiteX0" fmla="*/ 0 w 5867400"/>
              <a:gd name="connsiteY0" fmla="*/ 1629397 h 1629397"/>
              <a:gd name="connsiteX1" fmla="*/ 1266825 w 5867400"/>
              <a:gd name="connsiteY1" fmla="*/ 622 h 1629397"/>
              <a:gd name="connsiteX2" fmla="*/ 2790825 w 5867400"/>
              <a:gd name="connsiteY2" fmla="*/ 1419847 h 1629397"/>
              <a:gd name="connsiteX3" fmla="*/ 4181475 w 5867400"/>
              <a:gd name="connsiteY3" fmla="*/ 48247 h 1629397"/>
              <a:gd name="connsiteX4" fmla="*/ 5867400 w 5867400"/>
              <a:gd name="connsiteY4" fmla="*/ 1524622 h 1629397"/>
              <a:gd name="connsiteX0" fmla="*/ 0 w 5867400"/>
              <a:gd name="connsiteY0" fmla="*/ 1629395 h 1629395"/>
              <a:gd name="connsiteX1" fmla="*/ 1266825 w 5867400"/>
              <a:gd name="connsiteY1" fmla="*/ 620 h 1629395"/>
              <a:gd name="connsiteX2" fmla="*/ 2790825 w 5867400"/>
              <a:gd name="connsiteY2" fmla="*/ 1419845 h 1629395"/>
              <a:gd name="connsiteX3" fmla="*/ 4419600 w 5867400"/>
              <a:gd name="connsiteY3" fmla="*/ 620 h 1629395"/>
              <a:gd name="connsiteX4" fmla="*/ 5867400 w 5867400"/>
              <a:gd name="connsiteY4" fmla="*/ 1524620 h 1629395"/>
              <a:gd name="connsiteX0" fmla="*/ 0 w 5867400"/>
              <a:gd name="connsiteY0" fmla="*/ 1629283 h 1629283"/>
              <a:gd name="connsiteX1" fmla="*/ 1266825 w 5867400"/>
              <a:gd name="connsiteY1" fmla="*/ 508 h 1629283"/>
              <a:gd name="connsiteX2" fmla="*/ 2647950 w 5867400"/>
              <a:gd name="connsiteY2" fmla="*/ 1438783 h 1629283"/>
              <a:gd name="connsiteX3" fmla="*/ 4419600 w 5867400"/>
              <a:gd name="connsiteY3" fmla="*/ 508 h 1629283"/>
              <a:gd name="connsiteX4" fmla="*/ 5867400 w 5867400"/>
              <a:gd name="connsiteY4" fmla="*/ 1524508 h 1629283"/>
              <a:gd name="connsiteX0" fmla="*/ 0 w 6183053"/>
              <a:gd name="connsiteY0" fmla="*/ 1333902 h 1524402"/>
              <a:gd name="connsiteX1" fmla="*/ 1582478 w 6183053"/>
              <a:gd name="connsiteY1" fmla="*/ 402 h 1524402"/>
              <a:gd name="connsiteX2" fmla="*/ 2963603 w 6183053"/>
              <a:gd name="connsiteY2" fmla="*/ 1438677 h 1524402"/>
              <a:gd name="connsiteX3" fmla="*/ 4735253 w 6183053"/>
              <a:gd name="connsiteY3" fmla="*/ 402 h 1524402"/>
              <a:gd name="connsiteX4" fmla="*/ 6183053 w 6183053"/>
              <a:gd name="connsiteY4" fmla="*/ 1524402 h 1524402"/>
              <a:gd name="connsiteX0" fmla="*/ 0 w 6183053"/>
              <a:gd name="connsiteY0" fmla="*/ 1335661 h 1526161"/>
              <a:gd name="connsiteX1" fmla="*/ 1582478 w 6183053"/>
              <a:gd name="connsiteY1" fmla="*/ 2161 h 1526161"/>
              <a:gd name="connsiteX2" fmla="*/ 2898854 w 6183053"/>
              <a:gd name="connsiteY2" fmla="*/ 1164211 h 1526161"/>
              <a:gd name="connsiteX3" fmla="*/ 4735253 w 6183053"/>
              <a:gd name="connsiteY3" fmla="*/ 2161 h 1526161"/>
              <a:gd name="connsiteX4" fmla="*/ 6183053 w 6183053"/>
              <a:gd name="connsiteY4" fmla="*/ 1526161 h 1526161"/>
              <a:gd name="connsiteX0" fmla="*/ 0 w 6174959"/>
              <a:gd name="connsiteY0" fmla="*/ 1334007 h 1334007"/>
              <a:gd name="connsiteX1" fmla="*/ 1582478 w 6174959"/>
              <a:gd name="connsiteY1" fmla="*/ 507 h 1334007"/>
              <a:gd name="connsiteX2" fmla="*/ 2898854 w 6174959"/>
              <a:gd name="connsiteY2" fmla="*/ 1162557 h 1334007"/>
              <a:gd name="connsiteX3" fmla="*/ 4735253 w 6174959"/>
              <a:gd name="connsiteY3" fmla="*/ 507 h 1334007"/>
              <a:gd name="connsiteX4" fmla="*/ 6174959 w 6174959"/>
              <a:gd name="connsiteY4" fmla="*/ 1162557 h 1334007"/>
              <a:gd name="connsiteX0" fmla="*/ 0 w 6174959"/>
              <a:gd name="connsiteY0" fmla="*/ 1334067 h 1334067"/>
              <a:gd name="connsiteX1" fmla="*/ 1582478 w 6174959"/>
              <a:gd name="connsiteY1" fmla="*/ 567 h 1334067"/>
              <a:gd name="connsiteX2" fmla="*/ 3157851 w 6174959"/>
              <a:gd name="connsiteY2" fmla="*/ 1153092 h 1334067"/>
              <a:gd name="connsiteX3" fmla="*/ 4735253 w 6174959"/>
              <a:gd name="connsiteY3" fmla="*/ 567 h 1334067"/>
              <a:gd name="connsiteX4" fmla="*/ 6174959 w 6174959"/>
              <a:gd name="connsiteY4" fmla="*/ 1162617 h 1334067"/>
              <a:gd name="connsiteX0" fmla="*/ 0 w 6077835"/>
              <a:gd name="connsiteY0" fmla="*/ 1209734 h 1209734"/>
              <a:gd name="connsiteX1" fmla="*/ 1485354 w 6077835"/>
              <a:gd name="connsiteY1" fmla="*/ 59 h 1209734"/>
              <a:gd name="connsiteX2" fmla="*/ 3060727 w 6077835"/>
              <a:gd name="connsiteY2" fmla="*/ 1152584 h 1209734"/>
              <a:gd name="connsiteX3" fmla="*/ 4638129 w 6077835"/>
              <a:gd name="connsiteY3" fmla="*/ 59 h 1209734"/>
              <a:gd name="connsiteX4" fmla="*/ 6077835 w 6077835"/>
              <a:gd name="connsiteY4" fmla="*/ 1162109 h 1209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077835" h="1209734">
                <a:moveTo>
                  <a:pt x="0" y="1209734"/>
                </a:moveTo>
                <a:cubicBezTo>
                  <a:pt x="400844" y="412809"/>
                  <a:pt x="975233" y="9584"/>
                  <a:pt x="1485354" y="59"/>
                </a:cubicBezTo>
                <a:cubicBezTo>
                  <a:pt x="1995475" y="-9466"/>
                  <a:pt x="2535265" y="1152584"/>
                  <a:pt x="3060727" y="1152584"/>
                </a:cubicBezTo>
                <a:cubicBezTo>
                  <a:pt x="3586189" y="1152584"/>
                  <a:pt x="4135278" y="-1528"/>
                  <a:pt x="4638129" y="59"/>
                </a:cubicBezTo>
                <a:cubicBezTo>
                  <a:pt x="5140980" y="1646"/>
                  <a:pt x="5931785" y="820796"/>
                  <a:pt x="6077835" y="1162109"/>
                </a:cubicBezTo>
              </a:path>
            </a:pathLst>
          </a:custGeom>
          <a:noFill/>
          <a:ln w="76200">
            <a:solidFill>
              <a:srgbClr val="163A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6"/>
          <p:cNvSpPr txBox="1">
            <a:spLocks noChangeArrowheads="1"/>
          </p:cNvSpPr>
          <p:nvPr/>
        </p:nvSpPr>
        <p:spPr bwMode="auto">
          <a:xfrm>
            <a:off x="1496923" y="3464975"/>
            <a:ext cx="161569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产品定位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TextBox 6"/>
          <p:cNvSpPr txBox="1">
            <a:spLocks noChangeArrowheads="1"/>
          </p:cNvSpPr>
          <p:nvPr/>
        </p:nvSpPr>
        <p:spPr bwMode="auto">
          <a:xfrm>
            <a:off x="1944587" y="1106792"/>
            <a:ext cx="16655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现有产品分析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TextBox 6"/>
          <p:cNvSpPr txBox="1">
            <a:spLocks noChangeArrowheads="1"/>
          </p:cNvSpPr>
          <p:nvPr/>
        </p:nvSpPr>
        <p:spPr bwMode="auto">
          <a:xfrm>
            <a:off x="3973178" y="2182526"/>
            <a:ext cx="121655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7" name="TextBox 6"/>
          <p:cNvSpPr txBox="1">
            <a:spLocks noChangeArrowheads="1"/>
          </p:cNvSpPr>
          <p:nvPr/>
        </p:nvSpPr>
        <p:spPr bwMode="auto">
          <a:xfrm>
            <a:off x="5734630" y="2981087"/>
            <a:ext cx="18126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难点与问题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TextBox 111"/>
          <p:cNvSpPr txBox="1"/>
          <p:nvPr/>
        </p:nvSpPr>
        <p:spPr>
          <a:xfrm>
            <a:off x="1286618" y="3800816"/>
            <a:ext cx="163025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Positioning</a:t>
            </a:r>
            <a:endParaRPr lang="zh-CN" altLang="en-US" sz="12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3" name="TextBox 112"/>
          <p:cNvSpPr txBox="1"/>
          <p:nvPr/>
        </p:nvSpPr>
        <p:spPr>
          <a:xfrm>
            <a:off x="2054515" y="1487743"/>
            <a:ext cx="144565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</a:t>
            </a:r>
            <a:r>
              <a:rPr lang="en-US" altLang="zh-CN" sz="12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</a:t>
            </a:r>
            <a:r>
              <a:rPr lang="en-US" altLang="zh-CN" sz="12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nalysis </a:t>
            </a:r>
            <a:endParaRPr lang="zh-CN" altLang="en-US" sz="12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4" name="TextBox 113"/>
          <p:cNvSpPr txBox="1"/>
          <p:nvPr/>
        </p:nvSpPr>
        <p:spPr>
          <a:xfrm>
            <a:off x="3666608" y="2588716"/>
            <a:ext cx="18107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Function </a:t>
            </a:r>
            <a:r>
              <a:rPr lang="en-US" altLang="zh-CN" sz="12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Introduction </a:t>
            </a:r>
            <a:endParaRPr lang="zh-CN" altLang="en-US" sz="12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5574377" y="3379324"/>
            <a:ext cx="17325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Difficulty &amp; </a:t>
            </a:r>
            <a:r>
              <a:rPr lang="en-US" altLang="zh-CN" sz="12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Problem </a:t>
            </a:r>
            <a:endParaRPr lang="zh-CN" altLang="en-US" sz="12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椭圆 10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908957" y="206330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82574" y="3108141"/>
            <a:ext cx="1061926" cy="1061926"/>
            <a:chOff x="1008115" y="2542722"/>
            <a:chExt cx="1360493" cy="1360493"/>
          </a:xfrm>
        </p:grpSpPr>
        <p:grpSp>
          <p:nvGrpSpPr>
            <p:cNvPr id="86" name="组合 85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7" name="同心圆 8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88" name="椭圆 8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08" name="TextBox 107"/>
            <p:cNvSpPr txBox="1"/>
            <p:nvPr/>
          </p:nvSpPr>
          <p:spPr>
            <a:xfrm>
              <a:off x="1256552" y="2656928"/>
              <a:ext cx="698668" cy="10646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48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" name="图片 2" hidden="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91084" y="-1050904"/>
            <a:ext cx="8810625" cy="4924425"/>
          </a:xfrm>
          <a:prstGeom prst="rect">
            <a:avLst/>
          </a:prstGeom>
        </p:spPr>
      </p:pic>
      <p:grpSp>
        <p:nvGrpSpPr>
          <p:cNvPr id="44" name="组合 43"/>
          <p:cNvGrpSpPr/>
          <p:nvPr/>
        </p:nvGrpSpPr>
        <p:grpSpPr>
          <a:xfrm>
            <a:off x="2033846" y="1841572"/>
            <a:ext cx="1061926" cy="1061926"/>
            <a:chOff x="1008115" y="2542722"/>
            <a:chExt cx="1360493" cy="1360493"/>
          </a:xfrm>
        </p:grpSpPr>
        <p:grpSp>
          <p:nvGrpSpPr>
            <p:cNvPr id="45" name="组合 44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7" name="同心圆 4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椭圆 4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6" name="TextBox 45"/>
            <p:cNvSpPr txBox="1"/>
            <p:nvPr/>
          </p:nvSpPr>
          <p:spPr>
            <a:xfrm>
              <a:off x="1301305" y="2643677"/>
              <a:ext cx="698668" cy="10646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8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898539" y="1791877"/>
            <a:ext cx="1061926" cy="1061926"/>
            <a:chOff x="1008115" y="2542722"/>
            <a:chExt cx="1360493" cy="1360493"/>
          </a:xfrm>
        </p:grpSpPr>
        <p:grpSp>
          <p:nvGrpSpPr>
            <p:cNvPr id="55" name="组合 54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57" name="同心圆 5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8" name="椭圆 5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6" name="TextBox 55"/>
            <p:cNvSpPr txBox="1"/>
            <p:nvPr/>
          </p:nvSpPr>
          <p:spPr>
            <a:xfrm>
              <a:off x="1268621" y="2643677"/>
              <a:ext cx="698668" cy="10646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8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3958916" y="2938252"/>
            <a:ext cx="1061926" cy="1061926"/>
            <a:chOff x="1008115" y="2542722"/>
            <a:chExt cx="1360493" cy="1360493"/>
          </a:xfrm>
        </p:grpSpPr>
        <p:grpSp>
          <p:nvGrpSpPr>
            <p:cNvPr id="66" name="组合 65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8" name="同心圆 6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9" name="椭圆 6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7" name="TextBox 66"/>
            <p:cNvSpPr txBox="1"/>
            <p:nvPr/>
          </p:nvSpPr>
          <p:spPr>
            <a:xfrm>
              <a:off x="1287848" y="2585262"/>
              <a:ext cx="698668" cy="10646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8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356178" y="2878172"/>
            <a:ext cx="1061926" cy="1061926"/>
            <a:chOff x="1008115" y="2542722"/>
            <a:chExt cx="1360493" cy="1360493"/>
          </a:xfrm>
        </p:grpSpPr>
        <p:grpSp>
          <p:nvGrpSpPr>
            <p:cNvPr id="71" name="组合 70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3" name="同心圆 7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椭圆 7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72" name="TextBox 71"/>
            <p:cNvSpPr txBox="1"/>
            <p:nvPr/>
          </p:nvSpPr>
          <p:spPr>
            <a:xfrm>
              <a:off x="1264067" y="2660892"/>
              <a:ext cx="698668" cy="106463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48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5" name="TextBox 6"/>
          <p:cNvSpPr txBox="1">
            <a:spLocks noChangeArrowheads="1"/>
          </p:cNvSpPr>
          <p:nvPr/>
        </p:nvSpPr>
        <p:spPr bwMode="auto">
          <a:xfrm>
            <a:off x="7356178" y="2011547"/>
            <a:ext cx="162154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/>
            <a:lvl2pPr/>
            <a:lvl3pPr/>
            <a:lvl4pPr/>
            <a:lvl5pPr/>
            <a:lvl6pPr/>
            <a:lvl7pPr/>
            <a:lvl8pPr/>
            <a:lvl9pPr/>
          </a:lstStyle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总结与反思</a:t>
            </a:r>
            <a:endParaRPr lang="zh-CN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TextBox 114"/>
          <p:cNvSpPr txBox="1"/>
          <p:nvPr/>
        </p:nvSpPr>
        <p:spPr>
          <a:xfrm>
            <a:off x="6991719" y="2367192"/>
            <a:ext cx="22327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2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Summation &amp; Introspection</a:t>
            </a:r>
            <a:endParaRPr lang="zh-CN" altLang="en-US" sz="12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291606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7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04" grpId="0"/>
      <p:bldP spid="105" grpId="0"/>
      <p:bldP spid="106" grpId="0"/>
      <p:bldP spid="107" grpId="0"/>
      <p:bldP spid="112" grpId="0"/>
      <p:bldP spid="113" grpId="0"/>
      <p:bldP spid="114" grpId="0"/>
      <p:bldP spid="115" grpId="0"/>
      <p:bldP spid="103" grpId="0" animBg="1"/>
      <p:bldP spid="94" grpId="0"/>
      <p:bldP spid="75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828355" y="216207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产品定位</a:t>
            </a:r>
            <a:endParaRPr lang="zh-CN" altLang="en-US" sz="2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828355" y="2561232"/>
            <a:ext cx="211000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Positioning</a:t>
            </a:r>
            <a:endParaRPr lang="zh-CN" altLang="en-US" sz="16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solidFill>
            <a:schemeClr val="tx2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662361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Watford DB" pitchFamily="2" charset="0"/>
                  <a:ea typeface="造字工房劲黑（非商用）常规体" pitchFamily="50" charset="-122"/>
                </a:rPr>
                <a:t>1</a:t>
              </a:r>
              <a:endParaRPr lang="zh-CN" altLang="en-US" sz="4800" dirty="0">
                <a:solidFill>
                  <a:schemeClr val="bg1"/>
                </a:solidFill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347561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3961288" cy="3394472"/>
          </a:xfrm>
        </p:spPr>
        <p:txBody>
          <a:bodyPr>
            <a:normAutofit lnSpcReduction="10000"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应用流行的条件是什么？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自身功能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营销策略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后期维护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?</a:t>
            </a:r>
          </a:p>
          <a:p>
            <a:pPr lvl="1"/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</a:p>
          <a:p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一款应用能否流行很大程度上取决于是否能够解决用户的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痛点</a:t>
            </a:r>
            <a:r>
              <a:rPr lang="en-US" altLang="zh-CN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痛点：不便之处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产品定位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5729" y="1326275"/>
            <a:ext cx="3584849" cy="252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9500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198" y="1200151"/>
            <a:ext cx="4915735" cy="3394472"/>
          </a:xfrm>
        </p:spPr>
        <p:txBody>
          <a:bodyPr>
            <a:norm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新闻客户端解决了用户的哪些“痛点”？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时效性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信息获取方便、快捷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个性化推荐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海量的内容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</a:p>
          <a:p>
            <a:pPr marL="0" indent="0">
              <a:buNone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产品定位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http://upload.rmlt.com.cn/UpFile/News/2013/07/2013071711184863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896" y="1666499"/>
            <a:ext cx="4086225" cy="2771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7644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199" y="1200151"/>
            <a:ext cx="4652071" cy="3394472"/>
          </a:xfrm>
        </p:spPr>
        <p:txBody>
          <a:bodyPr>
            <a:norm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新闻客户端的普及又带来了哪些</a:t>
            </a:r>
            <a:r>
              <a:rPr lang="zh-CN" altLang="en-US" sz="2000" b="1" dirty="0" smtClean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新的</a:t>
            </a:r>
            <a:r>
              <a:rPr lang="zh-CN" altLang="en-US" sz="2000" b="1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“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痛点”？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长时间盯着屏幕眼睛酸痛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年龄大了看不清屏幕上的文字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走路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时、开车时看新闻容易发生危险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运动健身时双手被占，没办法看新闻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新闻时不能同时做其他的事情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......</a:t>
            </a:r>
          </a:p>
          <a:p>
            <a:pPr marL="0" indent="0">
              <a:buNone/>
            </a:pP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2727" y="1375509"/>
            <a:ext cx="1155234" cy="1210322"/>
          </a:xfrm>
          <a:prstGeom prst="rect">
            <a:avLst/>
          </a:prstGeom>
        </p:spPr>
      </p:pic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产品定位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18366" y="1375509"/>
            <a:ext cx="1715265" cy="1210322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3627" y="2763223"/>
            <a:ext cx="1839881" cy="209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441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25668" y="731260"/>
            <a:ext cx="4587765" cy="339447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如何消除用户的“痛点”，给用户带去便利？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利用语音技术，改变传统的交互模式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说话，将双眼移开屏幕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en-US" altLang="zh-CN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听话，使双手离开屏幕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让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懂你的心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产品定位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Picture 2" descr="Image result for voice to a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550" y="924911"/>
            <a:ext cx="3574742" cy="3528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65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0151"/>
            <a:ext cx="3961288" cy="339447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    一款集成了语音合成，语音识别，命令词唤醒的新闻客户端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，具有一定的与用户通过语音完成交互的能力，离线状态下可以完成基本功能，联网状态下可增强功能的稳定性。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产品定位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Picture 8" descr="Image result for voice to ap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494584"/>
            <a:ext cx="3941379" cy="22170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9558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828355" y="2064727"/>
            <a:ext cx="2339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现有产品分析</a:t>
            </a:r>
            <a:endParaRPr lang="zh-CN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828355" y="2637265"/>
            <a:ext cx="180562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Product </a:t>
            </a:r>
            <a:r>
              <a:rPr lang="en-US" altLang="zh-CN" sz="16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Analysis</a:t>
            </a:r>
            <a:endParaRPr lang="zh-CN" altLang="en-US" sz="16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solidFill>
            <a:schemeClr val="tx2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521271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现有产品分析</a:t>
            </a:r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17" y="874329"/>
            <a:ext cx="1909167" cy="3394075"/>
          </a:xfr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5719" y="874329"/>
            <a:ext cx="1909167" cy="339407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488462" y="4409826"/>
            <a:ext cx="121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搜</a:t>
            </a:r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狐新闻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813953" y="4394797"/>
            <a:ext cx="121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今日头条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4922" y="874408"/>
            <a:ext cx="1909123" cy="3393996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6243134" y="4394797"/>
            <a:ext cx="121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凤凰新闻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01134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现有产品分析</a:t>
            </a:r>
          </a:p>
        </p:txBody>
      </p:sp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91" y="905861"/>
            <a:ext cx="1909167" cy="3394075"/>
          </a:xfrm>
        </p:spPr>
      </p:pic>
      <p:sp>
        <p:nvSpPr>
          <p:cNvPr id="9" name="文本框 8"/>
          <p:cNvSpPr txBox="1"/>
          <p:nvPr/>
        </p:nvSpPr>
        <p:spPr>
          <a:xfrm>
            <a:off x="1411859" y="4395475"/>
            <a:ext cx="121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腾讯新闻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948" y="905861"/>
            <a:ext cx="1908300" cy="3392534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429848" y="4395475"/>
            <a:ext cx="1560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BBC News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008615" y="4395475"/>
            <a:ext cx="12126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网易新闻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447" y="905861"/>
            <a:ext cx="1911035" cy="3397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631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现有产品分析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394103"/>
              </p:ext>
            </p:extLst>
          </p:nvPr>
        </p:nvGraphicFramePr>
        <p:xfrm>
          <a:off x="515255" y="991695"/>
          <a:ext cx="8113490" cy="364336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159070">
                  <a:extLst>
                    <a:ext uri="{9D8B030D-6E8A-4147-A177-3AD203B41FA5}">
                      <a16:colId xmlns:a16="http://schemas.microsoft.com/office/drawing/2014/main" val="3246906745"/>
                    </a:ext>
                  </a:extLst>
                </a:gridCol>
                <a:gridCol w="1159070">
                  <a:extLst>
                    <a:ext uri="{9D8B030D-6E8A-4147-A177-3AD203B41FA5}">
                      <a16:colId xmlns:a16="http://schemas.microsoft.com/office/drawing/2014/main" val="2676425520"/>
                    </a:ext>
                  </a:extLst>
                </a:gridCol>
                <a:gridCol w="1159070">
                  <a:extLst>
                    <a:ext uri="{9D8B030D-6E8A-4147-A177-3AD203B41FA5}">
                      <a16:colId xmlns:a16="http://schemas.microsoft.com/office/drawing/2014/main" val="3270121462"/>
                    </a:ext>
                  </a:extLst>
                </a:gridCol>
                <a:gridCol w="1159070">
                  <a:extLst>
                    <a:ext uri="{9D8B030D-6E8A-4147-A177-3AD203B41FA5}">
                      <a16:colId xmlns:a16="http://schemas.microsoft.com/office/drawing/2014/main" val="781070296"/>
                    </a:ext>
                  </a:extLst>
                </a:gridCol>
                <a:gridCol w="1159070">
                  <a:extLst>
                    <a:ext uri="{9D8B030D-6E8A-4147-A177-3AD203B41FA5}">
                      <a16:colId xmlns:a16="http://schemas.microsoft.com/office/drawing/2014/main" val="4157750504"/>
                    </a:ext>
                  </a:extLst>
                </a:gridCol>
                <a:gridCol w="1159070">
                  <a:extLst>
                    <a:ext uri="{9D8B030D-6E8A-4147-A177-3AD203B41FA5}">
                      <a16:colId xmlns:a16="http://schemas.microsoft.com/office/drawing/2014/main" val="3368774893"/>
                    </a:ext>
                  </a:extLst>
                </a:gridCol>
                <a:gridCol w="1159070">
                  <a:extLst>
                    <a:ext uri="{9D8B030D-6E8A-4147-A177-3AD203B41FA5}">
                      <a16:colId xmlns:a16="http://schemas.microsoft.com/office/drawing/2014/main" val="37718707"/>
                    </a:ext>
                  </a:extLst>
                </a:gridCol>
              </a:tblGrid>
              <a:tr h="728673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552979"/>
                  </a:ext>
                </a:extLst>
              </a:tr>
              <a:tr h="728673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分类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0301107"/>
                  </a:ext>
                </a:extLst>
              </a:tr>
              <a:tr h="728673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图片视频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1806422"/>
                  </a:ext>
                </a:extLst>
              </a:tr>
              <a:tr h="728673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直播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2068424"/>
                  </a:ext>
                </a:extLst>
              </a:tr>
              <a:tr h="728673">
                <a:tc>
                  <a:txBody>
                    <a:bodyPr/>
                    <a:lstStyle/>
                    <a:p>
                      <a:r>
                        <a:rPr lang="zh-CN" altLang="en-US" dirty="0" smtClean="0"/>
                        <a:t>语音交互</a:t>
                      </a:r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7696423"/>
                  </a:ext>
                </a:extLst>
              </a:tr>
            </a:tbl>
          </a:graphicData>
        </a:graphic>
      </p:graphicFrame>
      <p:pic>
        <p:nvPicPr>
          <p:cNvPr id="11" name="图片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4529" y="1048811"/>
            <a:ext cx="585440" cy="581511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9076" y="1064548"/>
            <a:ext cx="581511" cy="58151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1007" y="1054759"/>
            <a:ext cx="629951" cy="62995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60065" y="1029582"/>
            <a:ext cx="672156" cy="659521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0823" y="1050368"/>
            <a:ext cx="632954" cy="63873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71067" y="1008850"/>
            <a:ext cx="664811" cy="661435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149076" y="1877315"/>
            <a:ext cx="482600" cy="482600"/>
            <a:chOff x="914400" y="977900"/>
            <a:chExt cx="647700" cy="647700"/>
          </a:xfrm>
        </p:grpSpPr>
        <p:sp>
          <p:nvSpPr>
            <p:cNvPr id="18" name="椭圆 17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组合 21"/>
          <p:cNvGrpSpPr/>
          <p:nvPr/>
        </p:nvGrpSpPr>
        <p:grpSpPr>
          <a:xfrm>
            <a:off x="4330700" y="1857990"/>
            <a:ext cx="482600" cy="482600"/>
            <a:chOff x="914400" y="977900"/>
            <a:chExt cx="647700" cy="647700"/>
          </a:xfrm>
        </p:grpSpPr>
        <p:sp>
          <p:nvSpPr>
            <p:cNvPr id="23" name="椭圆 22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25" name="直接连接符 24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7" name="组合 26"/>
          <p:cNvGrpSpPr/>
          <p:nvPr/>
        </p:nvGrpSpPr>
        <p:grpSpPr>
          <a:xfrm>
            <a:off x="2045949" y="2572077"/>
            <a:ext cx="482600" cy="482600"/>
            <a:chOff x="914400" y="977900"/>
            <a:chExt cx="647700" cy="647700"/>
          </a:xfrm>
        </p:grpSpPr>
        <p:sp>
          <p:nvSpPr>
            <p:cNvPr id="28" name="椭圆 27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30" name="直接连接符 29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2" name="组合 31"/>
          <p:cNvGrpSpPr/>
          <p:nvPr/>
        </p:nvGrpSpPr>
        <p:grpSpPr>
          <a:xfrm>
            <a:off x="7762172" y="1829514"/>
            <a:ext cx="482600" cy="482600"/>
            <a:chOff x="914400" y="977900"/>
            <a:chExt cx="647700" cy="647700"/>
          </a:xfrm>
        </p:grpSpPr>
        <p:sp>
          <p:nvSpPr>
            <p:cNvPr id="33" name="椭圆 32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35" name="直接连接符 34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6" name="直接连接符 35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3" name="组合 42"/>
          <p:cNvGrpSpPr/>
          <p:nvPr/>
        </p:nvGrpSpPr>
        <p:grpSpPr>
          <a:xfrm>
            <a:off x="6666000" y="1838328"/>
            <a:ext cx="482600" cy="482600"/>
            <a:chOff x="914400" y="977900"/>
            <a:chExt cx="647700" cy="647700"/>
          </a:xfrm>
        </p:grpSpPr>
        <p:sp>
          <p:nvSpPr>
            <p:cNvPr id="44" name="椭圆 43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46" name="直接连接符 45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7" name="直接连接符 46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组合 47"/>
          <p:cNvGrpSpPr/>
          <p:nvPr/>
        </p:nvGrpSpPr>
        <p:grpSpPr>
          <a:xfrm>
            <a:off x="5524078" y="1829513"/>
            <a:ext cx="482600" cy="482600"/>
            <a:chOff x="914400" y="977900"/>
            <a:chExt cx="647700" cy="647700"/>
          </a:xfrm>
        </p:grpSpPr>
        <p:sp>
          <p:nvSpPr>
            <p:cNvPr id="49" name="椭圆 48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51" name="直接连接符 50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2" name="直接连接符 51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3" name="组合 52"/>
          <p:cNvGrpSpPr/>
          <p:nvPr/>
        </p:nvGrpSpPr>
        <p:grpSpPr>
          <a:xfrm>
            <a:off x="2044322" y="1810850"/>
            <a:ext cx="482600" cy="482600"/>
            <a:chOff x="914400" y="977900"/>
            <a:chExt cx="647700" cy="647700"/>
          </a:xfrm>
        </p:grpSpPr>
        <p:sp>
          <p:nvSpPr>
            <p:cNvPr id="54" name="椭圆 53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56" name="直接连接符 55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直接连接符 56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8" name="组合 57"/>
          <p:cNvGrpSpPr/>
          <p:nvPr/>
        </p:nvGrpSpPr>
        <p:grpSpPr>
          <a:xfrm>
            <a:off x="3149076" y="2572077"/>
            <a:ext cx="482600" cy="482600"/>
            <a:chOff x="914400" y="977900"/>
            <a:chExt cx="647700" cy="647700"/>
          </a:xfrm>
        </p:grpSpPr>
        <p:sp>
          <p:nvSpPr>
            <p:cNvPr id="59" name="椭圆 58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0" name="组合 59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61" name="直接连接符 60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2" name="直接连接符 61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63" name="组合 62"/>
          <p:cNvGrpSpPr/>
          <p:nvPr/>
        </p:nvGrpSpPr>
        <p:grpSpPr>
          <a:xfrm>
            <a:off x="4330700" y="2572074"/>
            <a:ext cx="482600" cy="482600"/>
            <a:chOff x="914400" y="977900"/>
            <a:chExt cx="647700" cy="647700"/>
          </a:xfrm>
        </p:grpSpPr>
        <p:sp>
          <p:nvSpPr>
            <p:cNvPr id="64" name="椭圆 63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65" name="组合 64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66" name="直接连接符 65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67" name="直接连接符 66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3" name="组合 72"/>
          <p:cNvGrpSpPr/>
          <p:nvPr/>
        </p:nvGrpSpPr>
        <p:grpSpPr>
          <a:xfrm>
            <a:off x="5512324" y="2572075"/>
            <a:ext cx="482600" cy="482600"/>
            <a:chOff x="914400" y="977900"/>
            <a:chExt cx="647700" cy="647700"/>
          </a:xfrm>
        </p:grpSpPr>
        <p:sp>
          <p:nvSpPr>
            <p:cNvPr id="74" name="椭圆 73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5" name="组合 74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76" name="直接连接符 75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7" name="直接连接符 76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78" name="组合 77"/>
          <p:cNvGrpSpPr/>
          <p:nvPr/>
        </p:nvGrpSpPr>
        <p:grpSpPr>
          <a:xfrm>
            <a:off x="6646324" y="2572074"/>
            <a:ext cx="482600" cy="482600"/>
            <a:chOff x="914400" y="977900"/>
            <a:chExt cx="647700" cy="647700"/>
          </a:xfrm>
        </p:grpSpPr>
        <p:sp>
          <p:nvSpPr>
            <p:cNvPr id="79" name="椭圆 78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0" name="组合 79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81" name="直接连接符 80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2" name="直接连接符 81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3" name="组合 82"/>
          <p:cNvGrpSpPr/>
          <p:nvPr/>
        </p:nvGrpSpPr>
        <p:grpSpPr>
          <a:xfrm>
            <a:off x="7753823" y="2572073"/>
            <a:ext cx="482600" cy="482600"/>
            <a:chOff x="914400" y="977900"/>
            <a:chExt cx="647700" cy="647700"/>
          </a:xfrm>
        </p:grpSpPr>
        <p:sp>
          <p:nvSpPr>
            <p:cNvPr id="84" name="椭圆 83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5" name="组合 84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86" name="直接连接符 85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7" name="直接连接符 86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88" name="组合 87"/>
          <p:cNvGrpSpPr/>
          <p:nvPr/>
        </p:nvGrpSpPr>
        <p:grpSpPr>
          <a:xfrm>
            <a:off x="4324076" y="3298085"/>
            <a:ext cx="482600" cy="482600"/>
            <a:chOff x="863600" y="2028928"/>
            <a:chExt cx="482600" cy="482600"/>
          </a:xfrm>
        </p:grpSpPr>
        <p:sp>
          <p:nvSpPr>
            <p:cNvPr id="89" name="椭圆 88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0" name="组合 89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91" name="直接连接符 90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2" name="直接连接符 91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93" name="组合 92"/>
          <p:cNvGrpSpPr/>
          <p:nvPr/>
        </p:nvGrpSpPr>
        <p:grpSpPr>
          <a:xfrm>
            <a:off x="2044322" y="4009349"/>
            <a:ext cx="482600" cy="482600"/>
            <a:chOff x="863600" y="2028928"/>
            <a:chExt cx="482600" cy="482600"/>
          </a:xfrm>
        </p:grpSpPr>
        <p:sp>
          <p:nvSpPr>
            <p:cNvPr id="94" name="椭圆 93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96" name="直接连接符 95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7" name="直接连接符 96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0" name="组合 109"/>
          <p:cNvGrpSpPr/>
          <p:nvPr/>
        </p:nvGrpSpPr>
        <p:grpSpPr>
          <a:xfrm>
            <a:off x="3149076" y="3970303"/>
            <a:ext cx="482600" cy="482600"/>
            <a:chOff x="863600" y="2028928"/>
            <a:chExt cx="482600" cy="482600"/>
          </a:xfrm>
        </p:grpSpPr>
        <p:sp>
          <p:nvSpPr>
            <p:cNvPr id="111" name="椭圆 110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2" name="组合 111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113" name="直接连接符 112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4" name="直接连接符 113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5" name="组合 114"/>
          <p:cNvGrpSpPr/>
          <p:nvPr/>
        </p:nvGrpSpPr>
        <p:grpSpPr>
          <a:xfrm>
            <a:off x="4330700" y="3975855"/>
            <a:ext cx="482600" cy="482600"/>
            <a:chOff x="863600" y="2028928"/>
            <a:chExt cx="482600" cy="482600"/>
          </a:xfrm>
        </p:grpSpPr>
        <p:sp>
          <p:nvSpPr>
            <p:cNvPr id="116" name="椭圆 115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7" name="组合 116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118" name="直接连接符 117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9" name="直接连接符 118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0" name="组合 119"/>
          <p:cNvGrpSpPr/>
          <p:nvPr/>
        </p:nvGrpSpPr>
        <p:grpSpPr>
          <a:xfrm>
            <a:off x="5524078" y="4009348"/>
            <a:ext cx="482600" cy="482600"/>
            <a:chOff x="863600" y="2028928"/>
            <a:chExt cx="482600" cy="482600"/>
          </a:xfrm>
        </p:grpSpPr>
        <p:sp>
          <p:nvSpPr>
            <p:cNvPr id="121" name="椭圆 120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2" name="组合 121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123" name="直接连接符 122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4" name="直接连接符 123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5" name="组合 124"/>
          <p:cNvGrpSpPr/>
          <p:nvPr/>
        </p:nvGrpSpPr>
        <p:grpSpPr>
          <a:xfrm>
            <a:off x="6635408" y="4009348"/>
            <a:ext cx="482600" cy="482600"/>
            <a:chOff x="863600" y="2028928"/>
            <a:chExt cx="482600" cy="482600"/>
          </a:xfrm>
        </p:grpSpPr>
        <p:sp>
          <p:nvSpPr>
            <p:cNvPr id="126" name="椭圆 125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27" name="组合 126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128" name="直接连接符 127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9" name="直接连接符 128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0" name="组合 129"/>
          <p:cNvGrpSpPr/>
          <p:nvPr/>
        </p:nvGrpSpPr>
        <p:grpSpPr>
          <a:xfrm>
            <a:off x="7753823" y="4041140"/>
            <a:ext cx="482600" cy="482600"/>
            <a:chOff x="863600" y="2028928"/>
            <a:chExt cx="482600" cy="482600"/>
          </a:xfrm>
        </p:grpSpPr>
        <p:sp>
          <p:nvSpPr>
            <p:cNvPr id="131" name="椭圆 130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2" name="组合 131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133" name="直接连接符 132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4" name="直接连接符 133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5" name="组合 134"/>
          <p:cNvGrpSpPr/>
          <p:nvPr/>
        </p:nvGrpSpPr>
        <p:grpSpPr>
          <a:xfrm>
            <a:off x="3149075" y="3331477"/>
            <a:ext cx="482600" cy="482600"/>
            <a:chOff x="863600" y="2028928"/>
            <a:chExt cx="482600" cy="482600"/>
          </a:xfrm>
        </p:grpSpPr>
        <p:sp>
          <p:nvSpPr>
            <p:cNvPr id="136" name="椭圆 135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37" name="组合 136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138" name="直接连接符 137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9" name="直接连接符 138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0" name="组合 139"/>
          <p:cNvGrpSpPr/>
          <p:nvPr/>
        </p:nvGrpSpPr>
        <p:grpSpPr>
          <a:xfrm>
            <a:off x="2044321" y="3297663"/>
            <a:ext cx="482600" cy="482600"/>
            <a:chOff x="863600" y="2028928"/>
            <a:chExt cx="482600" cy="482600"/>
          </a:xfrm>
        </p:grpSpPr>
        <p:sp>
          <p:nvSpPr>
            <p:cNvPr id="141" name="椭圆 140"/>
            <p:cNvSpPr/>
            <p:nvPr/>
          </p:nvSpPr>
          <p:spPr>
            <a:xfrm>
              <a:off x="863600" y="2028928"/>
              <a:ext cx="482600" cy="482600"/>
            </a:xfrm>
            <a:prstGeom prst="ellipse">
              <a:avLst/>
            </a:prstGeom>
            <a:noFill/>
            <a:ln>
              <a:solidFill>
                <a:srgbClr val="DF629A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2" name="组合 141"/>
            <p:cNvGrpSpPr/>
            <p:nvPr/>
          </p:nvGrpSpPr>
          <p:grpSpPr>
            <a:xfrm>
              <a:off x="957630" y="2107179"/>
              <a:ext cx="294539" cy="326097"/>
              <a:chOff x="990600" y="3289300"/>
              <a:chExt cx="355600" cy="393700"/>
            </a:xfrm>
          </p:grpSpPr>
          <p:cxnSp>
            <p:nvCxnSpPr>
              <p:cNvPr id="143" name="直接连接符 142"/>
              <p:cNvCxnSpPr/>
              <p:nvPr/>
            </p:nvCxnSpPr>
            <p:spPr>
              <a:xfrm>
                <a:off x="1003300" y="3289300"/>
                <a:ext cx="3429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4" name="直接连接符 143"/>
              <p:cNvCxnSpPr/>
              <p:nvPr/>
            </p:nvCxnSpPr>
            <p:spPr>
              <a:xfrm flipV="1">
                <a:off x="990600" y="3289300"/>
                <a:ext cx="355600" cy="393700"/>
              </a:xfrm>
              <a:prstGeom prst="line">
                <a:avLst/>
              </a:prstGeom>
              <a:ln>
                <a:solidFill>
                  <a:srgbClr val="DF629A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45" name="组合 144"/>
          <p:cNvGrpSpPr/>
          <p:nvPr/>
        </p:nvGrpSpPr>
        <p:grpSpPr>
          <a:xfrm>
            <a:off x="5524077" y="3297663"/>
            <a:ext cx="482600" cy="482600"/>
            <a:chOff x="914400" y="977900"/>
            <a:chExt cx="647700" cy="647700"/>
          </a:xfrm>
        </p:grpSpPr>
        <p:sp>
          <p:nvSpPr>
            <p:cNvPr id="146" name="椭圆 145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7" name="组合 146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148" name="直接连接符 147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9" name="直接连接符 148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0" name="组合 149"/>
          <p:cNvGrpSpPr/>
          <p:nvPr/>
        </p:nvGrpSpPr>
        <p:grpSpPr>
          <a:xfrm>
            <a:off x="6628831" y="3309372"/>
            <a:ext cx="482600" cy="482600"/>
            <a:chOff x="914400" y="977900"/>
            <a:chExt cx="647700" cy="647700"/>
          </a:xfrm>
        </p:grpSpPr>
        <p:sp>
          <p:nvSpPr>
            <p:cNvPr id="151" name="椭圆 150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2" name="组合 151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153" name="直接连接符 152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4" name="直接连接符 153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55" name="组合 154"/>
          <p:cNvGrpSpPr/>
          <p:nvPr/>
        </p:nvGrpSpPr>
        <p:grpSpPr>
          <a:xfrm>
            <a:off x="7762172" y="3297663"/>
            <a:ext cx="482600" cy="482600"/>
            <a:chOff x="914400" y="977900"/>
            <a:chExt cx="647700" cy="647700"/>
          </a:xfrm>
        </p:grpSpPr>
        <p:sp>
          <p:nvSpPr>
            <p:cNvPr id="156" name="椭圆 155"/>
            <p:cNvSpPr/>
            <p:nvPr/>
          </p:nvSpPr>
          <p:spPr>
            <a:xfrm>
              <a:off x="914400" y="977900"/>
              <a:ext cx="647700" cy="647700"/>
            </a:xfrm>
            <a:prstGeom prst="ellipse">
              <a:avLst/>
            </a:prstGeom>
            <a:noFill/>
            <a:ln>
              <a:solidFill>
                <a:srgbClr val="07C6C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57" name="组合 156"/>
            <p:cNvGrpSpPr/>
            <p:nvPr/>
          </p:nvGrpSpPr>
          <p:grpSpPr>
            <a:xfrm>
              <a:off x="1013883" y="1136650"/>
              <a:ext cx="448733" cy="330200"/>
              <a:chOff x="736600" y="2311400"/>
              <a:chExt cx="673100" cy="495300"/>
            </a:xfrm>
          </p:grpSpPr>
          <p:cxnSp>
            <p:nvCxnSpPr>
              <p:cNvPr id="158" name="直接连接符 157"/>
              <p:cNvCxnSpPr/>
              <p:nvPr/>
            </p:nvCxnSpPr>
            <p:spPr>
              <a:xfrm>
                <a:off x="736600" y="2527300"/>
                <a:ext cx="177800" cy="2667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9" name="直接连接符 158"/>
              <p:cNvCxnSpPr/>
              <p:nvPr/>
            </p:nvCxnSpPr>
            <p:spPr>
              <a:xfrm flipV="1">
                <a:off x="914400" y="2311400"/>
                <a:ext cx="495300" cy="495300"/>
              </a:xfrm>
              <a:prstGeom prst="line">
                <a:avLst/>
              </a:prstGeom>
              <a:ln>
                <a:solidFill>
                  <a:srgbClr val="07C6CE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61685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直接连接符 5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椭圆 6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93"/>
          <p:cNvSpPr txBox="1"/>
          <p:nvPr/>
        </p:nvSpPr>
        <p:spPr>
          <a:xfrm>
            <a:off x="908957" y="20633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现有产品分析</a:t>
            </a:r>
          </a:p>
        </p:txBody>
      </p:sp>
      <p:pic>
        <p:nvPicPr>
          <p:cNvPr id="3" name="内容占位符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555" y="731260"/>
            <a:ext cx="2335566" cy="4152118"/>
          </a:xfr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104" y="731260"/>
            <a:ext cx="2343805" cy="416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63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有声</a:t>
            </a:r>
            <a:r>
              <a:rPr lang="en-US" altLang="zh-CN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2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en-US" altLang="zh-CN" sz="2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喜马拉雅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FM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，企鹅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FM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，懒人听书，儿童睡前故事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音频在服务器端，收听时下载到客户端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/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不足：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缺乏新闻的时效性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有声读物，而非有声新闻</a:t>
            </a:r>
            <a:endParaRPr lang="en-US" altLang="zh-CN" sz="18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2"/>
            <a:r>
              <a:rPr lang="zh-CN" altLang="en-US" sz="18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能否让声音与新闻客户端结合？</a:t>
            </a:r>
            <a:endParaRPr lang="zh-CN" alt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52" name="Picture 4" descr="http://www.qt86.com/cache/1472018392_40505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3608" y="2468761"/>
            <a:ext cx="93345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www.qt86.com/cache/1472018445_692688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0274" y="3145109"/>
            <a:ext cx="93345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http://www.qt86.com/cache/1472018461_283473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2351" y="4002360"/>
            <a:ext cx="9334500" cy="857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519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828355" y="2162071"/>
            <a:ext cx="15696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  <a:endParaRPr lang="zh-CN" altLang="en-US" sz="24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828355" y="2560320"/>
            <a:ext cx="237789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Function Introduction </a:t>
            </a:r>
            <a:endParaRPr lang="zh-CN" altLang="en-US" sz="16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solidFill>
            <a:schemeClr val="tx2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201780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21"/>
          <p:cNvSpPr/>
          <p:nvPr/>
        </p:nvSpPr>
        <p:spPr>
          <a:xfrm>
            <a:off x="-8335" y="3286125"/>
            <a:ext cx="9152335" cy="470857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</p:spPr>
        <p:txBody>
          <a:bodyPr/>
          <a:lstStyle/>
          <a:p>
            <a:pPr>
              <a:defRPr/>
            </a:pPr>
            <a:fld id="{92482ACF-13B7-4141-A064-0E383F59048D}" type="slidenum">
              <a:rPr lang="zh-CN" altLang="en-US">
                <a:latin typeface="微软雅黑" panose="020B0503020204020204" pitchFamily="34" charset="-122"/>
                <a:ea typeface="微软雅黑" panose="020B0503020204020204" pitchFamily="34" charset="-122"/>
              </a:rPr>
              <a:pPr>
                <a:defRPr/>
              </a:pPr>
              <a:t>17</a:t>
            </a:fld>
            <a:endParaRPr lang="zh-CN" altLang="en-US" sz="140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38"/>
          <p:cNvSpPr>
            <a:spLocks noChangeArrowheads="1"/>
          </p:cNvSpPr>
          <p:nvPr/>
        </p:nvSpPr>
        <p:spPr bwMode="auto">
          <a:xfrm>
            <a:off x="1258528" y="3368279"/>
            <a:ext cx="1446536" cy="3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None/>
            </a:pPr>
            <a:r>
              <a:rPr lang="zh-CN" altLang="en-US" sz="17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“她”说我听</a:t>
            </a: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1108472" y="3846910"/>
            <a:ext cx="1746647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语音合成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将新闻的文字转换成语音，放松你的双眼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矩形 51"/>
          <p:cNvSpPr>
            <a:spLocks noChangeArrowheads="1"/>
          </p:cNvSpPr>
          <p:nvPr/>
        </p:nvSpPr>
        <p:spPr bwMode="auto">
          <a:xfrm>
            <a:off x="3844564" y="3333459"/>
            <a:ext cx="1446536" cy="376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7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我说“她”听</a:t>
            </a:r>
            <a:endParaRPr lang="en-US" altLang="zh-CN" sz="17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3698082" y="3846910"/>
            <a:ext cx="1966994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语音识别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通过命令词识别实现语音操作，解放你的双手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53"/>
          <p:cNvSpPr>
            <a:spLocks noChangeArrowheads="1"/>
          </p:cNvSpPr>
          <p:nvPr/>
        </p:nvSpPr>
        <p:spPr bwMode="auto">
          <a:xfrm>
            <a:off x="6547941" y="3368279"/>
            <a:ext cx="1228527" cy="3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7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多模式收听</a:t>
            </a:r>
            <a:endParaRPr lang="en-US" altLang="zh-CN" sz="17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1" name="矩形 47"/>
          <p:cNvSpPr>
            <a:spLocks noChangeArrowheads="1"/>
          </p:cNvSpPr>
          <p:nvPr/>
        </p:nvSpPr>
        <p:spPr bwMode="auto">
          <a:xfrm>
            <a:off x="6288882" y="3846910"/>
            <a:ext cx="1771567" cy="9094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识别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合成</a:t>
            </a:r>
            <a:endParaRPr lang="en-US" altLang="zh-CN" sz="14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</a:t>
            </a:r>
            <a:r>
              <a:rPr lang="en-US" altLang="zh-CN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App</a:t>
            </a:r>
            <a:r>
              <a:rPr lang="zh-CN" altLang="en-US" sz="1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对话，提升工作生活的效率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3" name="直接连接符 22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908957" y="20633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654844" y="1609725"/>
            <a:ext cx="2652713" cy="1600200"/>
            <a:chOff x="654844" y="1609725"/>
            <a:chExt cx="2652713" cy="1600200"/>
          </a:xfrm>
        </p:grpSpPr>
        <p:grpSp>
          <p:nvGrpSpPr>
            <p:cNvPr id="9" name="组合 2"/>
            <p:cNvGrpSpPr>
              <a:grpSpLocks/>
            </p:cNvGrpSpPr>
            <p:nvPr/>
          </p:nvGrpSpPr>
          <p:grpSpPr bwMode="auto">
            <a:xfrm>
              <a:off x="654844" y="1609725"/>
              <a:ext cx="2652713" cy="1600200"/>
              <a:chOff x="0" y="0"/>
              <a:chExt cx="3536515" cy="2133600"/>
            </a:xfrm>
          </p:grpSpPr>
          <p:pic>
            <p:nvPicPr>
              <p:cNvPr id="10" name="Picture 3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536515" cy="2133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1" name="Rectangle 19"/>
              <p:cNvSpPr>
                <a:spLocks noChangeArrowheads="1"/>
              </p:cNvSpPr>
              <p:nvPr/>
            </p:nvSpPr>
            <p:spPr bwMode="auto">
              <a:xfrm>
                <a:off x="524581" y="255892"/>
                <a:ext cx="2450592" cy="1530000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048328" y="1801644"/>
              <a:ext cx="1834499" cy="1147500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3245644" y="1609725"/>
            <a:ext cx="2652713" cy="1600200"/>
            <a:chOff x="3245644" y="1609725"/>
            <a:chExt cx="2652713" cy="1600200"/>
          </a:xfrm>
        </p:grpSpPr>
        <p:grpSp>
          <p:nvGrpSpPr>
            <p:cNvPr id="6" name="组合 3"/>
            <p:cNvGrpSpPr>
              <a:grpSpLocks/>
            </p:cNvGrpSpPr>
            <p:nvPr/>
          </p:nvGrpSpPr>
          <p:grpSpPr bwMode="auto">
            <a:xfrm>
              <a:off x="3245644" y="1609725"/>
              <a:ext cx="2652713" cy="1600200"/>
              <a:chOff x="0" y="0"/>
              <a:chExt cx="3536515" cy="2133600"/>
            </a:xfrm>
          </p:grpSpPr>
          <p:pic>
            <p:nvPicPr>
              <p:cNvPr id="7" name="Picture 4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536515" cy="2133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Rectangle 18"/>
              <p:cNvSpPr>
                <a:spLocks noChangeArrowheads="1"/>
              </p:cNvSpPr>
              <p:nvPr/>
            </p:nvSpPr>
            <p:spPr bwMode="auto">
              <a:xfrm>
                <a:off x="519687" y="255892"/>
                <a:ext cx="2450592" cy="1530000"/>
              </a:xfrm>
              <a:prstGeom prst="rect">
                <a:avLst/>
              </a:prstGeom>
              <a:blipFill dpi="0" rotWithShape="1">
                <a:blip r:embed="rId6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643370" y="1801644"/>
              <a:ext cx="1830258" cy="114750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5836444" y="1609725"/>
            <a:ext cx="2651522" cy="1600200"/>
            <a:chOff x="5836444" y="1609725"/>
            <a:chExt cx="2651522" cy="1600200"/>
          </a:xfrm>
        </p:grpSpPr>
        <p:grpSp>
          <p:nvGrpSpPr>
            <p:cNvPr id="12" name="组合 4"/>
            <p:cNvGrpSpPr>
              <a:grpSpLocks/>
            </p:cNvGrpSpPr>
            <p:nvPr/>
          </p:nvGrpSpPr>
          <p:grpSpPr bwMode="auto">
            <a:xfrm>
              <a:off x="5836444" y="1609725"/>
              <a:ext cx="2651522" cy="1600200"/>
              <a:chOff x="0" y="0"/>
              <a:chExt cx="3536515" cy="2133600"/>
            </a:xfrm>
          </p:grpSpPr>
          <p:pic>
            <p:nvPicPr>
              <p:cNvPr id="13" name="Picture 5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0"/>
                <a:ext cx="3536515" cy="2133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4" name="Rectangle 20"/>
              <p:cNvSpPr>
                <a:spLocks noChangeArrowheads="1"/>
              </p:cNvSpPr>
              <p:nvPr/>
            </p:nvSpPr>
            <p:spPr bwMode="auto">
              <a:xfrm>
                <a:off x="515715" y="255890"/>
                <a:ext cx="2450592" cy="1530000"/>
              </a:xfrm>
              <a:prstGeom prst="rect">
                <a:avLst/>
              </a:prstGeom>
              <a:blipFill dpi="0" rotWithShape="1">
                <a:blip r:embed="rId8"/>
                <a:srcRect/>
                <a:stretch>
                  <a:fillRect/>
                </a:stretch>
              </a:blipFill>
              <a:ln>
                <a:noFill/>
              </a:ln>
              <a:extLst>
                <a:ext uri="{91240B29-F687-4F45-9708-019B960494DF}">
                  <a14:hiddenLine xmlns:a14="http://schemas.microsoft.com/office/drawing/2010/main" w="12700">
                    <a:solidFill>
                      <a:srgbClr val="42719B"/>
                    </a:solidFill>
                    <a:bevel/>
                    <a:headEnd/>
                    <a:tailEnd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2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223104" y="1801644"/>
              <a:ext cx="1837345" cy="114749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743428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3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3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0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43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4" grpId="0" animBg="1"/>
      <p:bldP spid="2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966848" y="1061296"/>
            <a:ext cx="343374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“她”说我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听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——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语音合成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8219" y="1559457"/>
            <a:ext cx="4702456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特点：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将文字转换成音频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在“看”新闻和“听”新闻之间随意切换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支持多种播放模式，各地方言，男女声等等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>
              <a:lnSpc>
                <a:spcPct val="150000"/>
              </a:lnSpc>
            </a:pP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好处：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听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新闻不会导致眼睛酸痛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增加软件的受众，一定程度上取代“收音机”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171450" indent="-171450">
              <a:lnSpc>
                <a:spcPct val="150000"/>
              </a:lnSpc>
              <a:buFontTx/>
              <a:buChar char="-"/>
            </a:pP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0975" y="949639"/>
            <a:ext cx="623425" cy="623425"/>
            <a:chOff x="1278794" y="3334906"/>
            <a:chExt cx="914014" cy="91401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298742" y="3436452"/>
              <a:ext cx="886492" cy="7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0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0882" y="1028794"/>
            <a:ext cx="1081377" cy="108853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0882" y="2660026"/>
            <a:ext cx="3666667" cy="201904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288391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966847" y="1061296"/>
            <a:ext cx="351098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我说“她”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听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——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语音识别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8219" y="1559457"/>
            <a:ext cx="4529601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特点：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将声音转化成命令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切换新闻等操作不再只能依靠手指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可以单独为用户订制关键词，例如“搜索</a:t>
            </a:r>
            <a:r>
              <a:rPr lang="en-US" altLang="zh-CN" sz="1600" dirty="0" err="1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xxxx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”，“切换主题”，“下一条”等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buFontTx/>
              <a:buChar char="-"/>
            </a:pP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好处：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加快操作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速度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真正实现了手机不在手上也能获取新闻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171450" indent="-171450">
              <a:lnSpc>
                <a:spcPct val="200000"/>
              </a:lnSpc>
              <a:buFontTx/>
              <a:buChar char="-"/>
            </a:pP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0975" y="949639"/>
            <a:ext cx="623425" cy="623425"/>
            <a:chOff x="1278794" y="3334906"/>
            <a:chExt cx="914014" cy="91401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298742" y="3436452"/>
              <a:ext cx="891192" cy="7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163A5A"/>
                  </a:solidFill>
                  <a:latin typeface="方正韵动中黑简体" panose="02000000000000000000" pitchFamily="2" charset="-122"/>
                  <a:ea typeface="方正韵动中黑简体" panose="02000000000000000000" pitchFamily="2" charset="-122"/>
                </a:rPr>
                <a:t>02</a:t>
              </a:r>
              <a:endParaRPr lang="zh-CN" altLang="en-US" sz="2000" dirty="0">
                <a:solidFill>
                  <a:srgbClr val="163A5A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</a:p>
        </p:txBody>
      </p:sp>
      <p:cxnSp>
        <p:nvCxnSpPr>
          <p:cNvPr id="35" name="直接连接符 34"/>
          <p:cNvCxnSpPr/>
          <p:nvPr/>
        </p:nvCxnSpPr>
        <p:spPr>
          <a:xfrm>
            <a:off x="2958206" y="235367"/>
            <a:ext cx="0" cy="208592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0842" y="2462873"/>
            <a:ext cx="3233211" cy="23754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0842" y="947044"/>
            <a:ext cx="1079654" cy="111988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10357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966848" y="1061296"/>
            <a:ext cx="3247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多模式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收听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——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语音交互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0975" y="949639"/>
            <a:ext cx="623425" cy="623425"/>
            <a:chOff x="1278794" y="3334906"/>
            <a:chExt cx="914014" cy="91401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298742" y="3436452"/>
              <a:ext cx="891192" cy="7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163A5A"/>
                  </a:solidFill>
                  <a:latin typeface="方正韵动中黑简体" panose="02000000000000000000" pitchFamily="2" charset="-122"/>
                  <a:ea typeface="方正韵动中黑简体" panose="02000000000000000000" pitchFamily="2" charset="-122"/>
                </a:rPr>
                <a:t>03</a:t>
              </a:r>
              <a:endParaRPr lang="zh-CN" altLang="en-US" sz="2000" dirty="0">
                <a:solidFill>
                  <a:srgbClr val="163A5A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799831"/>
              </p:ext>
            </p:extLst>
          </p:nvPr>
        </p:nvGraphicFramePr>
        <p:xfrm>
          <a:off x="764999" y="1590596"/>
          <a:ext cx="7447696" cy="3488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1924">
                  <a:extLst>
                    <a:ext uri="{9D8B030D-6E8A-4147-A177-3AD203B41FA5}">
                      <a16:colId xmlns:a16="http://schemas.microsoft.com/office/drawing/2014/main" val="2046674452"/>
                    </a:ext>
                  </a:extLst>
                </a:gridCol>
                <a:gridCol w="1861924">
                  <a:extLst>
                    <a:ext uri="{9D8B030D-6E8A-4147-A177-3AD203B41FA5}">
                      <a16:colId xmlns:a16="http://schemas.microsoft.com/office/drawing/2014/main" val="2905731081"/>
                    </a:ext>
                  </a:extLst>
                </a:gridCol>
                <a:gridCol w="1861924">
                  <a:extLst>
                    <a:ext uri="{9D8B030D-6E8A-4147-A177-3AD203B41FA5}">
                      <a16:colId xmlns:a16="http://schemas.microsoft.com/office/drawing/2014/main" val="1280864803"/>
                    </a:ext>
                  </a:extLst>
                </a:gridCol>
                <a:gridCol w="1861924">
                  <a:extLst>
                    <a:ext uri="{9D8B030D-6E8A-4147-A177-3AD203B41FA5}">
                      <a16:colId xmlns:a16="http://schemas.microsoft.com/office/drawing/2014/main" val="1522149639"/>
                    </a:ext>
                  </a:extLst>
                </a:gridCol>
              </a:tblGrid>
              <a:tr h="41177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语音模式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标题模式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全文模式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简讯模式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20443"/>
                  </a:ext>
                </a:extLst>
              </a:tr>
              <a:tr h="710726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播放内容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只有新闻标题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新闻全文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新闻简要信息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3646416"/>
                  </a:ext>
                </a:extLst>
              </a:tr>
              <a:tr h="710726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特点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快速，高效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全面，详实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前两者的平衡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1009791"/>
                  </a:ext>
                </a:extLst>
              </a:tr>
              <a:tr h="1015322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推荐场合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公交、地铁等节奏快的场景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想要深入阅读的场景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散步，运动的场景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5758111"/>
                  </a:ext>
                </a:extLst>
              </a:tr>
              <a:tr h="411770">
                <a:tc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联系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r>
                        <a:rPr lang="zh-CN" altLang="en-US" dirty="0" smtClean="0"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放松双眼，解放双手，多种模式切换，帮助你提高阅读效率。</a:t>
                      </a:r>
                      <a:endParaRPr lang="zh-CN" altLang="en-US" dirty="0"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1364370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1621610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</p:bld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966847" y="1061296"/>
            <a:ext cx="477318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多模式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收听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——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语音交互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8219" y="1461406"/>
            <a:ext cx="5227435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为什么要有多种播放模式？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模拟日常看新闻的实际活动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感兴趣的新闻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=&gt;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细读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不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感兴趣的新闻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=&gt;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看完标题一带而过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忙碌的时候</a:t>
            </a:r>
            <a:r>
              <a:rPr lang="en-US" altLang="zh-CN" sz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=&gt;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看个大概即可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轻松的时候 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=&gt;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有选择的精读和泛读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0975" y="949639"/>
            <a:ext cx="623425" cy="623425"/>
            <a:chOff x="1278794" y="3334906"/>
            <a:chExt cx="914014" cy="91401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298742" y="3436452"/>
              <a:ext cx="891192" cy="7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163A5A"/>
                  </a:solidFill>
                  <a:latin typeface="方正韵动中黑简体" panose="02000000000000000000" pitchFamily="2" charset="-122"/>
                  <a:ea typeface="方正韵动中黑简体" panose="02000000000000000000" pitchFamily="2" charset="-122"/>
                </a:rPr>
                <a:t>03</a:t>
              </a:r>
              <a:endParaRPr lang="zh-CN" altLang="en-US" sz="2000" dirty="0">
                <a:solidFill>
                  <a:srgbClr val="163A5A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0186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966848" y="1061296"/>
            <a:ext cx="290433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快速浏览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——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语音交互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8219" y="1461406"/>
            <a:ext cx="5227435" cy="39087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特点：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满足多样的用户需求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150000"/>
              </a:lnSpc>
              <a:buFontTx/>
              <a:buChar char="-"/>
            </a:pP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标题模式或简讯模式下，用户听到感兴趣的内容时可以立刻进入全文模式（通过触摸屏幕，语音，可穿戴设备来发送指令）</a:t>
            </a:r>
            <a:endParaRPr lang="en-US" altLang="zh-CN" sz="12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好处：</a:t>
            </a:r>
            <a:endParaRPr lang="en-US" altLang="zh-CN" sz="20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lvl="1">
              <a:lnSpc>
                <a:spcPct val="15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-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用户在长时间不能操作手机的情况下，仍然可以获取大量新闻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171450" indent="-171450">
              <a:lnSpc>
                <a:spcPct val="200000"/>
              </a:lnSpc>
              <a:buFontTx/>
              <a:buChar char="-"/>
            </a:pP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0975" y="949639"/>
            <a:ext cx="623425" cy="623425"/>
            <a:chOff x="1278794" y="3334906"/>
            <a:chExt cx="914014" cy="91401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298742" y="3436452"/>
              <a:ext cx="891192" cy="7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163A5A"/>
                  </a:solidFill>
                  <a:latin typeface="方正韵动中黑简体" panose="02000000000000000000" pitchFamily="2" charset="-122"/>
                  <a:ea typeface="方正韵动中黑简体" panose="02000000000000000000" pitchFamily="2" charset="-122"/>
                </a:rPr>
                <a:t>03</a:t>
              </a:r>
              <a:endParaRPr lang="zh-CN" altLang="en-US" sz="2000" dirty="0">
                <a:solidFill>
                  <a:srgbClr val="163A5A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9262" y="1018901"/>
            <a:ext cx="2346685" cy="191131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9261" y="3070248"/>
            <a:ext cx="2346685" cy="19964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26244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矩形 52"/>
          <p:cNvSpPr/>
          <p:nvPr/>
        </p:nvSpPr>
        <p:spPr>
          <a:xfrm>
            <a:off x="1566493" y="1263661"/>
            <a:ext cx="735006" cy="241289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www.1ppt.com/moban/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www.1ppt.com/beijing/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www.1ppt.com/xiazai/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www.1ppt.com/ziliao/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www.1ppt.com/fanwen/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www.1ppt.com/shiti/        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www.1ppt.com/jiaoan/         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论坛：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www.1ppt.cn                     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语文课件：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www.1ppt.com/kejian/yuwen/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数学课件：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www.1ppt.com/kejian/shuxue/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英语课件：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www.1ppt.com/kejian/yingyu/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美术课件：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www.1ppt.com/kejian/meishu/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科学课件：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www.1ppt.com/kejian/kexue/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物理课件：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www.1ppt.com/kejian/wuli/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化学课件：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www.1ppt.com/kejian/huaxue/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生物课件：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www.1ppt.com/kejian/shengwu/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地理课件：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www.1ppt.com/kejian/dili/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历史课件：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www.1ppt.com/kejian/lishi/        </a:t>
            </a:r>
          </a:p>
        </p:txBody>
      </p:sp>
      <p:sp>
        <p:nvSpPr>
          <p:cNvPr id="31" name="椭圆 30"/>
          <p:cNvSpPr/>
          <p:nvPr/>
        </p:nvSpPr>
        <p:spPr>
          <a:xfrm>
            <a:off x="4575050" y="3747640"/>
            <a:ext cx="500908" cy="500908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717380" y="3971951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2552263" y="3972310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2255929" y="4090649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6175518" y="3976970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3062244" y="3969465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6553278" y="4100872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3850333" y="4004076"/>
            <a:ext cx="250454" cy="250454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726981" y="3970669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4151556" y="3978724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359742" y="4027860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5900741" y="3788166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2070359" y="4101156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506355" y="3824263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3206031" y="3916110"/>
            <a:ext cx="322151" cy="322151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5075958" y="3968847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1206867" y="3972180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921657" y="4103412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2772349" y="3788909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1690644" y="4025243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6193490" y="3831458"/>
            <a:ext cx="137389" cy="137389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7730460" y="3962886"/>
            <a:ext cx="274777" cy="274777"/>
          </a:xfrm>
          <a:prstGeom prst="ellipse">
            <a:avLst/>
          </a:prstGeom>
          <a:solidFill>
            <a:srgbClr val="163A5A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60" name="组合 59"/>
          <p:cNvGrpSpPr/>
          <p:nvPr/>
        </p:nvGrpSpPr>
        <p:grpSpPr>
          <a:xfrm>
            <a:off x="1264428" y="1152525"/>
            <a:ext cx="6847285" cy="2795588"/>
            <a:chOff x="1264428" y="1152525"/>
            <a:chExt cx="6847285" cy="2795588"/>
          </a:xfrm>
        </p:grpSpPr>
        <p:sp>
          <p:nvSpPr>
            <p:cNvPr id="8" name="圆角矩形 7"/>
            <p:cNvSpPr/>
            <p:nvPr/>
          </p:nvSpPr>
          <p:spPr bwMode="auto">
            <a:xfrm>
              <a:off x="1264428" y="1152525"/>
              <a:ext cx="6847285" cy="2795588"/>
            </a:xfrm>
            <a:prstGeom prst="roundRect">
              <a:avLst>
                <a:gd name="adj" fmla="val 9960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E0E0E0"/>
                </a:gs>
              </a:gsLst>
              <a:lin ang="5400000" scaled="1"/>
              <a:tileRect/>
            </a:gradFill>
            <a:ln>
              <a:noFill/>
            </a:ln>
            <a:effectLst>
              <a:outerShdw blurRad="279400" dist="2540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  <p:sp>
          <p:nvSpPr>
            <p:cNvPr id="9" name="圆角矩形 8"/>
            <p:cNvSpPr/>
            <p:nvPr/>
          </p:nvSpPr>
          <p:spPr bwMode="auto">
            <a:xfrm>
              <a:off x="1473978" y="1362076"/>
              <a:ext cx="6428185" cy="2306241"/>
            </a:xfrm>
            <a:prstGeom prst="roundRect">
              <a:avLst>
                <a:gd name="adj" fmla="val 11474"/>
              </a:avLst>
            </a:prstGeom>
            <a:gradFill flip="none" rotWithShape="1">
              <a:gsLst>
                <a:gs pos="0">
                  <a:schemeClr val="bg1"/>
                </a:gs>
                <a:gs pos="100000">
                  <a:srgbClr val="DDDEDD"/>
                </a:gs>
              </a:gsLst>
              <a:lin ang="189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80" tIns="34290" rIns="68580" bIns="34290"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/>
            </a:p>
          </p:txBody>
        </p:sp>
      </p:grpSp>
      <p:sp>
        <p:nvSpPr>
          <p:cNvPr id="10" name="TextBox 28"/>
          <p:cNvSpPr txBox="1"/>
          <p:nvPr/>
        </p:nvSpPr>
        <p:spPr bwMode="auto">
          <a:xfrm>
            <a:off x="1556639" y="2275797"/>
            <a:ext cx="1677591" cy="56169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4000" b="1" kern="0" dirty="0" smtClean="0">
                <a:ln w="18415" cmpd="sng">
                  <a:noFill/>
                  <a:prstDash val="solid"/>
                </a:ln>
                <a:solidFill>
                  <a:srgbClr val="163A5A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思考</a:t>
            </a:r>
            <a:endParaRPr lang="zh-CN" altLang="en-US" sz="3600" b="1" kern="0" dirty="0">
              <a:ln w="18415" cmpd="sng">
                <a:noFill/>
                <a:prstDash val="solid"/>
              </a:ln>
              <a:solidFill>
                <a:srgbClr val="163A5A"/>
              </a:solidFill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椭圆 12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908957" y="206330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思考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182939" y="1581672"/>
            <a:ext cx="454022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 </a:t>
            </a:r>
            <a:r>
              <a:rPr lang="zh-CN" altLang="en-US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之前的想法全都是基于客户端来实现，如果可以在服务器端再加以改进，还能有哪些想法？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325205" y="981075"/>
            <a:ext cx="1565482" cy="209550"/>
          </a:xfrm>
          <a:custGeom>
            <a:avLst/>
            <a:gdLst>
              <a:gd name="connsiteX0" fmla="*/ 0 w 1565482"/>
              <a:gd name="connsiteY0" fmla="*/ 0 h 247650"/>
              <a:gd name="connsiteX1" fmla="*/ 1565482 w 1565482"/>
              <a:gd name="connsiteY1" fmla="*/ 0 h 247650"/>
              <a:gd name="connsiteX2" fmla="*/ 1565482 w 1565482"/>
              <a:gd name="connsiteY2" fmla="*/ 247650 h 247650"/>
              <a:gd name="connsiteX3" fmla="*/ 0 w 1565482"/>
              <a:gd name="connsiteY3" fmla="*/ 247650 h 247650"/>
              <a:gd name="connsiteX4" fmla="*/ 0 w 1565482"/>
              <a:gd name="connsiteY4" fmla="*/ 0 h 247650"/>
              <a:gd name="connsiteX0" fmla="*/ 0 w 1565482"/>
              <a:gd name="connsiteY0" fmla="*/ 0 h 247650"/>
              <a:gd name="connsiteX1" fmla="*/ 1298782 w 1565482"/>
              <a:gd name="connsiteY1" fmla="*/ 0 h 247650"/>
              <a:gd name="connsiteX2" fmla="*/ 1565482 w 1565482"/>
              <a:gd name="connsiteY2" fmla="*/ 247650 h 247650"/>
              <a:gd name="connsiteX3" fmla="*/ 0 w 1565482"/>
              <a:gd name="connsiteY3" fmla="*/ 247650 h 247650"/>
              <a:gd name="connsiteX4" fmla="*/ 0 w 1565482"/>
              <a:gd name="connsiteY4" fmla="*/ 0 h 247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65482" h="247650">
                <a:moveTo>
                  <a:pt x="0" y="0"/>
                </a:moveTo>
                <a:lnTo>
                  <a:pt x="1298782" y="0"/>
                </a:lnTo>
                <a:lnTo>
                  <a:pt x="1565482" y="247650"/>
                </a:lnTo>
                <a:lnTo>
                  <a:pt x="0" y="247650"/>
                </a:lnTo>
                <a:lnTo>
                  <a:pt x="0" y="0"/>
                </a:lnTo>
                <a:close/>
              </a:path>
            </a:pathLst>
          </a:cu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1248617" y="990600"/>
            <a:ext cx="1370758" cy="1028700"/>
          </a:xfrm>
          <a:custGeom>
            <a:avLst/>
            <a:gdLst>
              <a:gd name="connsiteX0" fmla="*/ 0 w 1323133"/>
              <a:gd name="connsiteY0" fmla="*/ 0 h 1198669"/>
              <a:gd name="connsiteX1" fmla="*/ 1323133 w 1323133"/>
              <a:gd name="connsiteY1" fmla="*/ 0 h 1198669"/>
              <a:gd name="connsiteX2" fmla="*/ 1323133 w 1323133"/>
              <a:gd name="connsiteY2" fmla="*/ 1198669 h 1198669"/>
              <a:gd name="connsiteX3" fmla="*/ 0 w 1323133"/>
              <a:gd name="connsiteY3" fmla="*/ 1198669 h 1198669"/>
              <a:gd name="connsiteX4" fmla="*/ 0 w 1323133"/>
              <a:gd name="connsiteY4" fmla="*/ 0 h 1198669"/>
              <a:gd name="connsiteX0" fmla="*/ 0 w 1323133"/>
              <a:gd name="connsiteY0" fmla="*/ 0 h 1198669"/>
              <a:gd name="connsiteX1" fmla="*/ 1323133 w 1323133"/>
              <a:gd name="connsiteY1" fmla="*/ 0 h 1198669"/>
              <a:gd name="connsiteX2" fmla="*/ 1085008 w 1323133"/>
              <a:gd name="connsiteY2" fmla="*/ 817669 h 1198669"/>
              <a:gd name="connsiteX3" fmla="*/ 0 w 1323133"/>
              <a:gd name="connsiteY3" fmla="*/ 1198669 h 1198669"/>
              <a:gd name="connsiteX4" fmla="*/ 0 w 1323133"/>
              <a:gd name="connsiteY4" fmla="*/ 0 h 1198669"/>
              <a:gd name="connsiteX0" fmla="*/ 47625 w 1370758"/>
              <a:gd name="connsiteY0" fmla="*/ 0 h 827194"/>
              <a:gd name="connsiteX1" fmla="*/ 1370758 w 1370758"/>
              <a:gd name="connsiteY1" fmla="*/ 0 h 827194"/>
              <a:gd name="connsiteX2" fmla="*/ 1132633 w 1370758"/>
              <a:gd name="connsiteY2" fmla="*/ 817669 h 827194"/>
              <a:gd name="connsiteX3" fmla="*/ 0 w 1370758"/>
              <a:gd name="connsiteY3" fmla="*/ 827194 h 827194"/>
              <a:gd name="connsiteX4" fmla="*/ 47625 w 1370758"/>
              <a:gd name="connsiteY4" fmla="*/ 0 h 827194"/>
              <a:gd name="connsiteX0" fmla="*/ 47625 w 1370758"/>
              <a:gd name="connsiteY0" fmla="*/ 0 h 836719"/>
              <a:gd name="connsiteX1" fmla="*/ 1370758 w 1370758"/>
              <a:gd name="connsiteY1" fmla="*/ 0 h 836719"/>
              <a:gd name="connsiteX2" fmla="*/ 875458 w 1370758"/>
              <a:gd name="connsiteY2" fmla="*/ 836719 h 836719"/>
              <a:gd name="connsiteX3" fmla="*/ 0 w 1370758"/>
              <a:gd name="connsiteY3" fmla="*/ 827194 h 836719"/>
              <a:gd name="connsiteX4" fmla="*/ 47625 w 1370758"/>
              <a:gd name="connsiteY4" fmla="*/ 0 h 836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70758" h="836719">
                <a:moveTo>
                  <a:pt x="47625" y="0"/>
                </a:moveTo>
                <a:lnTo>
                  <a:pt x="1370758" y="0"/>
                </a:lnTo>
                <a:lnTo>
                  <a:pt x="875458" y="836719"/>
                </a:lnTo>
                <a:lnTo>
                  <a:pt x="0" y="827194"/>
                </a:lnTo>
                <a:lnTo>
                  <a:pt x="47625" y="0"/>
                </a:lnTo>
                <a:close/>
              </a:path>
            </a:pathLst>
          </a:custGeom>
          <a:solidFill>
            <a:srgbClr val="163A5A"/>
          </a:solidFill>
          <a:ln>
            <a:noFill/>
          </a:ln>
          <a:effectLst>
            <a:outerShdw blurRad="63500" dist="63500" sx="102000" sy="102000" algn="ct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4257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10" grpId="0"/>
      <p:bldP spid="13" grpId="0" animBg="1"/>
      <p:bldP spid="14" grpId="0"/>
      <p:bldP spid="17" grpId="0"/>
      <p:bldP spid="2" grpId="0" animBg="1"/>
      <p:bldP spid="3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Box 39"/>
          <p:cNvSpPr txBox="1"/>
          <p:nvPr/>
        </p:nvSpPr>
        <p:spPr>
          <a:xfrm>
            <a:off x="966848" y="1061296"/>
            <a:ext cx="67621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电视新闻频道的音频截取与分类推送 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—— 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服务器端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68219" y="1461406"/>
            <a:ext cx="813465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有许多喜欢看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cctv13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或其他新闻频道的用户（权威，准确）</a:t>
            </a:r>
            <a:endParaRPr lang="en-US" altLang="zh-CN" sz="16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想过一会再看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cctv13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上新闻，然而电视不等人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......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喜欢央视播音员富有磁性的语音，却不想一直守着电视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......</a:t>
            </a:r>
            <a:endParaRPr lang="en-US" altLang="zh-CN" sz="1600" dirty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cctv13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的新闻大多为滚动播报，我想收听一个主题的新闻怎么办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......</a:t>
            </a:r>
          </a:p>
          <a:p>
            <a:pPr>
              <a:lnSpc>
                <a:spcPct val="200000"/>
              </a:lnSpc>
            </a:pP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电视上的新闻有时会重复播报，如何避免打开电视后满屏“旧”新闻</a:t>
            </a:r>
            <a:r>
              <a:rPr lang="en-US" altLang="zh-CN" sz="16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......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290975" y="949639"/>
            <a:ext cx="623425" cy="623425"/>
            <a:chOff x="1278794" y="3334906"/>
            <a:chExt cx="914014" cy="914014"/>
          </a:xfrm>
        </p:grpSpPr>
        <p:grpSp>
          <p:nvGrpSpPr>
            <p:cNvPr id="27" name="组合 26"/>
            <p:cNvGrpSpPr/>
            <p:nvPr/>
          </p:nvGrpSpPr>
          <p:grpSpPr>
            <a:xfrm>
              <a:off x="1278794" y="3334906"/>
              <a:ext cx="914014" cy="91401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8" name="同心圆 2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392112" y="760412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</a:endParaRPr>
              </a:p>
            </p:txBody>
          </p:sp>
        </p:grpSp>
        <p:sp>
          <p:nvSpPr>
            <p:cNvPr id="58" name="TextBox 57"/>
            <p:cNvSpPr txBox="1"/>
            <p:nvPr/>
          </p:nvSpPr>
          <p:spPr>
            <a:xfrm>
              <a:off x="1298742" y="3436452"/>
              <a:ext cx="787784" cy="76710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 smtClean="0">
                  <a:solidFill>
                    <a:srgbClr val="163A5A"/>
                  </a:solidFill>
                  <a:latin typeface="方正韵动中黑简体" panose="02000000000000000000" pitchFamily="2" charset="-122"/>
                  <a:ea typeface="方正韵动中黑简体" panose="02000000000000000000" pitchFamily="2" charset="-122"/>
                </a:rPr>
                <a:t>04</a:t>
              </a:r>
              <a:endParaRPr lang="zh-CN" altLang="en-US" sz="2000" dirty="0">
                <a:solidFill>
                  <a:srgbClr val="163A5A"/>
                </a:solidFill>
                <a:latin typeface="方正韵动中黑简体" panose="02000000000000000000" pitchFamily="2" charset="-122"/>
                <a:ea typeface="方正韵动中黑简体" panose="02000000000000000000" pitchFamily="2" charset="-122"/>
              </a:endParaRPr>
            </a:p>
          </p:txBody>
        </p:sp>
      </p:grp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67178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1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8" presetClass="entr" presetSubtype="3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upRight)">
                                          <p:cBhvr>
                                            <p:cTn id="14" dur="50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0" grpId="0"/>
          <p:bldP spid="41" grpId="0"/>
        </p:bld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/>
          <p:cNvSpPr/>
          <p:nvPr/>
        </p:nvSpPr>
        <p:spPr>
          <a:xfrm>
            <a:off x="3129437" y="2177415"/>
            <a:ext cx="1106686" cy="353188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4849713" y="2177415"/>
            <a:ext cx="1106686" cy="353188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6477298" y="2177415"/>
            <a:ext cx="1106686" cy="353188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1518893" y="2177415"/>
            <a:ext cx="1106686" cy="353188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864644" y="1310878"/>
            <a:ext cx="1918097" cy="681038"/>
            <a:chOff x="0" y="0"/>
            <a:chExt cx="2636520" cy="1447800"/>
          </a:xfrm>
        </p:grpSpPr>
        <p:sp>
          <p:nvSpPr>
            <p:cNvPr id="5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39999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" name="文本框 24"/>
            <p:cNvSpPr>
              <a:spLocks noChangeArrowheads="1"/>
            </p:cNvSpPr>
            <p:nvPr/>
          </p:nvSpPr>
          <p:spPr bwMode="auto">
            <a:xfrm>
              <a:off x="304995" y="380399"/>
              <a:ext cx="2230360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5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分类加工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grpSp>
        <p:nvGrpSpPr>
          <p:cNvPr id="7" name="组合 2"/>
          <p:cNvGrpSpPr>
            <a:grpSpLocks/>
          </p:cNvGrpSpPr>
          <p:nvPr/>
        </p:nvGrpSpPr>
        <p:grpSpPr bwMode="auto">
          <a:xfrm>
            <a:off x="1262063" y="1310878"/>
            <a:ext cx="1918097" cy="681038"/>
            <a:chOff x="0" y="0"/>
            <a:chExt cx="2636520" cy="1447800"/>
          </a:xfrm>
        </p:grpSpPr>
        <p:sp>
          <p:nvSpPr>
            <p:cNvPr id="8" name="任意多边形 4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39999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文本框 25"/>
            <p:cNvSpPr>
              <a:spLocks noChangeArrowheads="1"/>
            </p:cNvSpPr>
            <p:nvPr/>
          </p:nvSpPr>
          <p:spPr bwMode="auto">
            <a:xfrm>
              <a:off x="272839" y="331324"/>
              <a:ext cx="2293960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5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抓取音频源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grpSp>
        <p:nvGrpSpPr>
          <p:cNvPr id="10" name="组合 23"/>
          <p:cNvGrpSpPr>
            <a:grpSpLocks/>
          </p:cNvGrpSpPr>
          <p:nvPr/>
        </p:nvGrpSpPr>
        <p:grpSpPr bwMode="auto">
          <a:xfrm>
            <a:off x="6072188" y="1310878"/>
            <a:ext cx="1916906" cy="681038"/>
            <a:chOff x="0" y="0"/>
            <a:chExt cx="2636520" cy="1447800"/>
          </a:xfrm>
        </p:grpSpPr>
        <p:sp>
          <p:nvSpPr>
            <p:cNvPr id="11" name="任意多边形 7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39999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26"/>
            <p:cNvSpPr>
              <a:spLocks noChangeArrowheads="1"/>
            </p:cNvSpPr>
            <p:nvPr/>
          </p:nvSpPr>
          <p:spPr bwMode="auto">
            <a:xfrm>
              <a:off x="311563" y="380399"/>
              <a:ext cx="2230360" cy="687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5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客户端播放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grpSp>
        <p:nvGrpSpPr>
          <p:cNvPr id="13" name="组合 22"/>
          <p:cNvGrpSpPr>
            <a:grpSpLocks/>
          </p:cNvGrpSpPr>
          <p:nvPr/>
        </p:nvGrpSpPr>
        <p:grpSpPr bwMode="auto">
          <a:xfrm>
            <a:off x="4468416" y="1310878"/>
            <a:ext cx="1918097" cy="681038"/>
            <a:chOff x="0" y="0"/>
            <a:chExt cx="2636520" cy="1447800"/>
          </a:xfrm>
        </p:grpSpPr>
        <p:sp>
          <p:nvSpPr>
            <p:cNvPr id="14" name="任意多边形 6"/>
            <p:cNvSpPr>
              <a:spLocks noChangeArrowheads="1"/>
            </p:cNvSpPr>
            <p:nvPr/>
          </p:nvSpPr>
          <p:spPr bwMode="auto">
            <a:xfrm>
              <a:off x="0" y="0"/>
              <a:ext cx="2636520" cy="1447800"/>
            </a:xfrm>
            <a:custGeom>
              <a:avLst/>
              <a:gdLst>
                <a:gd name="T0" fmla="*/ 0 w 2636520"/>
                <a:gd name="T1" fmla="*/ 0 h 1447800"/>
                <a:gd name="T2" fmla="*/ 2103122 w 2636520"/>
                <a:gd name="T3" fmla="*/ 0 h 1447800"/>
                <a:gd name="T4" fmla="*/ 2636520 w 2636520"/>
                <a:gd name="T5" fmla="*/ 723900 h 1447800"/>
                <a:gd name="T6" fmla="*/ 2103122 w 2636520"/>
                <a:gd name="T7" fmla="*/ 1447800 h 1447800"/>
                <a:gd name="T8" fmla="*/ 0 w 2636520"/>
                <a:gd name="T9" fmla="*/ 1447800 h 1447800"/>
                <a:gd name="T10" fmla="*/ 0 w 2636520"/>
                <a:gd name="T11" fmla="*/ 1442632 h 1447800"/>
                <a:gd name="T12" fmla="*/ 529590 w 2636520"/>
                <a:gd name="T13" fmla="*/ 723900 h 1447800"/>
                <a:gd name="T14" fmla="*/ 0 w 2636520"/>
                <a:gd name="T15" fmla="*/ 5168 h 144780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636520"/>
                <a:gd name="T25" fmla="*/ 0 h 1447800"/>
                <a:gd name="T26" fmla="*/ 2636520 w 2636520"/>
                <a:gd name="T27" fmla="*/ 1447800 h 1447800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636520" h="1447800">
                  <a:moveTo>
                    <a:pt x="0" y="0"/>
                  </a:moveTo>
                  <a:lnTo>
                    <a:pt x="2103122" y="0"/>
                  </a:lnTo>
                  <a:lnTo>
                    <a:pt x="2636520" y="723900"/>
                  </a:lnTo>
                  <a:lnTo>
                    <a:pt x="2103122" y="1447800"/>
                  </a:lnTo>
                  <a:lnTo>
                    <a:pt x="0" y="1447800"/>
                  </a:lnTo>
                  <a:lnTo>
                    <a:pt x="0" y="1442632"/>
                  </a:lnTo>
                  <a:lnTo>
                    <a:pt x="529590" y="723900"/>
                  </a:lnTo>
                  <a:lnTo>
                    <a:pt x="0" y="516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  <a:alpha val="39999"/>
              </a:schemeClr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27"/>
            <p:cNvSpPr>
              <a:spLocks noChangeArrowheads="1"/>
            </p:cNvSpPr>
            <p:nvPr/>
          </p:nvSpPr>
          <p:spPr bwMode="auto">
            <a:xfrm>
              <a:off x="330619" y="331328"/>
              <a:ext cx="2205655" cy="78515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lnSpc>
                  <a:spcPct val="120000"/>
                </a:lnSpc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5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Arial" pitchFamily="34" charset="0"/>
                </a:rPr>
                <a:t>个性化推送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itchFamily="34" charset="0"/>
              </a:endParaRPr>
            </a:p>
          </p:txBody>
        </p:sp>
      </p:grpSp>
      <p:sp>
        <p:nvSpPr>
          <p:cNvPr id="16" name="矩形 47"/>
          <p:cNvSpPr>
            <a:spLocks noChangeArrowheads="1"/>
          </p:cNvSpPr>
          <p:nvPr/>
        </p:nvSpPr>
        <p:spPr bwMode="auto">
          <a:xfrm>
            <a:off x="950119" y="3795713"/>
            <a:ext cx="7219950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实现了通过手机音频播放电视新闻的功能，与现有的新闻客户端的功能并不冲突。</a:t>
            </a:r>
            <a:endParaRPr lang="en-US" altLang="zh-CN" sz="1400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 eaLnBrk="1" hangingPunct="1">
              <a:lnSpc>
                <a:spcPct val="13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一定程度上转移了喜欢收看电视新闻的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用户</a:t>
            </a:r>
          </a:p>
        </p:txBody>
      </p:sp>
      <p:sp>
        <p:nvSpPr>
          <p:cNvPr id="17" name="矩形 32"/>
          <p:cNvSpPr>
            <a:spLocks noChangeArrowheads="1"/>
          </p:cNvSpPr>
          <p:nvPr/>
        </p:nvSpPr>
        <p:spPr bwMode="auto">
          <a:xfrm>
            <a:off x="1612925" y="2200275"/>
            <a:ext cx="792511" cy="3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7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服务器</a:t>
            </a:r>
            <a:endParaRPr lang="en-US" altLang="zh-CN" sz="17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18" name="矩形 47"/>
          <p:cNvSpPr>
            <a:spLocks noChangeArrowheads="1"/>
          </p:cNvSpPr>
          <p:nvPr/>
        </p:nvSpPr>
        <p:spPr bwMode="auto">
          <a:xfrm>
            <a:off x="1296592" y="2559844"/>
            <a:ext cx="1431131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从央视或其他网站抓取视频音频源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34"/>
          <p:cNvSpPr>
            <a:spLocks noChangeArrowheads="1"/>
          </p:cNvSpPr>
          <p:nvPr/>
        </p:nvSpPr>
        <p:spPr bwMode="auto">
          <a:xfrm>
            <a:off x="3292896" y="2200275"/>
            <a:ext cx="792511" cy="3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7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服务器</a:t>
            </a:r>
            <a:endParaRPr lang="en-US" altLang="zh-CN" sz="17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0" name="矩形 47"/>
          <p:cNvSpPr>
            <a:spLocks noChangeArrowheads="1"/>
          </p:cNvSpPr>
          <p:nvPr/>
        </p:nvSpPr>
        <p:spPr bwMode="auto">
          <a:xfrm>
            <a:off x="3007519" y="2559844"/>
            <a:ext cx="1406129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按照</a:t>
            </a: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不同专题分类，例如：南方洪灾、里约奥运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36"/>
          <p:cNvSpPr>
            <a:spLocks noChangeArrowheads="1"/>
          </p:cNvSpPr>
          <p:nvPr/>
        </p:nvSpPr>
        <p:spPr bwMode="auto">
          <a:xfrm>
            <a:off x="4970487" y="2200275"/>
            <a:ext cx="792511" cy="3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7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服务器</a:t>
            </a:r>
            <a:endParaRPr lang="en-US" altLang="zh-CN" sz="17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2" name="矩形 47"/>
          <p:cNvSpPr>
            <a:spLocks noChangeArrowheads="1"/>
          </p:cNvSpPr>
          <p:nvPr/>
        </p:nvSpPr>
        <p:spPr bwMode="auto">
          <a:xfrm>
            <a:off x="4693444" y="2559844"/>
            <a:ext cx="1419225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针对用户的订制方案进行专题的个性化推送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38"/>
          <p:cNvSpPr>
            <a:spLocks noChangeArrowheads="1"/>
          </p:cNvSpPr>
          <p:nvPr/>
        </p:nvSpPr>
        <p:spPr bwMode="auto">
          <a:xfrm>
            <a:off x="6649863" y="2200275"/>
            <a:ext cx="792511" cy="330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7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客户端</a:t>
            </a:r>
            <a:endParaRPr lang="en-US" altLang="zh-CN" sz="17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兰亭黑_GBK" pitchFamily="2" charset="-122"/>
            </a:endParaRPr>
          </a:p>
        </p:txBody>
      </p:sp>
      <p:sp>
        <p:nvSpPr>
          <p:cNvPr id="24" name="矩形 47"/>
          <p:cNvSpPr>
            <a:spLocks noChangeArrowheads="1"/>
          </p:cNvSpPr>
          <p:nvPr/>
        </p:nvSpPr>
        <p:spPr bwMode="auto">
          <a:xfrm>
            <a:off x="6392466" y="2559844"/>
            <a:ext cx="1406128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68573" tIns="34287" rIns="68573" bIns="34287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ct val="12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兰亭黑_GBK" pitchFamily="2" charset="-122"/>
              </a:rPr>
              <a:t>用户在客户端播放整理好的音频，甚至视频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直接连接符 8"/>
          <p:cNvSpPr>
            <a:spLocks noChangeShapeType="1"/>
          </p:cNvSpPr>
          <p:nvPr/>
        </p:nvSpPr>
        <p:spPr bwMode="auto">
          <a:xfrm>
            <a:off x="1062038" y="3693319"/>
            <a:ext cx="7019925" cy="1191"/>
          </a:xfrm>
          <a:prstGeom prst="line">
            <a:avLst/>
          </a:prstGeom>
          <a:noFill/>
          <a:ln w="6350">
            <a:solidFill>
              <a:srgbClr val="A5A5A5"/>
            </a:solidFill>
            <a:bevel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93"/>
          <p:cNvSpPr txBox="1"/>
          <p:nvPr/>
        </p:nvSpPr>
        <p:spPr>
          <a:xfrm>
            <a:off x="492909" y="133320"/>
            <a:ext cx="136447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功能介绍</a:t>
            </a:r>
          </a:p>
        </p:txBody>
      </p:sp>
    </p:spTree>
    <p:extLst>
      <p:ext uri="{BB962C8B-B14F-4D97-AF65-F5344CB8AC3E}">
        <p14:creationId xmlns:p14="http://schemas.microsoft.com/office/powerpoint/2010/main" val="169338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5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00"/>
                            </p:stCondLst>
                            <p:childTnLst>
                              <p:par>
                                <p:cTn id="21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1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4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5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800"/>
                            </p:stCondLst>
                            <p:childTnLst>
                              <p:par>
                                <p:cTn id="3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4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7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1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00"/>
                            </p:stCondLst>
                            <p:childTnLst>
                              <p:par>
                                <p:cTn id="5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4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3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4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600"/>
                            </p:stCondLst>
                            <p:childTnLst>
                              <p:par>
                                <p:cTn id="6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0" grpId="0" animBg="1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  <p:bldP spid="2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图片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572" y="1454684"/>
            <a:ext cx="1295025" cy="1474464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1220460" y="1370121"/>
            <a:ext cx="3397260" cy="1643090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64619" y="1603272"/>
            <a:ext cx="1159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语音合成</a:t>
            </a:r>
            <a:endParaRPr lang="zh-CN" altLang="en-US" sz="16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3016835" y="1999842"/>
            <a:ext cx="13421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文字变语音</a:t>
            </a:r>
            <a:endParaRPr lang="en-US" altLang="zh-CN" sz="1050" dirty="0" smtClean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05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聆听世界的美好</a:t>
            </a:r>
            <a:endParaRPr lang="zh-CN" altLang="en-US" sz="105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4931400" y="1349884"/>
            <a:ext cx="3397260" cy="1643090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575559" y="1603272"/>
            <a:ext cx="1159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语音识别</a:t>
            </a:r>
            <a:endParaRPr lang="zh-CN" altLang="en-US" sz="16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727775" y="1999842"/>
            <a:ext cx="13421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语音变指令</a:t>
            </a:r>
            <a:endParaRPr lang="en-US" altLang="zh-CN" sz="1050" dirty="0" smtClean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05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让应用读懂你的心</a:t>
            </a:r>
            <a:endParaRPr lang="zh-CN" altLang="en-US" sz="105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4931400" y="3209164"/>
            <a:ext cx="3397260" cy="1643090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575559" y="3462552"/>
            <a:ext cx="115929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分类推送</a:t>
            </a:r>
            <a:endParaRPr lang="zh-CN" altLang="en-US" sz="16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727775" y="3859122"/>
            <a:ext cx="13421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吸引热爱电视新闻的你</a:t>
            </a:r>
            <a:endParaRPr lang="zh-CN" altLang="en-US" sz="105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1220460" y="3209164"/>
            <a:ext cx="3397260" cy="1643090"/>
          </a:xfrm>
          <a:prstGeom prst="roundRect">
            <a:avLst>
              <a:gd name="adj" fmla="val 12535"/>
            </a:avLst>
          </a:prstGeom>
          <a:gradFill>
            <a:gsLst>
              <a:gs pos="92000">
                <a:srgbClr val="FAFCFB"/>
              </a:gs>
              <a:gs pos="15000">
                <a:srgbClr val="CDCED0"/>
              </a:gs>
            </a:gsLst>
            <a:lin ang="2700000" scaled="1"/>
          </a:gradFill>
          <a:ln w="22225">
            <a:gradFill>
              <a:gsLst>
                <a:gs pos="36000">
                  <a:srgbClr val="FCFCFC"/>
                </a:gs>
                <a:gs pos="71000">
                  <a:srgbClr val="FAFCFB"/>
                </a:gs>
              </a:gsLst>
              <a:lin ang="3000000" scaled="0"/>
            </a:gra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2864619" y="3462552"/>
            <a:ext cx="14029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多模式播放</a:t>
            </a:r>
            <a:endParaRPr lang="zh-CN" altLang="en-US" sz="16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3016835" y="3859122"/>
            <a:ext cx="1342171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05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提升用户体验</a:t>
            </a:r>
            <a:endParaRPr lang="en-US" altLang="zh-CN" sz="1050" dirty="0" smtClean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05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方便你的生活</a:t>
            </a:r>
            <a:endParaRPr lang="zh-CN" altLang="en-US" sz="105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5" name="直接连接符 44"/>
          <p:cNvCxnSpPr/>
          <p:nvPr/>
        </p:nvCxnSpPr>
        <p:spPr>
          <a:xfrm>
            <a:off x="515257" y="62411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椭圆 45"/>
          <p:cNvSpPr/>
          <p:nvPr/>
        </p:nvSpPr>
        <p:spPr>
          <a:xfrm>
            <a:off x="646880" y="24219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908957" y="206330"/>
            <a:ext cx="7745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小结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246816" y="757929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spc="3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四个想法创意</a:t>
            </a:r>
            <a:endParaRPr lang="zh-CN" altLang="en-US" sz="2000" spc="3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0" y="5013960"/>
            <a:ext cx="9144000" cy="12192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solidFill>
              <a:srgbClr val="163A5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7937" y="1540097"/>
            <a:ext cx="1349063" cy="127894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29348" y="3436202"/>
            <a:ext cx="1238079" cy="1209218"/>
          </a:xfrm>
          <a:prstGeom prst="rect">
            <a:avLst/>
          </a:prstGeom>
        </p:spPr>
      </p:pic>
      <p:grpSp>
        <p:nvGrpSpPr>
          <p:cNvPr id="51" name="组合 50"/>
          <p:cNvGrpSpPr/>
          <p:nvPr/>
        </p:nvGrpSpPr>
        <p:grpSpPr>
          <a:xfrm>
            <a:off x="2380458" y="1928578"/>
            <a:ext cx="665567" cy="604130"/>
            <a:chOff x="2362282" y="1920118"/>
            <a:chExt cx="665567" cy="604130"/>
          </a:xfrm>
        </p:grpSpPr>
        <p:grpSp>
          <p:nvGrpSpPr>
            <p:cNvPr id="15" name="组合 14"/>
            <p:cNvGrpSpPr/>
            <p:nvPr/>
          </p:nvGrpSpPr>
          <p:grpSpPr>
            <a:xfrm>
              <a:off x="2395537" y="1920118"/>
              <a:ext cx="561653" cy="57512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" name="同心圆 15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392110" y="760411"/>
                <a:ext cx="3825872" cy="3825872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8" name="TextBox 17"/>
            <p:cNvSpPr txBox="1"/>
            <p:nvPr/>
          </p:nvSpPr>
          <p:spPr>
            <a:xfrm>
              <a:off x="2362282" y="1939473"/>
              <a:ext cx="6655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2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086055" y="3764865"/>
            <a:ext cx="665567" cy="589655"/>
            <a:chOff x="6086055" y="3764865"/>
            <a:chExt cx="665567" cy="589655"/>
          </a:xfrm>
        </p:grpSpPr>
        <p:grpSp>
          <p:nvGrpSpPr>
            <p:cNvPr id="31" name="组合 30"/>
            <p:cNvGrpSpPr/>
            <p:nvPr/>
          </p:nvGrpSpPr>
          <p:grpSpPr>
            <a:xfrm>
              <a:off x="6106477" y="3779398"/>
              <a:ext cx="561653" cy="57512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32" name="同心圆 31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6086055" y="3764865"/>
              <a:ext cx="6655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2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5606" y="1540097"/>
            <a:ext cx="1311822" cy="1278940"/>
          </a:xfrm>
          <a:prstGeom prst="rect">
            <a:avLst/>
          </a:prstGeom>
        </p:spPr>
      </p:pic>
      <p:grpSp>
        <p:nvGrpSpPr>
          <p:cNvPr id="52" name="组合 51"/>
          <p:cNvGrpSpPr/>
          <p:nvPr/>
        </p:nvGrpSpPr>
        <p:grpSpPr>
          <a:xfrm>
            <a:off x="6086055" y="1905585"/>
            <a:ext cx="665567" cy="589655"/>
            <a:chOff x="6086055" y="1905585"/>
            <a:chExt cx="665567" cy="589655"/>
          </a:xfrm>
        </p:grpSpPr>
        <p:grpSp>
          <p:nvGrpSpPr>
            <p:cNvPr id="23" name="组合 22"/>
            <p:cNvGrpSpPr/>
            <p:nvPr/>
          </p:nvGrpSpPr>
          <p:grpSpPr>
            <a:xfrm>
              <a:off x="6106477" y="1920118"/>
              <a:ext cx="561653" cy="57512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24" name="同心圆 23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6" name="TextBox 25"/>
            <p:cNvSpPr txBox="1"/>
            <p:nvPr/>
          </p:nvSpPr>
          <p:spPr>
            <a:xfrm>
              <a:off x="6086055" y="1905585"/>
              <a:ext cx="6655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2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17937" y="3436202"/>
            <a:ext cx="1314703" cy="1209218"/>
          </a:xfrm>
          <a:prstGeom prst="rect">
            <a:avLst/>
          </a:prstGeom>
        </p:spPr>
      </p:pic>
      <p:grpSp>
        <p:nvGrpSpPr>
          <p:cNvPr id="53" name="组合 52"/>
          <p:cNvGrpSpPr/>
          <p:nvPr/>
        </p:nvGrpSpPr>
        <p:grpSpPr>
          <a:xfrm>
            <a:off x="2375115" y="3764865"/>
            <a:ext cx="665567" cy="589655"/>
            <a:chOff x="2375115" y="3764865"/>
            <a:chExt cx="665567" cy="589655"/>
          </a:xfrm>
        </p:grpSpPr>
        <p:grpSp>
          <p:nvGrpSpPr>
            <p:cNvPr id="39" name="组合 38"/>
            <p:cNvGrpSpPr/>
            <p:nvPr/>
          </p:nvGrpSpPr>
          <p:grpSpPr>
            <a:xfrm>
              <a:off x="2395537" y="3779398"/>
              <a:ext cx="561653" cy="57512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40" name="同心圆 39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3200" dirty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TextBox 41"/>
            <p:cNvSpPr txBox="1"/>
            <p:nvPr/>
          </p:nvSpPr>
          <p:spPr>
            <a:xfrm>
              <a:off x="2375115" y="3764865"/>
              <a:ext cx="66556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200" dirty="0" smtClean="0">
                  <a:solidFill>
                    <a:srgbClr val="163A5A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2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23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3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3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9" grpId="0"/>
      <p:bldP spid="20" grpId="0"/>
      <p:bldP spid="21" grpId="0" animBg="1"/>
      <p:bldP spid="27" grpId="0"/>
      <p:bldP spid="28" grpId="0"/>
      <p:bldP spid="29" grpId="0" animBg="1"/>
      <p:bldP spid="35" grpId="0"/>
      <p:bldP spid="36" grpId="0"/>
      <p:bldP spid="37" grpId="0" animBg="1"/>
      <p:bldP spid="43" grpId="0"/>
      <p:bldP spid="44" grpId="0"/>
      <p:bldP spid="46" grpId="0" animBg="1"/>
      <p:bldP spid="47" grpId="0"/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498580" y="1200151"/>
            <a:ext cx="4188219" cy="3394472"/>
          </a:xfrm>
        </p:spPr>
        <p:txBody>
          <a:bodyPr/>
          <a:lstStyle/>
          <a:p>
            <a:r>
              <a:rPr lang="zh-CN" altLang="en-US" dirty="0" smtClean="0">
                <a:hlinkClick r:id="rId2" action="ppaction://hlinkfile"/>
              </a:rPr>
              <a:t>演示</a:t>
            </a:r>
            <a:r>
              <a:rPr lang="en-US" altLang="zh-CN" dirty="0" smtClean="0">
                <a:hlinkClick r:id="rId2" action="ppaction://hlinkfile"/>
              </a:rPr>
              <a:t>1</a:t>
            </a:r>
            <a:endParaRPr lang="en-US" altLang="zh-CN" dirty="0" smtClean="0"/>
          </a:p>
          <a:p>
            <a:r>
              <a:rPr lang="zh-CN" altLang="en-US" dirty="0" smtClean="0">
                <a:hlinkClick r:id="rId3" action="ppaction://hlinkfile"/>
              </a:rPr>
              <a:t>演示</a:t>
            </a:r>
            <a:r>
              <a:rPr lang="en-US" altLang="zh-CN" dirty="0" smtClean="0">
                <a:hlinkClick r:id="rId3" action="ppaction://hlinkfile"/>
              </a:rPr>
              <a:t>2</a:t>
            </a:r>
            <a:endParaRPr lang="zh-CN" altLang="en-US" dirty="0"/>
          </a:p>
        </p:txBody>
      </p:sp>
      <p:cxnSp>
        <p:nvCxnSpPr>
          <p:cNvPr id="4" name="直接连接符 3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椭圆 4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6" name="TextBox 93"/>
          <p:cNvSpPr txBox="1"/>
          <p:nvPr/>
        </p:nvSpPr>
        <p:spPr>
          <a:xfrm>
            <a:off x="492909" y="133320"/>
            <a:ext cx="19543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简单效果展示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386" y="740865"/>
            <a:ext cx="2420240" cy="399568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5081" y="1464179"/>
            <a:ext cx="1684850" cy="1570977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58284" y="3219048"/>
            <a:ext cx="1969797" cy="1375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58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752477" y="2190690"/>
            <a:ext cx="146706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难点与问题</a:t>
            </a:r>
            <a:endParaRPr lang="zh-CN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752477" y="2590800"/>
            <a:ext cx="224805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Difficulty &amp; Problem </a:t>
            </a:r>
            <a:endParaRPr lang="zh-CN" altLang="en-US" sz="16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solidFill>
            <a:schemeClr val="tx2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41840809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368220" y="1319415"/>
            <a:ext cx="403237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语音合成：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与真人发音仍有一定差距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部分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词语合成不准确，如</a:t>
            </a: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2016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，多音词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>
              <a:lnSpc>
                <a:spcPct val="200000"/>
              </a:lnSpc>
            </a:pPr>
            <a:r>
              <a:rPr lang="en-US" altLang="zh-CN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· </a:t>
            </a: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语音识别：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订制的命令词个数有限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非订制命令词存在出错可能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171450" indent="-171450">
              <a:lnSpc>
                <a:spcPct val="200000"/>
              </a:lnSpc>
              <a:buFontTx/>
              <a:buChar char="-"/>
            </a:pP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难点与问题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 descr="http://pic.pptbz.com/201505/2015061573774889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414" y="1241449"/>
            <a:ext cx="3465281" cy="25989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70138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TextBox 93"/>
          <p:cNvSpPr txBox="1"/>
          <p:nvPr/>
        </p:nvSpPr>
        <p:spPr>
          <a:xfrm>
            <a:off x="4809824" y="2144822"/>
            <a:ext cx="217239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总结与反思</a:t>
            </a:r>
            <a:endParaRPr lang="zh-CN" altLang="en-US" sz="28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6" name="TextBox 115"/>
          <p:cNvSpPr txBox="1"/>
          <p:nvPr/>
        </p:nvSpPr>
        <p:spPr>
          <a:xfrm>
            <a:off x="4809824" y="2637265"/>
            <a:ext cx="311367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Summation </a:t>
            </a:r>
            <a:r>
              <a:rPr lang="en-US" altLang="zh-CN" sz="1600" dirty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and </a:t>
            </a:r>
            <a:r>
              <a:rPr lang="en-US" altLang="zh-CN" sz="1600" dirty="0" smtClean="0">
                <a:solidFill>
                  <a:srgbClr val="163A5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Introspection</a:t>
            </a:r>
            <a:endParaRPr lang="zh-CN" altLang="en-US" sz="1600" dirty="0">
              <a:solidFill>
                <a:srgbClr val="163A5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2980431" y="1940247"/>
            <a:ext cx="1301106" cy="1301106"/>
            <a:chOff x="2683251" y="1980687"/>
            <a:chExt cx="1301106" cy="1301106"/>
          </a:xfrm>
          <a:solidFill>
            <a:schemeClr val="tx2">
              <a:lumMod val="50000"/>
            </a:schemeClr>
          </a:solidFill>
          <a:effectLst>
            <a:outerShdw blurRad="2540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88" name="椭圆 87"/>
            <p:cNvSpPr/>
            <p:nvPr/>
          </p:nvSpPr>
          <p:spPr>
            <a:xfrm>
              <a:off x="2683251" y="1980687"/>
              <a:ext cx="1301106" cy="130110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TextBox 107"/>
            <p:cNvSpPr txBox="1"/>
            <p:nvPr/>
          </p:nvSpPr>
          <p:spPr>
            <a:xfrm>
              <a:off x="3002623" y="2185262"/>
              <a:ext cx="545342" cy="830997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/>
            <a:p>
              <a:r>
                <a:rPr lang="en-US" altLang="zh-CN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4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8" name="直接连接符 37"/>
          <p:cNvCxnSpPr/>
          <p:nvPr/>
        </p:nvCxnSpPr>
        <p:spPr>
          <a:xfrm flipV="1">
            <a:off x="4572000" y="1940247"/>
            <a:ext cx="0" cy="1301107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488272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/>
      <p:bldP spid="116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extBox 40"/>
          <p:cNvSpPr txBox="1"/>
          <p:nvPr/>
        </p:nvSpPr>
        <p:spPr>
          <a:xfrm>
            <a:off x="492909" y="778233"/>
            <a:ext cx="4720222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反思：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用户选择一款新闻软件，是因为它的新闻内容还是客户端的功能？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在新闻客户端同质化现象严重的背景下，如何让自己的产品脱颖而出？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如何尽快形成公信力，影响力，提高自身的权威性？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  <a:p>
            <a:pPr marL="628650" lvl="1" indent="-171450">
              <a:lnSpc>
                <a:spcPct val="200000"/>
              </a:lnSpc>
              <a:buFontTx/>
              <a:buChar char="-"/>
            </a:pPr>
            <a:r>
              <a:rPr lang="zh-CN" altLang="en-US" sz="1200" dirty="0" smtClean="0">
                <a:latin typeface="微软雅黑" panose="020B0503020204020204" pitchFamily="34" charset="-122"/>
                <a:ea typeface="微软雅黑" panose="020B0503020204020204" pitchFamily="34" charset="-122"/>
                <a:cs typeface="方正兰亭细黑_GBK_M" pitchFamily="2" charset="2"/>
              </a:rPr>
              <a:t>在信息门户纷纷进军新闻客户端的条件下，新生软件怎样在竞争中胜出？</a:t>
            </a:r>
            <a:endParaRPr lang="en-US" altLang="zh-CN" sz="1200" dirty="0" smtClean="0">
              <a:latin typeface="微软雅黑" panose="020B0503020204020204" pitchFamily="34" charset="-122"/>
              <a:ea typeface="微软雅黑" panose="020B0503020204020204" pitchFamily="34" charset="-122"/>
              <a:cs typeface="方正兰亭细黑_GBK_M" pitchFamily="2" charset="2"/>
            </a:endParaRPr>
          </a:p>
        </p:txBody>
      </p:sp>
      <p:cxnSp>
        <p:nvCxnSpPr>
          <p:cNvPr id="32" name="直接连接符 31"/>
          <p:cNvCxnSpPr/>
          <p:nvPr/>
        </p:nvCxnSpPr>
        <p:spPr>
          <a:xfrm>
            <a:off x="99209" y="551104"/>
            <a:ext cx="8113486" cy="0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230832" y="169182"/>
            <a:ext cx="274777" cy="27477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93"/>
          <p:cNvSpPr txBox="1"/>
          <p:nvPr/>
        </p:nvSpPr>
        <p:spPr>
          <a:xfrm>
            <a:off x="492909" y="133320"/>
            <a:ext cx="16594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2000" spc="3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总结与反思</a:t>
            </a:r>
            <a:endParaRPr lang="zh-CN" altLang="en-US" sz="2000" spc="3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074" name="Picture 2" descr="http://www.ijh.cc/attachs/photo/201509/20150907_8BC460EAAC54925B4DA5E885B1AEFC4C.jpg?PID617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3849" y="1255499"/>
            <a:ext cx="3185294" cy="322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559530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617840" y="183809"/>
            <a:ext cx="4221110" cy="4221110"/>
            <a:chOff x="1008115" y="2542722"/>
            <a:chExt cx="1360493" cy="1360493"/>
          </a:xfrm>
        </p:grpSpPr>
        <p:grpSp>
          <p:nvGrpSpPr>
            <p:cNvPr id="5" name="组合 4"/>
            <p:cNvGrpSpPr/>
            <p:nvPr/>
          </p:nvGrpSpPr>
          <p:grpSpPr>
            <a:xfrm>
              <a:off x="1008115" y="2542722"/>
              <a:ext cx="1360493" cy="1360493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7" name="同心圆 6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椭圆 7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1357180" y="2796039"/>
              <a:ext cx="59540" cy="2678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4800" dirty="0">
                <a:latin typeface="Watford DB" pitchFamily="2" charset="0"/>
                <a:ea typeface="造字工房劲黑（非商用）常规体" pitchFamily="50" charset="-122"/>
              </a:endParaRPr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4217405" y="2402727"/>
            <a:ext cx="1210588" cy="707886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zh-CN" altLang="en-US" sz="4000" dirty="0" smtClean="0">
                <a:latin typeface="方正大黑简体" panose="02010601030101010101" pitchFamily="2" charset="-122"/>
                <a:ea typeface="方正大黑简体" panose="02010601030101010101" pitchFamily="2" charset="-122"/>
              </a:rPr>
              <a:t>谢谢</a:t>
            </a:r>
            <a:endParaRPr lang="zh-CN" altLang="en-US" sz="4000" dirty="0"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3190875" y="2332464"/>
            <a:ext cx="30641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190874" y="2379651"/>
            <a:ext cx="30641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98746" y="1263589"/>
            <a:ext cx="3161443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8000" dirty="0" smtClean="0">
                <a:solidFill>
                  <a:srgbClr val="163A5A"/>
                </a:solidFill>
                <a:latin typeface="方正大黑简体" panose="02010601030101010101" pitchFamily="2" charset="-122"/>
                <a:ea typeface="方正大黑简体" panose="02010601030101010101" pitchFamily="2" charset="-122"/>
              </a:rPr>
              <a:t>Q &amp; A</a:t>
            </a:r>
            <a:endParaRPr lang="zh-CN" altLang="en-US" sz="8000" dirty="0">
              <a:solidFill>
                <a:srgbClr val="163A5A"/>
              </a:solidFill>
              <a:latin typeface="方正大黑简体" panose="02010601030101010101" pitchFamily="2" charset="-122"/>
              <a:ea typeface="方正大黑简体" panose="02010601030101010101" pitchFamily="2" charset="-122"/>
            </a:endParaRPr>
          </a:p>
        </p:txBody>
      </p:sp>
      <p:sp>
        <p:nvSpPr>
          <p:cNvPr id="19" name="椭圆 18"/>
          <p:cNvSpPr/>
          <p:nvPr/>
        </p:nvSpPr>
        <p:spPr>
          <a:xfrm>
            <a:off x="4822700" y="3747640"/>
            <a:ext cx="500908" cy="500908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965030" y="3971951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2799913" y="3972310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椭圆 21"/>
          <p:cNvSpPr/>
          <p:nvPr/>
        </p:nvSpPr>
        <p:spPr>
          <a:xfrm>
            <a:off x="2503579" y="4090649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椭圆 22"/>
          <p:cNvSpPr/>
          <p:nvPr/>
        </p:nvSpPr>
        <p:spPr>
          <a:xfrm>
            <a:off x="6423168" y="3976970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3309894" y="3969465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6800928" y="4100872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>
            <a:off x="4097983" y="4004076"/>
            <a:ext cx="250454" cy="250454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6974631" y="397066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4399206" y="3978724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7607392" y="4027860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6148391" y="378816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2318009" y="4101156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4754005" y="3824263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3453681" y="3916110"/>
            <a:ext cx="322151" cy="322151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317500" dist="1905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5323608" y="3968847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1454517" y="3972180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1169307" y="4103412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3019999" y="3788909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1938294" y="4025243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6441140" y="3831458"/>
            <a:ext cx="137389" cy="137389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7978110" y="3962886"/>
            <a:ext cx="274777" cy="274777"/>
          </a:xfrm>
          <a:prstGeom prst="ellipse">
            <a:avLst/>
          </a:prstGeom>
          <a:solidFill>
            <a:schemeClr val="tx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6071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>
        <p:fade/>
      </p:transition>
    </mc:Choice>
    <mc:Fallback xmlns="">
      <p:transition spd="med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75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"/>
  <p:tag name="ISPRING_RESOURCE_PATHS_HASH_PRESENTER" val="7a41f02afcbcb3fa40171976989b9a9938761b6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ED" val="True"/>
</p:tagLst>
</file>

<file path=ppt/theme/theme1.xml><?xml version="1.0" encoding="utf-8"?>
<a:theme xmlns:a="http://schemas.openxmlformats.org/drawingml/2006/main" name="第一PPT模板网-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2193</TotalTime>
  <Words>1430</Words>
  <Application>Microsoft Office PowerPoint</Application>
  <PresentationFormat>全屏显示(16:9)</PresentationFormat>
  <Paragraphs>271</Paragraphs>
  <Slides>32</Slides>
  <Notes>21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3" baseType="lpstr">
      <vt:lpstr>Watford DB</vt:lpstr>
      <vt:lpstr>方正大黑简体</vt:lpstr>
      <vt:lpstr>方正兰亭黑_GBK</vt:lpstr>
      <vt:lpstr>方正兰亭细黑_GBK_M</vt:lpstr>
      <vt:lpstr>方正韵动中黑简体</vt:lpstr>
      <vt:lpstr>宋体</vt:lpstr>
      <vt:lpstr>微软雅黑</vt:lpstr>
      <vt:lpstr>造字工房劲黑（非商用）常规体</vt:lpstr>
      <vt:lpstr>Arial</vt:lpstr>
      <vt:lpstr>Calibri</vt:lpstr>
      <vt:lpstr>第一PPT模板网-WWW.1PPT.COM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www.microsoft.com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</dc:title>
  <dc:creator>lihy</dc:creator>
  <dc:description>www.1ppt.com;</dc:description>
  <cp:lastModifiedBy>lihy</cp:lastModifiedBy>
  <cp:revision>269</cp:revision>
  <dcterms:created xsi:type="dcterms:W3CDTF">2015-01-22T11:01:02Z</dcterms:created>
  <dcterms:modified xsi:type="dcterms:W3CDTF">2016-08-24T07:19:13Z</dcterms:modified>
  <cp:category/>
</cp:coreProperties>
</file>