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7" r:id="rId2"/>
    <p:sldId id="260" r:id="rId3"/>
    <p:sldId id="262" r:id="rId4"/>
    <p:sldId id="264" r:id="rId5"/>
    <p:sldId id="261" r:id="rId6"/>
    <p:sldId id="263" r:id="rId7"/>
    <p:sldId id="266" r:id="rId8"/>
    <p:sldId id="267" r:id="rId9"/>
    <p:sldId id="268" r:id="rId10"/>
    <p:sldId id="270" r:id="rId11"/>
    <p:sldId id="269" r:id="rId12"/>
  </p:sldIdLst>
  <p:sldSz cx="12192000" cy="6858000"/>
  <p:notesSz cx="6858000" cy="9144000"/>
  <p:embeddedFontLst>
    <p:embeddedFont>
      <p:font typeface="华文仿宋" panose="02010600040101010101" pitchFamily="2" charset="-122"/>
      <p:regular r:id="rId14"/>
    </p:embeddedFont>
    <p:embeddedFont>
      <p:font typeface="等线" panose="02010600030101010101" pitchFamily="2" charset="-122"/>
      <p:regular r:id="rId15"/>
      <p:bold r:id="rId16"/>
    </p:embeddedFont>
    <p:embeddedFont>
      <p:font typeface="黑体" panose="02010609060101010101" pitchFamily="49" charset="-122"/>
      <p:regular r:id="rId1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41" autoAdjust="0"/>
    <p:restoredTop sz="94660"/>
  </p:normalViewPr>
  <p:slideViewPr>
    <p:cSldViewPr snapToGrid="0">
      <p:cViewPr varScale="1">
        <p:scale>
          <a:sx n="78" d="100"/>
          <a:sy n="78" d="100"/>
        </p:scale>
        <p:origin x="3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B2B19-2B14-41F8-877C-409FE69B23D6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2E06F-7711-4B6F-9C55-092D38DC3A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814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A64AF-D944-43A7-A029-505342014E47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6ACC-3FB7-4D6C-9B68-1AA4F018D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627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A64AF-D944-43A7-A029-505342014E47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6ACC-3FB7-4D6C-9B68-1AA4F018D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437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A64AF-D944-43A7-A029-505342014E47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6ACC-3FB7-4D6C-9B68-1AA4F018D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54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A64AF-D944-43A7-A029-505342014E47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6ACC-3FB7-4D6C-9B68-1AA4F018D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320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A64AF-D944-43A7-A029-505342014E47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6ACC-3FB7-4D6C-9B68-1AA4F018D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71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A64AF-D944-43A7-A029-505342014E47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6ACC-3FB7-4D6C-9B68-1AA4F018D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638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A64AF-D944-43A7-A029-505342014E47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6ACC-3FB7-4D6C-9B68-1AA4F018D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75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A64AF-D944-43A7-A029-505342014E47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6ACC-3FB7-4D6C-9B68-1AA4F018D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430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A64AF-D944-43A7-A029-505342014E47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6ACC-3FB7-4D6C-9B68-1AA4F018D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221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A64AF-D944-43A7-A029-505342014E47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6ACC-3FB7-4D6C-9B68-1AA4F018D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776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A64AF-D944-43A7-A029-505342014E47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06ACC-3FB7-4D6C-9B68-1AA4F018D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955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" b="26237"/>
          <a:stretch/>
        </p:blipFill>
        <p:spPr>
          <a:xfrm>
            <a:off x="0" y="-1"/>
            <a:ext cx="12167616" cy="685800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5000"/>
                </a:schemeClr>
              </a:gs>
              <a:gs pos="50000">
                <a:srgbClr val="000000">
                  <a:alpha val="75000"/>
                </a:srgbClr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任意多边形 15"/>
          <p:cNvSpPr/>
          <p:nvPr userDrawn="1"/>
        </p:nvSpPr>
        <p:spPr>
          <a:xfrm rot="5400000">
            <a:off x="11049546" y="277101"/>
            <a:ext cx="466879" cy="686676"/>
          </a:xfrm>
          <a:custGeom>
            <a:avLst/>
            <a:gdLst>
              <a:gd name="connsiteX0" fmla="*/ 0 w 350159"/>
              <a:gd name="connsiteY0" fmla="*/ 494407 h 515007"/>
              <a:gd name="connsiteX1" fmla="*/ 0 w 350159"/>
              <a:gd name="connsiteY1" fmla="*/ 20600 h 515007"/>
              <a:gd name="connsiteX2" fmla="*/ 20600 w 350159"/>
              <a:gd name="connsiteY2" fmla="*/ 0 h 515007"/>
              <a:gd name="connsiteX3" fmla="*/ 263179 w 350159"/>
              <a:gd name="connsiteY3" fmla="*/ 0 h 515007"/>
              <a:gd name="connsiteX4" fmla="*/ 283779 w 350159"/>
              <a:gd name="connsiteY4" fmla="*/ 20600 h 515007"/>
              <a:gd name="connsiteX5" fmla="*/ 283779 w 350159"/>
              <a:gd name="connsiteY5" fmla="*/ 342220 h 515007"/>
              <a:gd name="connsiteX6" fmla="*/ 350159 w 350159"/>
              <a:gd name="connsiteY6" fmla="*/ 408600 h 515007"/>
              <a:gd name="connsiteX7" fmla="*/ 283779 w 350159"/>
              <a:gd name="connsiteY7" fmla="*/ 408600 h 515007"/>
              <a:gd name="connsiteX8" fmla="*/ 283779 w 350159"/>
              <a:gd name="connsiteY8" fmla="*/ 494407 h 515007"/>
              <a:gd name="connsiteX9" fmla="*/ 263179 w 350159"/>
              <a:gd name="connsiteY9" fmla="*/ 515007 h 515007"/>
              <a:gd name="connsiteX10" fmla="*/ 20600 w 350159"/>
              <a:gd name="connsiteY10" fmla="*/ 515007 h 515007"/>
              <a:gd name="connsiteX11" fmla="*/ 0 w 350159"/>
              <a:gd name="connsiteY11" fmla="*/ 494407 h 51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0159" h="515007">
                <a:moveTo>
                  <a:pt x="0" y="494407"/>
                </a:moveTo>
                <a:lnTo>
                  <a:pt x="0" y="20600"/>
                </a:lnTo>
                <a:cubicBezTo>
                  <a:pt x="0" y="9223"/>
                  <a:pt x="9223" y="0"/>
                  <a:pt x="20600" y="0"/>
                </a:cubicBezTo>
                <a:lnTo>
                  <a:pt x="263179" y="0"/>
                </a:lnTo>
                <a:cubicBezTo>
                  <a:pt x="274556" y="0"/>
                  <a:pt x="283779" y="9223"/>
                  <a:pt x="283779" y="20600"/>
                </a:cubicBezTo>
                <a:lnTo>
                  <a:pt x="283779" y="342220"/>
                </a:lnTo>
                <a:lnTo>
                  <a:pt x="350159" y="408600"/>
                </a:lnTo>
                <a:lnTo>
                  <a:pt x="283779" y="408600"/>
                </a:lnTo>
                <a:lnTo>
                  <a:pt x="283779" y="494407"/>
                </a:lnTo>
                <a:cubicBezTo>
                  <a:pt x="283779" y="505784"/>
                  <a:pt x="274556" y="515007"/>
                  <a:pt x="263179" y="515007"/>
                </a:cubicBezTo>
                <a:lnTo>
                  <a:pt x="20600" y="515007"/>
                </a:lnTo>
                <a:cubicBezTo>
                  <a:pt x="9223" y="515007"/>
                  <a:pt x="0" y="505784"/>
                  <a:pt x="0" y="49440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040093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A64AF-D944-43A7-A029-505342014E47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06ACC-3FB7-4D6C-9B68-1AA4F018DA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515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/>
          <p:nvPr/>
        </p:nvSpPr>
        <p:spPr>
          <a:xfrm>
            <a:off x="11045095" y="381657"/>
            <a:ext cx="450764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dirty="0">
                <a:solidFill>
                  <a:schemeClr val="bg1"/>
                </a:solidFill>
                <a:latin typeface="+mj-lt"/>
              </a:rPr>
              <a:t>01</a:t>
            </a:r>
            <a:endParaRPr lang="zh-CN" altLang="en-US" sz="2400" dirty="0">
              <a:latin typeface="+mj-lt"/>
            </a:endParaRPr>
          </a:p>
        </p:txBody>
      </p:sp>
      <p:sp>
        <p:nvSpPr>
          <p:cNvPr id="46" name="矩形 39"/>
          <p:cNvSpPr/>
          <p:nvPr/>
        </p:nvSpPr>
        <p:spPr>
          <a:xfrm>
            <a:off x="1812438" y="2552721"/>
            <a:ext cx="913262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Java</a:t>
            </a:r>
            <a:r>
              <a:rPr lang="zh-CN" altLang="en-US" sz="54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小学期</a:t>
            </a:r>
            <a:r>
              <a:rPr lang="en-US" altLang="zh-CN" sz="5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News app</a:t>
            </a:r>
            <a:r>
              <a:rPr lang="zh-CN" altLang="en-US" sz="54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创意比赛</a:t>
            </a:r>
            <a:r>
              <a:rPr lang="en-US" altLang="zh-CN" sz="5400" dirty="0" smtClean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 </a:t>
            </a:r>
            <a:endParaRPr lang="zh-CN" altLang="zh-CN" sz="54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637401" y="5267459"/>
            <a:ext cx="16273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余凯迪</a:t>
            </a:r>
            <a:endParaRPr lang="en-US" altLang="zh-CN" sz="24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2014011447</a:t>
            </a:r>
          </a:p>
        </p:txBody>
      </p:sp>
    </p:spTree>
    <p:extLst>
      <p:ext uri="{BB962C8B-B14F-4D97-AF65-F5344CB8AC3E}">
        <p14:creationId xmlns:p14="http://schemas.microsoft.com/office/powerpoint/2010/main" val="360771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90000" decel="1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20988E-6 L -0.25 -3.20988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6" grpId="1"/>
      <p:bldP spid="46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035949" y="374754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+mj-lt"/>
              </a:rPr>
              <a:t>02</a:t>
            </a:r>
            <a:endParaRPr lang="zh-CN" altLang="en-US" sz="2800" dirty="0" smtClean="0">
              <a:latin typeface="+mj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58460" y="251644"/>
            <a:ext cx="554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现有新闻资讯类</a:t>
            </a:r>
            <a:r>
              <a:rPr lang="en-US" altLang="zh-CN" sz="2800" dirty="0" smtClean="0">
                <a:solidFill>
                  <a:schemeClr val="bg1"/>
                </a:solidFill>
              </a:rPr>
              <a:t>apps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58460" y="869429"/>
            <a:ext cx="8186857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</a:rPr>
              <a:t>新闻门户网站类</a:t>
            </a:r>
            <a:endParaRPr lang="en-US" altLang="zh-CN" sz="2800" b="1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800" dirty="0" smtClean="0">
                <a:solidFill>
                  <a:schemeClr val="bg1"/>
                </a:solidFill>
              </a:rPr>
              <a:t>如腾讯、新浪、网易、搜狐等；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800" dirty="0" smtClean="0">
                <a:solidFill>
                  <a:schemeClr val="bg1"/>
                </a:solidFill>
              </a:rPr>
              <a:t>优点：信息量广，用户基础深；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800" dirty="0" smtClean="0">
                <a:solidFill>
                  <a:schemeClr val="bg1"/>
                </a:solidFill>
              </a:rPr>
              <a:t>缺点：信息杂乱真假难分，信息资讯深度不够；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458460" y="2893101"/>
            <a:ext cx="998222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</a:rPr>
              <a:t>传统媒体行业类</a:t>
            </a:r>
            <a:endParaRPr lang="en-US" altLang="zh-CN" sz="2800" b="1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800" dirty="0" smtClean="0">
                <a:solidFill>
                  <a:schemeClr val="bg1"/>
                </a:solidFill>
              </a:rPr>
              <a:t>如南方周末，</a:t>
            </a:r>
            <a:r>
              <a:rPr lang="en-US" altLang="zh-CN" sz="2800" dirty="0" smtClean="0">
                <a:solidFill>
                  <a:schemeClr val="bg1"/>
                </a:solidFill>
              </a:rPr>
              <a:t>New York Times</a:t>
            </a:r>
            <a:r>
              <a:rPr lang="zh-CN" altLang="en-US" sz="2800" dirty="0" smtClean="0">
                <a:solidFill>
                  <a:schemeClr val="bg1"/>
                </a:solidFill>
              </a:rPr>
              <a:t>，</a:t>
            </a:r>
            <a:r>
              <a:rPr lang="en-US" altLang="zh-CN" sz="2800" dirty="0" smtClean="0">
                <a:solidFill>
                  <a:schemeClr val="bg1"/>
                </a:solidFill>
              </a:rPr>
              <a:t>CNN</a:t>
            </a:r>
            <a:r>
              <a:rPr lang="zh-CN" altLang="en-US" sz="2800" dirty="0" smtClean="0">
                <a:solidFill>
                  <a:schemeClr val="bg1"/>
                </a:solidFill>
              </a:rPr>
              <a:t>，</a:t>
            </a:r>
            <a:r>
              <a:rPr lang="en-US" altLang="zh-CN" sz="2800" dirty="0" smtClean="0">
                <a:solidFill>
                  <a:schemeClr val="bg1"/>
                </a:solidFill>
              </a:rPr>
              <a:t>FT</a:t>
            </a:r>
            <a:r>
              <a:rPr lang="zh-CN" altLang="en-US" sz="2800" dirty="0" smtClean="0">
                <a:solidFill>
                  <a:schemeClr val="bg1"/>
                </a:solidFill>
              </a:rPr>
              <a:t>中文网等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800" dirty="0" smtClean="0">
                <a:solidFill>
                  <a:schemeClr val="bg1"/>
                </a:solidFill>
              </a:rPr>
              <a:t>优点：内容原创优质，用户基础深；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800" dirty="0" smtClean="0">
                <a:solidFill>
                  <a:schemeClr val="bg1"/>
                </a:solidFill>
              </a:rPr>
              <a:t>缺点：产品多定位于高端人群，收费模式在中国难以接受；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458460" y="4916773"/>
            <a:ext cx="10700365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</a:rPr>
              <a:t>内容聚合类</a:t>
            </a:r>
            <a:endParaRPr lang="en-US" altLang="zh-CN" sz="2800" b="1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800" dirty="0" smtClean="0">
                <a:solidFill>
                  <a:schemeClr val="bg1"/>
                </a:solidFill>
              </a:rPr>
              <a:t>如今日头条，</a:t>
            </a:r>
            <a:r>
              <a:rPr lang="en-US" altLang="zh-CN" sz="2800" dirty="0" smtClean="0">
                <a:solidFill>
                  <a:schemeClr val="bg1"/>
                </a:solidFill>
              </a:rPr>
              <a:t>Flipboard</a:t>
            </a:r>
            <a:r>
              <a:rPr lang="zh-CN" altLang="en-US" sz="2800" dirty="0" smtClean="0">
                <a:solidFill>
                  <a:schemeClr val="bg1"/>
                </a:solidFill>
              </a:rPr>
              <a:t>，</a:t>
            </a:r>
            <a:r>
              <a:rPr lang="en-US" altLang="zh-CN" sz="2800" dirty="0" smtClean="0">
                <a:solidFill>
                  <a:schemeClr val="bg1"/>
                </a:solidFill>
              </a:rPr>
              <a:t>ZAKER;</a:t>
            </a:r>
          </a:p>
          <a:p>
            <a:pPr lvl="1"/>
            <a:r>
              <a:rPr lang="zh-CN" altLang="en-US" sz="2800" dirty="0" smtClean="0">
                <a:solidFill>
                  <a:schemeClr val="bg1"/>
                </a:solidFill>
              </a:rPr>
              <a:t>优点：内容来源广泛，个性化推荐服务优质，独立创作者聚集地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800" dirty="0" smtClean="0">
                <a:solidFill>
                  <a:schemeClr val="bg1"/>
                </a:solidFill>
              </a:rPr>
              <a:t>缺点：用户基数小，内容质量不高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endParaRPr lang="zh-CN" altLang="en-US" dirty="0"/>
          </a:p>
        </p:txBody>
      </p:sp>
      <p:sp>
        <p:nvSpPr>
          <p:cNvPr id="7" name="圆角矩形 6"/>
          <p:cNvSpPr/>
          <p:nvPr/>
        </p:nvSpPr>
        <p:spPr>
          <a:xfrm>
            <a:off x="0" y="101742"/>
            <a:ext cx="1439055" cy="71952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+mj-ea"/>
                <a:ea typeface="+mj-ea"/>
              </a:rPr>
              <a:t>内容</a:t>
            </a:r>
            <a:endParaRPr lang="zh-CN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1501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1270"/>
            <a:ext cx="2998033" cy="53215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979" y="821270"/>
            <a:ext cx="2948171" cy="523300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33" y="821270"/>
            <a:ext cx="2988092" cy="530386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006" y="821270"/>
            <a:ext cx="2988093" cy="5303864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0" y="101742"/>
            <a:ext cx="1439055" cy="71952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+mj-ea"/>
                <a:ea typeface="+mj-ea"/>
              </a:rPr>
              <a:t>界面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45095" y="381657"/>
            <a:ext cx="450764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dirty="0" smtClean="0">
                <a:solidFill>
                  <a:schemeClr val="bg1"/>
                </a:solidFill>
                <a:latin typeface="+mj-lt"/>
              </a:rPr>
              <a:t>03</a:t>
            </a:r>
            <a:endParaRPr lang="zh-CN" altLang="en-US" sz="2400" dirty="0">
              <a:latin typeface="+mj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39265" y="38165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界面臃肿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38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036" y="-50384"/>
            <a:ext cx="3906979" cy="69348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443" y="0"/>
            <a:ext cx="3867462" cy="686474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0" y="0"/>
            <a:ext cx="3878593" cy="688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8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0" y="134105"/>
            <a:ext cx="2068643" cy="65956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产品定位</a:t>
            </a:r>
            <a:endParaRPr lang="zh-CN" altLang="en-US" sz="2800" dirty="0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869838" y="1275684"/>
            <a:ext cx="410040" cy="1224549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6" name="圆角矩形 5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7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12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3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  <p:sp>
          <p:nvSpPr>
            <p:cNvPr id="8" name="圆角矩形 7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" name="圆角矩形 8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" name="圆角矩形 9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" name="圆角矩形 10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103364" y="1275684"/>
            <a:ext cx="410040" cy="1224549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16" name="圆角矩形 15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7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23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24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  <p:sp>
          <p:nvSpPr>
            <p:cNvPr id="18" name="圆角矩形 17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" name="圆角矩形 18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圆角矩形 19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圆角矩形 20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751030" y="1278030"/>
            <a:ext cx="410040" cy="1224549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26" name="圆角矩形 25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27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32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33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34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  <p:sp>
          <p:nvSpPr>
            <p:cNvPr id="28" name="圆角矩形 27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圆角矩形 28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0" name="圆角矩形 29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圆角矩形 30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465406" y="1275684"/>
            <a:ext cx="410040" cy="1224549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36" name="圆角矩形 35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37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42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43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44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  <p:sp>
          <p:nvSpPr>
            <p:cNvPr id="38" name="圆角矩形 37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9" name="圆角矩形 38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0" name="圆角矩形 39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1" name="圆角矩形 40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901239" y="1406177"/>
            <a:ext cx="6349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</a:rPr>
              <a:t>目标人群：对新闻深度有要求的人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54636" y="3743516"/>
            <a:ext cx="110027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	</a:t>
            </a:r>
            <a:r>
              <a:rPr lang="zh-CN" altLang="en-US" sz="2800" dirty="0" smtClean="0">
                <a:solidFill>
                  <a:schemeClr val="bg1"/>
                </a:solidFill>
              </a:rPr>
              <a:t>新闻，专题，时评，关注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r>
              <a:rPr lang="en-US" altLang="zh-CN" sz="2800" dirty="0">
                <a:solidFill>
                  <a:schemeClr val="bg1"/>
                </a:solidFill>
              </a:rPr>
              <a:t>	</a:t>
            </a:r>
            <a:r>
              <a:rPr lang="zh-CN" altLang="en-US" sz="2800" dirty="0" smtClean="0">
                <a:solidFill>
                  <a:schemeClr val="bg1"/>
                </a:solidFill>
              </a:rPr>
              <a:t>专题版块为创新特色版块，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lvl="2"/>
            <a:r>
              <a:rPr lang="zh-CN" altLang="en-US" sz="2800" dirty="0" smtClean="0">
                <a:solidFill>
                  <a:schemeClr val="bg1"/>
                </a:solidFill>
              </a:rPr>
              <a:t>时评为媒体与用户思想碰撞交流的版块，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lvl="2"/>
            <a:r>
              <a:rPr lang="zh-CN" altLang="en-US" sz="2800" dirty="0" smtClean="0">
                <a:solidFill>
                  <a:schemeClr val="bg1"/>
                </a:solidFill>
              </a:rPr>
              <a:t>关注为用户个性化版块。</a:t>
            </a:r>
            <a:endParaRPr lang="en-US" altLang="zh-CN" sz="2800" dirty="0" smtClean="0">
              <a:solidFill>
                <a:schemeClr val="bg1"/>
              </a:solidFill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0" y="2392781"/>
            <a:ext cx="2068643" cy="65956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产品内容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655198" y="2603457"/>
            <a:ext cx="7215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</a:rPr>
              <a:t>个性化定制与深度挖掘相辅相成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1045095" y="381657"/>
            <a:ext cx="450764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dirty="0" smtClean="0">
                <a:solidFill>
                  <a:schemeClr val="bg1"/>
                </a:solidFill>
                <a:latin typeface="+mj-lt"/>
              </a:rPr>
              <a:t>05</a:t>
            </a:r>
            <a:endParaRPr lang="zh-CN" alt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959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82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82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82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2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0" y="146830"/>
            <a:ext cx="3312826" cy="65956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产品功能</a:t>
            </a:r>
            <a:r>
              <a:rPr lang="en-US" altLang="zh-CN" sz="2800" dirty="0" smtClean="0">
                <a:latin typeface="+mj-ea"/>
                <a:ea typeface="+mj-ea"/>
              </a:rPr>
              <a:t>·News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59370" y="1109272"/>
            <a:ext cx="4182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界面的优化与设计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2" t="67" r="14973" b="3468"/>
          <a:stretch/>
        </p:blipFill>
        <p:spPr>
          <a:xfrm rot="5400000">
            <a:off x="884417" y="1707445"/>
            <a:ext cx="5111649" cy="4961744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6284587" y="2056267"/>
            <a:ext cx="4771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借鉴类似于</a:t>
            </a:r>
            <a:r>
              <a:rPr lang="en-US" altLang="zh-CN" sz="2800" dirty="0" smtClean="0">
                <a:solidFill>
                  <a:schemeClr val="bg1"/>
                </a:solidFill>
              </a:rPr>
              <a:t>windows 8 </a:t>
            </a:r>
            <a:r>
              <a:rPr lang="zh-CN" altLang="en-US" sz="2800" dirty="0" smtClean="0">
                <a:solidFill>
                  <a:schemeClr val="bg1"/>
                </a:solidFill>
              </a:rPr>
              <a:t>的卡片风格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045095" y="381657"/>
            <a:ext cx="450764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dirty="0" smtClean="0">
                <a:solidFill>
                  <a:schemeClr val="bg1"/>
                </a:solidFill>
                <a:latin typeface="+mj-lt"/>
              </a:rPr>
              <a:t>06</a:t>
            </a:r>
            <a:endParaRPr lang="zh-CN" altLang="en-US" sz="2400" dirty="0">
              <a:latin typeface="+mj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84588" y="3422822"/>
            <a:ext cx="52000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根据用户点击的新闻标签历史以及关注的类别进行</a:t>
            </a:r>
            <a:r>
              <a:rPr lang="zh-CN" altLang="en-US" sz="2800" dirty="0">
                <a:solidFill>
                  <a:schemeClr val="bg1"/>
                </a:solidFill>
              </a:rPr>
              <a:t>对标签加权</a:t>
            </a:r>
            <a:r>
              <a:rPr lang="zh-CN" altLang="en-US" sz="2800" dirty="0" smtClean="0">
                <a:solidFill>
                  <a:schemeClr val="bg1"/>
                </a:solidFill>
              </a:rPr>
              <a:t>分配，实现个性化推荐。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26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0" y="146830"/>
            <a:ext cx="3312826" cy="65956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产品功能</a:t>
            </a:r>
            <a:r>
              <a:rPr lang="en-US" altLang="zh-CN" sz="2800" dirty="0" smtClean="0">
                <a:latin typeface="+mj-ea"/>
                <a:ea typeface="+mj-ea"/>
              </a:rPr>
              <a:t>·</a:t>
            </a:r>
            <a:r>
              <a:rPr lang="zh-CN" altLang="en-US" sz="2800" dirty="0" smtClean="0">
                <a:latin typeface="+mj-ea"/>
                <a:ea typeface="+mj-ea"/>
              </a:rPr>
              <a:t>专题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4380" y="1648917"/>
            <a:ext cx="1034321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	</a:t>
            </a:r>
            <a:r>
              <a:rPr lang="zh-CN" altLang="en-US" sz="3200" dirty="0" smtClean="0">
                <a:solidFill>
                  <a:schemeClr val="bg1"/>
                </a:solidFill>
              </a:rPr>
              <a:t>专题不同于新闻版块的即时新闻杂烩，对信息的深度挖掘，对旧信息的回收。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r>
              <a:rPr lang="en-US" altLang="zh-CN" sz="3200" dirty="0" smtClean="0">
                <a:solidFill>
                  <a:schemeClr val="bg1"/>
                </a:solidFill>
              </a:rPr>
              <a:t>	</a:t>
            </a:r>
            <a:r>
              <a:rPr lang="zh-CN" altLang="en-US" sz="3200" dirty="0" smtClean="0">
                <a:solidFill>
                  <a:schemeClr val="bg1"/>
                </a:solidFill>
              </a:rPr>
              <a:t>以最近的热门新闻、话题为依据，在网络中抓取相关话题、事件的新闻资讯，编辑人员进行筛选后，以</a:t>
            </a:r>
            <a:r>
              <a:rPr lang="zh-CN" altLang="en-US" sz="3200" dirty="0" smtClean="0">
                <a:solidFill>
                  <a:srgbClr val="FFC000"/>
                </a:solidFill>
              </a:rPr>
              <a:t>时间轴</a:t>
            </a:r>
            <a:r>
              <a:rPr lang="zh-CN" altLang="en-US" sz="3200" dirty="0" smtClean="0">
                <a:solidFill>
                  <a:schemeClr val="bg1"/>
                </a:solidFill>
              </a:rPr>
              <a:t>的形式呈献给用户有关话题的来龙去脉，同时附上相关新闻以及媒体评论，让用户更加深入的了解该新闻事件。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r>
              <a:rPr lang="en-US" altLang="zh-CN" sz="3200" dirty="0">
                <a:solidFill>
                  <a:schemeClr val="bg1"/>
                </a:solidFill>
              </a:rPr>
              <a:t>	</a:t>
            </a:r>
            <a:r>
              <a:rPr lang="zh-CN" altLang="en-US" sz="3200" dirty="0" smtClean="0">
                <a:solidFill>
                  <a:schemeClr val="bg1"/>
                </a:solidFill>
              </a:rPr>
              <a:t>另外用于可以根据自己的阅历编写一个时间轴进行分享，若质量过硬还可以发送给编辑人员进行推广。</a:t>
            </a:r>
            <a:endParaRPr lang="en-US" altLang="zh-CN" sz="3200" dirty="0" smtClean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045094" y="381657"/>
            <a:ext cx="450765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dirty="0" smtClean="0">
                <a:solidFill>
                  <a:schemeClr val="bg1"/>
                </a:solidFill>
                <a:latin typeface="+mj-lt"/>
              </a:rPr>
              <a:t>07</a:t>
            </a:r>
            <a:endParaRPr lang="zh-CN" alt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874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0" y="146830"/>
            <a:ext cx="3312826" cy="65956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产品功能</a:t>
            </a:r>
            <a:r>
              <a:rPr lang="en-US" altLang="zh-CN" sz="2800" dirty="0" smtClean="0">
                <a:latin typeface="+mj-ea"/>
                <a:ea typeface="+mj-ea"/>
              </a:rPr>
              <a:t>·</a:t>
            </a:r>
            <a:r>
              <a:rPr lang="zh-CN" altLang="en-US" sz="2800" dirty="0" smtClean="0">
                <a:latin typeface="+mj-ea"/>
                <a:ea typeface="+mj-ea"/>
              </a:rPr>
              <a:t>专题</a:t>
            </a:r>
            <a:endParaRPr lang="zh-CN" altLang="en-US" sz="2800" dirty="0"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7110"/>
            <a:ext cx="7491335" cy="56185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045095" y="381657"/>
            <a:ext cx="450764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dirty="0" smtClean="0">
                <a:solidFill>
                  <a:schemeClr val="bg1"/>
                </a:solidFill>
                <a:latin typeface="+mj-lt"/>
              </a:rPr>
              <a:t>08</a:t>
            </a:r>
            <a:endParaRPr lang="zh-CN" altLang="en-US" sz="2400" dirty="0"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20680" y="1544595"/>
            <a:ext cx="39665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支持将时间轴导出为视频，长</a:t>
            </a:r>
            <a:r>
              <a:rPr lang="zh-CN" altLang="en-US" sz="2800" smtClean="0">
                <a:solidFill>
                  <a:schemeClr val="bg1"/>
                </a:solidFill>
              </a:rPr>
              <a:t>图或者微信场景秀，便于分享。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14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0" y="146830"/>
            <a:ext cx="3312826" cy="65956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产品功能</a:t>
            </a:r>
            <a:r>
              <a:rPr lang="en-US" altLang="zh-CN" sz="2800" dirty="0" smtClean="0">
                <a:latin typeface="+mj-ea"/>
                <a:ea typeface="+mj-ea"/>
              </a:rPr>
              <a:t>·</a:t>
            </a:r>
            <a:r>
              <a:rPr lang="zh-CN" altLang="en-US" sz="2800" dirty="0" smtClean="0">
                <a:latin typeface="+mj-ea"/>
                <a:ea typeface="+mj-ea"/>
              </a:rPr>
              <a:t>时评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8" name="横卷形 7"/>
          <p:cNvSpPr/>
          <p:nvPr/>
        </p:nvSpPr>
        <p:spPr>
          <a:xfrm>
            <a:off x="864562" y="1079191"/>
            <a:ext cx="8269705" cy="629587"/>
          </a:xfrm>
          <a:prstGeom prst="horizontalScrol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94616" y="1123773"/>
            <a:ext cx="4586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思想碰撞、自由言论的场所</a:t>
            </a:r>
            <a:endParaRPr lang="en-US" altLang="zh-CN" sz="2800" dirty="0" smtClean="0">
              <a:solidFill>
                <a:schemeClr val="bg1"/>
              </a:solidFill>
            </a:endParaRPr>
          </a:p>
        </p:txBody>
      </p:sp>
      <p:sp>
        <p:nvSpPr>
          <p:cNvPr id="9" name="横卷形 8"/>
          <p:cNvSpPr/>
          <p:nvPr/>
        </p:nvSpPr>
        <p:spPr>
          <a:xfrm>
            <a:off x="864562" y="3657599"/>
            <a:ext cx="8269705" cy="629587"/>
          </a:xfrm>
          <a:prstGeom prst="horizontalScrol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36818" y="3710782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以新闻话题为基础，分别展示媒体与用户的观点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19134" y="4499919"/>
            <a:ext cx="79974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媒体人入驻，公众号营销者等自媒体人扩大信息传播量的营销渠道；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作为媒体</a:t>
            </a:r>
            <a:r>
              <a:rPr lang="zh-CN" altLang="en-US" sz="2400" dirty="0">
                <a:solidFill>
                  <a:schemeClr val="bg1"/>
                </a:solidFill>
              </a:rPr>
              <a:t>合作</a:t>
            </a:r>
            <a:r>
              <a:rPr lang="zh-CN" altLang="en-US" sz="2400" dirty="0" smtClean="0">
                <a:solidFill>
                  <a:schemeClr val="bg1"/>
                </a:solidFill>
              </a:rPr>
              <a:t>网站的流量入口，进行营利。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19134" y="1993692"/>
            <a:ext cx="68954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媒体评论以长文为主，针对那些不仅对于读新闻有兴趣的读者，提供多维度的新鲜观点，提供发表言论的场所。</a:t>
            </a:r>
            <a:endParaRPr lang="en-US" altLang="zh-CN" sz="2400" dirty="0" smtClean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045095" y="381657"/>
            <a:ext cx="450764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dirty="0" smtClean="0">
                <a:solidFill>
                  <a:schemeClr val="bg1"/>
                </a:solidFill>
                <a:latin typeface="+mj-lt"/>
              </a:rPr>
              <a:t>09</a:t>
            </a:r>
            <a:endParaRPr lang="zh-CN" alt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20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0" y="146830"/>
            <a:ext cx="3312826" cy="65956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产品功能</a:t>
            </a:r>
            <a:r>
              <a:rPr lang="en-US" altLang="zh-CN" sz="2800" dirty="0" smtClean="0">
                <a:latin typeface="+mj-ea"/>
                <a:ea typeface="+mj-ea"/>
              </a:rPr>
              <a:t>·</a:t>
            </a:r>
            <a:r>
              <a:rPr lang="zh-CN" altLang="en-US" sz="2800" dirty="0" smtClean="0">
                <a:latin typeface="+mj-ea"/>
                <a:ea typeface="+mj-ea"/>
              </a:rPr>
              <a:t>时评</a:t>
            </a:r>
            <a:endParaRPr lang="zh-CN" altLang="en-US" sz="2800" dirty="0"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24" t="1232" r="18907" b="6964"/>
          <a:stretch/>
        </p:blipFill>
        <p:spPr>
          <a:xfrm rot="5400000">
            <a:off x="496899" y="1241760"/>
            <a:ext cx="5459456" cy="517990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045094" y="381657"/>
            <a:ext cx="450765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dirty="0" smtClean="0">
                <a:solidFill>
                  <a:schemeClr val="bg1"/>
                </a:solidFill>
                <a:latin typeface="+mj-lt"/>
              </a:rPr>
              <a:t>10</a:t>
            </a:r>
            <a:endParaRPr lang="zh-CN" alt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534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0" y="146830"/>
            <a:ext cx="3312826" cy="65956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产品功能</a:t>
            </a:r>
            <a:r>
              <a:rPr lang="en-US" altLang="zh-CN" sz="2800" dirty="0" smtClean="0">
                <a:latin typeface="+mj-ea"/>
                <a:ea typeface="+mj-ea"/>
              </a:rPr>
              <a:t>·</a:t>
            </a:r>
            <a:r>
              <a:rPr lang="zh-CN" altLang="en-US" sz="2800" dirty="0" smtClean="0">
                <a:latin typeface="+mj-ea"/>
                <a:ea typeface="+mj-ea"/>
              </a:rPr>
              <a:t>关注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64105" y="2068644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分类</a:t>
            </a:r>
            <a:r>
              <a:rPr lang="zh-CN" altLang="en-US" sz="2800" dirty="0" smtClean="0">
                <a:solidFill>
                  <a:schemeClr val="bg1"/>
                </a:solidFill>
              </a:rPr>
              <a:t>展示用户选择关注的话题、媒体人所有动态</a:t>
            </a:r>
            <a:endParaRPr lang="en-US" altLang="zh-CN" sz="2800" dirty="0" smtClean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64105" y="3585722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展示用户自己创作的时间轴或写过的评论</a:t>
            </a:r>
            <a:endParaRPr lang="en-US" altLang="zh-CN" sz="2800" dirty="0" smtClean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053975" y="381657"/>
            <a:ext cx="433004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67" dirty="0" smtClean="0">
                <a:solidFill>
                  <a:schemeClr val="bg1"/>
                </a:solidFill>
                <a:latin typeface="+mj-lt"/>
              </a:rPr>
              <a:t>11</a:t>
            </a:r>
            <a:endParaRPr lang="zh-CN" alt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3378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y1">
      <a:majorFont>
        <a:latin typeface="Arial"/>
        <a:ea typeface="黑体"/>
        <a:cs typeface=""/>
      </a:majorFont>
      <a:minorFont>
        <a:latin typeface="Times New Roman"/>
        <a:ea typeface="华文仿宋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349</Words>
  <Application>Microsoft Office PowerPoint</Application>
  <PresentationFormat>宽屏</PresentationFormat>
  <Paragraphs>57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华文仿宋</vt:lpstr>
      <vt:lpstr>等线</vt:lpstr>
      <vt:lpstr>Arial</vt:lpstr>
      <vt:lpstr>Times New Roman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余凯迪</dc:creator>
  <cp:lastModifiedBy>余凯迪</cp:lastModifiedBy>
  <cp:revision>36</cp:revision>
  <dcterms:created xsi:type="dcterms:W3CDTF">2016-08-24T06:01:34Z</dcterms:created>
  <dcterms:modified xsi:type="dcterms:W3CDTF">2016-08-24T10:26:46Z</dcterms:modified>
</cp:coreProperties>
</file>