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324" r:id="rId3"/>
    <p:sldId id="325" r:id="rId4"/>
    <p:sldId id="301" r:id="rId5"/>
    <p:sldId id="326" r:id="rId6"/>
    <p:sldId id="302" r:id="rId7"/>
    <p:sldId id="303" r:id="rId8"/>
    <p:sldId id="304" r:id="rId9"/>
    <p:sldId id="305" r:id="rId10"/>
    <p:sldId id="306" r:id="rId11"/>
    <p:sldId id="307" r:id="rId12"/>
    <p:sldId id="310" r:id="rId13"/>
    <p:sldId id="311" r:id="rId14"/>
    <p:sldId id="312" r:id="rId15"/>
    <p:sldId id="316" r:id="rId16"/>
    <p:sldId id="323" r:id="rId17"/>
    <p:sldId id="297" r:id="rId18"/>
    <p:sldId id="327" r:id="rId19"/>
    <p:sldId id="296" r:id="rId20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2" autoAdjust="0"/>
    <p:restoredTop sz="94660"/>
  </p:normalViewPr>
  <p:slideViewPr>
    <p:cSldViewPr>
      <p:cViewPr varScale="1">
        <p:scale>
          <a:sx n="70" d="100"/>
          <a:sy n="70" d="100"/>
        </p:scale>
        <p:origin x="138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29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CN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zh-CN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CN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7DC55B9-09C2-41E4-92A6-DDD7456376E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570281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4" name="Picture 8" descr="tsinghua-ppt-template-First副本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3" y="-1588"/>
            <a:ext cx="9139237" cy="6853238"/>
          </a:xfrm>
          <a:prstGeom prst="rect">
            <a:avLst/>
          </a:prstGeom>
          <a:noFill/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84438" y="2060575"/>
            <a:ext cx="6335712" cy="1368425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altLang="zh-CN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132138" y="4292600"/>
            <a:ext cx="5688012" cy="1008063"/>
          </a:xfrm>
        </p:spPr>
        <p:txBody>
          <a:bodyPr/>
          <a:lstStyle>
            <a:lvl1pPr marL="0" indent="0" algn="ctr">
              <a:buFontTx/>
              <a:buNone/>
              <a:defRPr sz="2800"/>
            </a:lvl1pPr>
          </a:lstStyle>
          <a:p>
            <a:r>
              <a:rPr lang="zh-CN" altLang="en-US" smtClean="0"/>
              <a:t>单击此处编辑母版副标题样式</a:t>
            </a:r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1"/>
            </a:lvl1pPr>
            <a:lvl2pPr>
              <a:defRPr b="1"/>
            </a:lvl2pPr>
            <a:lvl3pPr>
              <a:defRPr b="1"/>
            </a:lvl3pPr>
            <a:lvl4pPr>
              <a:defRPr b="1"/>
            </a:lvl4pPr>
            <a:lvl5pPr>
              <a:defRPr b="1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A46C31-7BA4-49EF-915C-57B22B96CA0F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C77AE8-4F05-4B11-9890-6243D204C55E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27088" y="1125538"/>
            <a:ext cx="3884612" cy="52562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864100" y="1125538"/>
            <a:ext cx="3884613" cy="52562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D893CC-1701-4355-AF80-9E1027768AE3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4C68A6-ED18-43AF-A7DA-15C17DF5078B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C2A024-F969-4E29-B65F-AB12D11FC315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32CCF1-D1D5-4337-9C9B-57CD2D26A078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AFB8C0-1C0F-44A4-B4D2-BE842FE840C0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A2B476-4CD3-409D-8474-6AE280522A72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BD6705-E7CE-4F1A-B606-3243C582AE0A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69100" y="188913"/>
            <a:ext cx="1979613" cy="619283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27088" y="188913"/>
            <a:ext cx="5789612" cy="619283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E84F35-1A58-4987-A12B-7A3075332631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2(1)副本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2980" y="0"/>
            <a:ext cx="9138039" cy="6858000"/>
          </a:xfrm>
          <a:prstGeom prst="rect">
            <a:avLst/>
          </a:prstGeom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00113" y="188913"/>
            <a:ext cx="532765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en-US" altLang="zh-CN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7088" y="1125538"/>
            <a:ext cx="7921625" cy="525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altLang="zh-CN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924300" y="6538913"/>
            <a:ext cx="1727200" cy="31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724525" y="6453188"/>
            <a:ext cx="180022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667625" y="6518275"/>
            <a:ext cx="14763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B031D89-97E2-41F0-8FF9-01234DD269DE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宋体" pitchFamily="2" charset="-122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宋体" pitchFamily="2" charset="-122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宋体" pitchFamily="2" charset="-122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宋体" pitchFamily="2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宋体" pitchFamily="2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宋体" pitchFamily="2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宋体" pitchFamily="2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宋体" pitchFamily="2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Blip>
          <a:blip r:embed="rId15"/>
        </a:buBlip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Blip>
          <a:blip r:embed="rId16"/>
        </a:buBlip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Blip>
          <a:blip r:embed="rId17"/>
        </a:buBlip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Blip>
          <a:blip r:embed="rId17"/>
        </a:buBlip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Blip>
          <a:blip r:embed="rId17"/>
        </a:buBlip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Blip>
          <a:blip r:embed="rId17"/>
        </a:buBlip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Blip>
          <a:blip r:embed="rId17"/>
        </a:buBlip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Blip>
          <a:blip r:embed="rId17"/>
        </a:buBlip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zh-CN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0974" y="2060575"/>
            <a:ext cx="8320116" cy="1368425"/>
          </a:xfrm>
        </p:spPr>
        <p:txBody>
          <a:bodyPr/>
          <a:lstStyle/>
          <a:p>
            <a:r>
              <a:rPr lang="zh-CN" altLang="en-US" sz="4400" b="1" dirty="0" smtClean="0">
                <a:latin typeface="黑体" pitchFamily="49" charset="-122"/>
                <a:ea typeface="黑体" pitchFamily="49" charset="-122"/>
              </a:rPr>
              <a:t>项目二：</a:t>
            </a:r>
            <a:r>
              <a:rPr lang="en-US" altLang="zh-CN" sz="4400" b="1" dirty="0" smtClean="0">
                <a:latin typeface="黑体" pitchFamily="49" charset="-122"/>
                <a:ea typeface="黑体" pitchFamily="49" charset="-122"/>
              </a:rPr>
              <a:t>	</a:t>
            </a:r>
            <a:r>
              <a:rPr lang="zh-CN" altLang="en-US" sz="44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网络五子棋软件</a:t>
            </a:r>
            <a:endParaRPr lang="zh-CN" altLang="zh-CN" sz="4400" b="1" dirty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7410" name="Picture 2" descr="C:\Users\Stevens\AppData\Roaming\Tencent\Users\3257221\QQ\WinTemp\RichOle\IB1LDKY)FY6NE{DM(E]7()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2234" y="0"/>
            <a:ext cx="7296150" cy="7286625"/>
          </a:xfrm>
          <a:prstGeom prst="rect">
            <a:avLst/>
          </a:prstGeom>
          <a:noFill/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46C31-7BA4-49EF-915C-57B22B96CA0F}" type="slidenum">
              <a:rPr lang="en-US" altLang="zh-CN" smtClean="0"/>
              <a:pPr/>
              <a:t>2</a:t>
            </a:fld>
            <a:endParaRPr lang="en-US" altLang="zh-C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主要涉及的技术点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图形界面显示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网络数据传输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五子棋评判规则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检测米字的</a:t>
            </a:r>
            <a:r>
              <a:rPr lang="en-US" altLang="zh-CN" dirty="0" smtClean="0"/>
              <a:t>4</a:t>
            </a:r>
            <a:r>
              <a:rPr lang="zh-CN" altLang="en-US" dirty="0" smtClean="0"/>
              <a:t>个方向上，单方是否达到</a:t>
            </a:r>
            <a:r>
              <a:rPr lang="en-US" altLang="zh-CN" dirty="0" smtClean="0"/>
              <a:t>5</a:t>
            </a:r>
            <a:r>
              <a:rPr lang="zh-CN" altLang="en-US" dirty="0" smtClean="0"/>
              <a:t>个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46C31-7BA4-49EF-915C-57B22B96CA0F}" type="slidenum">
              <a:rPr lang="en-US" altLang="zh-CN" smtClean="0"/>
              <a:pPr/>
              <a:t>3</a:t>
            </a:fld>
            <a:endParaRPr lang="en-US" altLang="zh-C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solidFill>
                  <a:srgbClr val="000000"/>
                </a:solidFill>
              </a:rPr>
              <a:t>过程</a:t>
            </a:r>
          </a:p>
        </p:txBody>
      </p:sp>
      <p:sp>
        <p:nvSpPr>
          <p:cNvPr id="6147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  <a:spcBef>
                <a:spcPts val="600"/>
              </a:spcBef>
              <a:buNone/>
            </a:pPr>
            <a:r>
              <a:rPr lang="zh-CN" altLang="en-US" sz="2800" dirty="0" smtClean="0">
                <a:latin typeface="Arial" pitchFamily="34" charset="0"/>
                <a:ea typeface="仿宋_GB2312" pitchFamily="49" charset="-122"/>
              </a:rPr>
              <a:t>从程序员的角度来看：</a:t>
            </a:r>
            <a:endParaRPr lang="en-US" altLang="zh-CN" sz="2800" dirty="0" smtClean="0">
              <a:latin typeface="Arial" pitchFamily="34" charset="0"/>
              <a:ea typeface="仿宋_GB2312" pitchFamily="49" charset="-122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zh-CN" altLang="en-US" sz="2800" dirty="0" smtClean="0">
                <a:solidFill>
                  <a:srgbClr val="FF0000"/>
                </a:solidFill>
                <a:latin typeface="Arial" pitchFamily="34" charset="0"/>
                <a:ea typeface="仿宋_GB2312" pitchFamily="49" charset="-122"/>
              </a:rPr>
              <a:t>首先，客户机和服务器建立连接；</a:t>
            </a:r>
            <a:endParaRPr lang="en-US" altLang="zh-CN" sz="2800" dirty="0" smtClean="0">
              <a:solidFill>
                <a:srgbClr val="FF0000"/>
              </a:solidFill>
              <a:latin typeface="Arial" pitchFamily="34" charset="0"/>
              <a:ea typeface="仿宋_GB2312" pitchFamily="49" charset="-122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zh-CN" altLang="en-US" sz="2800" dirty="0" smtClean="0">
                <a:solidFill>
                  <a:srgbClr val="FF0000"/>
                </a:solidFill>
                <a:latin typeface="Arial" pitchFamily="34" charset="0"/>
                <a:ea typeface="仿宋_GB2312" pitchFamily="49" charset="-122"/>
              </a:rPr>
              <a:t>当双方都按下开始键之后，就可以开始走棋。</a:t>
            </a:r>
            <a:endParaRPr lang="en-US" altLang="zh-CN" sz="2800" dirty="0" smtClean="0">
              <a:solidFill>
                <a:srgbClr val="FF0000"/>
              </a:solidFill>
              <a:latin typeface="Arial" pitchFamily="34" charset="0"/>
              <a:ea typeface="仿宋_GB2312" pitchFamily="49" charset="-122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zh-CN" altLang="en-US" sz="2800" dirty="0" smtClean="0">
                <a:solidFill>
                  <a:srgbClr val="FF0000"/>
                </a:solidFill>
                <a:latin typeface="Arial" pitchFamily="34" charset="0"/>
                <a:ea typeface="仿宋_GB2312" pitchFamily="49" charset="-122"/>
              </a:rPr>
              <a:t>双方每下完一步棋，就必须发送相关的网络数据给对方，同时更新棋盘，达到同步。之后，就要等待对方下棋，并且准备接收对方发送过来的数据。</a:t>
            </a:r>
            <a:endParaRPr lang="en-US" altLang="zh-CN" sz="2800" dirty="0" smtClean="0">
              <a:solidFill>
                <a:srgbClr val="FF0000"/>
              </a:solidFill>
              <a:latin typeface="Arial" pitchFamily="34" charset="0"/>
              <a:ea typeface="仿宋_GB2312" pitchFamily="49" charset="-122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zh-CN" altLang="en-US" sz="2800" dirty="0" smtClean="0">
                <a:latin typeface="Arial" pitchFamily="34" charset="0"/>
                <a:ea typeface="仿宋_GB2312" pitchFamily="49" charset="-122"/>
              </a:rPr>
              <a:t>在下棋过程中，可以申请“退出比赛”，但要对方同意才能退出。</a:t>
            </a:r>
            <a:endParaRPr lang="en-US" altLang="zh-CN" sz="2800" dirty="0" smtClean="0">
              <a:latin typeface="Arial" pitchFamily="34" charset="0"/>
              <a:ea typeface="仿宋_GB2312" pitchFamily="49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46C31-7BA4-49EF-915C-57B22B96CA0F}" type="slidenum">
              <a:rPr lang="en-US" altLang="zh-CN" smtClean="0"/>
              <a:pPr/>
              <a:t>4</a:t>
            </a:fld>
            <a:endParaRPr lang="en-US" altLang="zh-CN"/>
          </a:p>
        </p:txBody>
      </p:sp>
    </p:spTree>
  </p:cSld>
  <p:clrMapOvr>
    <a:masterClrMapping/>
  </p:clrMapOvr>
  <p:transition advClick="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solidFill>
                  <a:srgbClr val="000000"/>
                </a:solidFill>
              </a:rPr>
              <a:t>过程</a:t>
            </a:r>
          </a:p>
        </p:txBody>
      </p:sp>
      <p:sp>
        <p:nvSpPr>
          <p:cNvPr id="6147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zh-CN" altLang="en-US" sz="2800" dirty="0" smtClean="0">
                <a:solidFill>
                  <a:srgbClr val="FF0000"/>
                </a:solidFill>
                <a:latin typeface="Arial" pitchFamily="34" charset="0"/>
                <a:ea typeface="仿宋_GB2312" pitchFamily="49" charset="-122"/>
              </a:rPr>
              <a:t>每一步下棋，都有</a:t>
            </a:r>
            <a:r>
              <a:rPr lang="en-US" altLang="zh-CN" sz="2800" dirty="0" smtClean="0">
                <a:solidFill>
                  <a:srgbClr val="FF0000"/>
                </a:solidFill>
                <a:latin typeface="Arial" pitchFamily="34" charset="0"/>
                <a:ea typeface="仿宋_GB2312" pitchFamily="49" charset="-122"/>
              </a:rPr>
              <a:t>20</a:t>
            </a:r>
            <a:r>
              <a:rPr lang="zh-CN" altLang="en-US" sz="2800" dirty="0" smtClean="0">
                <a:solidFill>
                  <a:srgbClr val="FF0000"/>
                </a:solidFill>
                <a:latin typeface="Arial" pitchFamily="34" charset="0"/>
                <a:ea typeface="仿宋_GB2312" pitchFamily="49" charset="-122"/>
              </a:rPr>
              <a:t>秒的倒计时提醒；超时则丧失一次布子机会。</a:t>
            </a:r>
            <a:endParaRPr lang="en-US" altLang="zh-CN" sz="2800" dirty="0" smtClean="0">
              <a:solidFill>
                <a:srgbClr val="FF0000"/>
              </a:solidFill>
              <a:latin typeface="Arial" pitchFamily="34" charset="0"/>
              <a:ea typeface="仿宋_GB2312" pitchFamily="49" charset="-122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zh-CN" altLang="en-US" sz="2800" dirty="0" smtClean="0">
                <a:latin typeface="Arial" pitchFamily="34" charset="0"/>
                <a:ea typeface="仿宋_GB2312" pitchFamily="49" charset="-122"/>
              </a:rPr>
              <a:t>赢棋时，需要给出双方分别的总的走棋时间。</a:t>
            </a:r>
            <a:endParaRPr lang="en-US" altLang="zh-CN" sz="2800" dirty="0" smtClean="0">
              <a:latin typeface="Arial" pitchFamily="34" charset="0"/>
              <a:ea typeface="仿宋_GB2312" pitchFamily="49" charset="-122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zh-CN" altLang="en-US" sz="2800" dirty="0" smtClean="0">
                <a:solidFill>
                  <a:srgbClr val="FF0000"/>
                </a:solidFill>
                <a:latin typeface="Arial" pitchFamily="34" charset="0"/>
                <a:ea typeface="仿宋_GB2312" pitchFamily="49" charset="-122"/>
              </a:rPr>
              <a:t>最终，赢棋方播放喜庆音乐，输棋方播放丧气的音乐。</a:t>
            </a:r>
            <a:endParaRPr lang="en-US" altLang="zh-CN" sz="2800" dirty="0" smtClean="0">
              <a:solidFill>
                <a:srgbClr val="FF0000"/>
              </a:solidFill>
              <a:latin typeface="Arial" pitchFamily="34" charset="0"/>
              <a:ea typeface="仿宋_GB2312" pitchFamily="49" charset="-122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zh-CN" altLang="en-US" sz="2800" dirty="0" smtClean="0">
                <a:solidFill>
                  <a:srgbClr val="FF0000"/>
                </a:solidFill>
                <a:latin typeface="Arial" pitchFamily="34" charset="0"/>
                <a:ea typeface="仿宋_GB2312" pitchFamily="49" charset="-122"/>
              </a:rPr>
              <a:t>支持“最多连续</a:t>
            </a:r>
            <a:r>
              <a:rPr lang="en-US" altLang="zh-CN" sz="2800" dirty="0" smtClean="0">
                <a:solidFill>
                  <a:srgbClr val="FF0000"/>
                </a:solidFill>
                <a:latin typeface="Arial" pitchFamily="34" charset="0"/>
                <a:ea typeface="仿宋_GB2312" pitchFamily="49" charset="-122"/>
              </a:rPr>
              <a:t>2</a:t>
            </a:r>
            <a:r>
              <a:rPr lang="zh-CN" altLang="en-US" sz="2800" dirty="0" smtClean="0">
                <a:solidFill>
                  <a:srgbClr val="FF0000"/>
                </a:solidFill>
                <a:latin typeface="Arial" pitchFamily="34" charset="0"/>
                <a:ea typeface="仿宋_GB2312" pitchFamily="49" charset="-122"/>
              </a:rPr>
              <a:t>步的悔棋”，但是每一次都要征得对方的同意。</a:t>
            </a:r>
            <a:endParaRPr lang="en-US" altLang="zh-CN" sz="2800" dirty="0" smtClean="0">
              <a:solidFill>
                <a:srgbClr val="FF0000"/>
              </a:solidFill>
              <a:latin typeface="Arial" pitchFamily="34" charset="0"/>
              <a:ea typeface="仿宋_GB2312" pitchFamily="49" charset="-122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zh-CN" altLang="en-US" sz="2800" dirty="0" smtClean="0">
                <a:latin typeface="Arial" pitchFamily="34" charset="0"/>
                <a:ea typeface="仿宋_GB2312" pitchFamily="49" charset="-122"/>
              </a:rPr>
              <a:t>支持残棋保留现场，可以再次连接时“依据保存时间找到残棋”，并可以“接着下”。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46C31-7BA4-49EF-915C-57B22B96CA0F}" type="slidenum">
              <a:rPr lang="en-US" altLang="zh-CN" smtClean="0"/>
              <a:pPr/>
              <a:t>5</a:t>
            </a:fld>
            <a:endParaRPr lang="en-US" altLang="zh-CN"/>
          </a:p>
        </p:txBody>
      </p:sp>
    </p:spTree>
  </p:cSld>
  <p:clrMapOvr>
    <a:masterClrMapping/>
  </p:clrMapOvr>
  <p:transition advClick="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solidFill>
                  <a:srgbClr val="000000"/>
                </a:solidFill>
              </a:rPr>
              <a:t>功能分析</a:t>
            </a:r>
          </a:p>
        </p:txBody>
      </p:sp>
      <p:sp>
        <p:nvSpPr>
          <p:cNvPr id="717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zh-CN" altLang="en-US" sz="2800" dirty="0" smtClean="0">
                <a:latin typeface="Arial" pitchFamily="34" charset="0"/>
                <a:ea typeface="仿宋_GB2312" pitchFamily="49" charset="-122"/>
              </a:rPr>
              <a:t>能够创建网络主机。在界面上添加功能按钮，显示创建主机对话框，对话框显示主机的</a:t>
            </a:r>
            <a:r>
              <a:rPr lang="en-US" altLang="zh-CN" sz="2800" dirty="0" smtClean="0">
                <a:latin typeface="Arial" pitchFamily="34" charset="0"/>
                <a:ea typeface="仿宋_GB2312" pitchFamily="49" charset="-122"/>
              </a:rPr>
              <a:t>IP</a:t>
            </a:r>
            <a:r>
              <a:rPr lang="zh-CN" altLang="en-US" sz="2800" dirty="0" smtClean="0">
                <a:latin typeface="Arial" pitchFamily="34" charset="0"/>
                <a:ea typeface="仿宋_GB2312" pitchFamily="49" charset="-122"/>
              </a:rPr>
              <a:t>，还有取消按钮（在连接过程中可以随时结束）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zh-CN" altLang="en-US" sz="2800" dirty="0" smtClean="0">
                <a:latin typeface="Arial" pitchFamily="34" charset="0"/>
                <a:ea typeface="仿宋_GB2312" pitchFamily="49" charset="-122"/>
              </a:rPr>
              <a:t>游戏客户端能够加入主机。添加软键盘，用来输入主机</a:t>
            </a:r>
            <a:r>
              <a:rPr lang="en-US" altLang="zh-CN" sz="2800" dirty="0" smtClean="0">
                <a:latin typeface="Arial" pitchFamily="34" charset="0"/>
                <a:ea typeface="仿宋_GB2312" pitchFamily="49" charset="-122"/>
              </a:rPr>
              <a:t>IP</a:t>
            </a:r>
            <a:endParaRPr lang="zh-CN" altLang="en-US" sz="2800" dirty="0" smtClean="0">
              <a:latin typeface="Arial" pitchFamily="34" charset="0"/>
              <a:ea typeface="仿宋_GB2312" pitchFamily="49" charset="-122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zh-CN" altLang="en-US" sz="2800" dirty="0" smtClean="0">
                <a:latin typeface="Arial" pitchFamily="34" charset="0"/>
                <a:ea typeface="仿宋_GB2312" pitchFamily="49" charset="-122"/>
              </a:rPr>
              <a:t>棋子坐标的网络传输。传递报文，表示最新落子的坐标，另一端接收报文，并且刷新棋盘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zh-CN" altLang="en-US" sz="2800" dirty="0" smtClean="0">
                <a:latin typeface="Arial" pitchFamily="34" charset="0"/>
                <a:ea typeface="仿宋_GB2312" pitchFamily="49" charset="-122"/>
              </a:rPr>
              <a:t>界面标记游戏状态。显示当前落子方，如果哪方赢了，弹出对话框提示</a:t>
            </a:r>
          </a:p>
          <a:p>
            <a:endParaRPr lang="zh-CN" altLang="en-US" dirty="0" smtClean="0">
              <a:solidFill>
                <a:srgbClr val="000000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46C31-7BA4-49EF-915C-57B22B96CA0F}" type="slidenum">
              <a:rPr lang="en-US" altLang="zh-CN" smtClean="0"/>
              <a:pPr/>
              <a:t>6</a:t>
            </a:fld>
            <a:endParaRPr lang="en-US" alt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solidFill>
                  <a:srgbClr val="000000"/>
                </a:solidFill>
              </a:rPr>
              <a:t>主要涉及点</a:t>
            </a:r>
          </a:p>
        </p:txBody>
      </p:sp>
      <p:sp>
        <p:nvSpPr>
          <p:cNvPr id="8195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mtClean="0">
                <a:solidFill>
                  <a:srgbClr val="000000"/>
                </a:solidFill>
              </a:rPr>
              <a:t>通过对网络五子棋的功能分析，可以看出：</a:t>
            </a:r>
            <a:endParaRPr lang="en-US" altLang="zh-CN" smtClean="0">
              <a:solidFill>
                <a:srgbClr val="000000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n-US" altLang="zh-CN" smtClean="0">
                <a:solidFill>
                  <a:srgbClr val="000000"/>
                </a:solidFill>
              </a:rPr>
              <a:t>	1</a:t>
            </a:r>
            <a:r>
              <a:rPr lang="zh-CN" altLang="en-US" smtClean="0">
                <a:solidFill>
                  <a:srgbClr val="000000"/>
                </a:solidFill>
              </a:rPr>
              <a:t>、网络是必不可少</a:t>
            </a:r>
            <a:endParaRPr lang="en-US" altLang="zh-CN" smtClean="0">
              <a:solidFill>
                <a:srgbClr val="000000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n-US" altLang="zh-CN" smtClean="0">
                <a:solidFill>
                  <a:srgbClr val="000000"/>
                </a:solidFill>
              </a:rPr>
              <a:t>	2</a:t>
            </a:r>
            <a:r>
              <a:rPr lang="zh-CN" altLang="en-US" smtClean="0">
                <a:solidFill>
                  <a:srgbClr val="000000"/>
                </a:solidFill>
              </a:rPr>
              <a:t>、等待网络数据的时候，保证程序不进入死锁</a:t>
            </a:r>
            <a:endParaRPr lang="en-US" altLang="zh-CN" smtClean="0">
              <a:solidFill>
                <a:srgbClr val="000000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n-US" altLang="zh-CN" smtClean="0">
                <a:solidFill>
                  <a:srgbClr val="000000"/>
                </a:solidFill>
              </a:rPr>
              <a:t>	3</a:t>
            </a:r>
            <a:r>
              <a:rPr lang="zh-CN" altLang="en-US" smtClean="0">
                <a:solidFill>
                  <a:srgbClr val="000000"/>
                </a:solidFill>
              </a:rPr>
              <a:t>、依赖窗口部件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46C31-7BA4-49EF-915C-57B22B96CA0F}" type="slidenum">
              <a:rPr lang="en-US" altLang="zh-CN" smtClean="0"/>
              <a:pPr/>
              <a:t>7</a:t>
            </a:fld>
            <a:endParaRPr lang="en-US" altLang="zh-CN"/>
          </a:p>
        </p:txBody>
      </p:sp>
    </p:spTree>
  </p:cSld>
  <p:clrMapOvr>
    <a:masterClrMapping/>
  </p:clrMapOvr>
  <p:transition advClick="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solidFill>
                  <a:srgbClr val="000000"/>
                </a:solidFill>
              </a:rPr>
              <a:t>界面如何设计</a:t>
            </a:r>
            <a:endParaRPr lang="zh-CN" altLang="en-US" smtClean="0"/>
          </a:p>
        </p:txBody>
      </p:sp>
      <p:sp>
        <p:nvSpPr>
          <p:cNvPr id="52227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zh-CN" altLang="en-US" sz="2800" dirty="0" smtClean="0">
                <a:latin typeface="Arial" pitchFamily="34" charset="0"/>
                <a:ea typeface="仿宋_GB2312" pitchFamily="49" charset="-122"/>
              </a:rPr>
              <a:t>主机：能显示主机</a:t>
            </a:r>
            <a:r>
              <a:rPr lang="en-US" altLang="zh-CN" sz="2800" dirty="0" smtClean="0">
                <a:latin typeface="Arial" pitchFamily="34" charset="0"/>
                <a:ea typeface="仿宋_GB2312" pitchFamily="49" charset="-122"/>
              </a:rPr>
              <a:t>IP</a:t>
            </a:r>
            <a:r>
              <a:rPr lang="zh-CN" altLang="en-US" sz="2800" dirty="0" smtClean="0">
                <a:latin typeface="Arial" pitchFamily="34" charset="0"/>
                <a:ea typeface="仿宋_GB2312" pitchFamily="49" charset="-122"/>
              </a:rPr>
              <a:t>；有确认、取消连接的功能；</a:t>
            </a:r>
            <a:endParaRPr lang="en-US" altLang="zh-CN" sz="2800" dirty="0" smtClean="0">
              <a:latin typeface="Arial" pitchFamily="34" charset="0"/>
              <a:ea typeface="仿宋_GB2312" pitchFamily="49" charset="-122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zh-CN" altLang="en-US" sz="2800" dirty="0" smtClean="0">
                <a:latin typeface="Arial" pitchFamily="34" charset="0"/>
                <a:ea typeface="仿宋_GB2312" pitchFamily="49" charset="-122"/>
              </a:rPr>
              <a:t>客机：输入、显示想要连接的</a:t>
            </a:r>
            <a:r>
              <a:rPr lang="en-US" altLang="zh-CN" sz="2800" dirty="0" smtClean="0">
                <a:latin typeface="Arial" pitchFamily="34" charset="0"/>
                <a:ea typeface="仿宋_GB2312" pitchFamily="49" charset="-122"/>
              </a:rPr>
              <a:t>IP</a:t>
            </a:r>
            <a:r>
              <a:rPr lang="zh-CN" altLang="en-US" sz="2800" dirty="0" smtClean="0">
                <a:latin typeface="Arial" pitchFamily="34" charset="0"/>
                <a:ea typeface="仿宋_GB2312" pitchFamily="49" charset="-122"/>
              </a:rPr>
              <a:t>（软键盘）；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46C31-7BA4-49EF-915C-57B22B96CA0F}" type="slidenum">
              <a:rPr lang="en-US" altLang="zh-CN" smtClean="0"/>
              <a:pPr/>
              <a:t>8</a:t>
            </a:fld>
            <a:endParaRPr lang="en-US" altLang="zh-CN"/>
          </a:p>
        </p:txBody>
      </p:sp>
    </p:spTree>
  </p:cSld>
  <p:clrMapOvr>
    <a:masterClrMapping/>
  </p:clrMapOvr>
  <p:transition advClick="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solidFill>
                  <a:srgbClr val="000000"/>
                </a:solidFill>
              </a:rPr>
              <a:t>界面设计</a:t>
            </a:r>
          </a:p>
        </p:txBody>
      </p:sp>
      <p:sp>
        <p:nvSpPr>
          <p:cNvPr id="5325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rgbClr val="000000"/>
                </a:solidFill>
              </a:rPr>
              <a:t>为了在</a:t>
            </a:r>
            <a:r>
              <a:rPr lang="en-US" altLang="zh-CN" dirty="0" smtClean="0">
                <a:solidFill>
                  <a:srgbClr val="000000"/>
                </a:solidFill>
              </a:rPr>
              <a:t>QT</a:t>
            </a:r>
            <a:r>
              <a:rPr lang="zh-CN" altLang="en-US" dirty="0" smtClean="0">
                <a:solidFill>
                  <a:srgbClr val="000000"/>
                </a:solidFill>
              </a:rPr>
              <a:t>中使建立网络主机和连接网络主机能够界面化，可能用到的几个类：</a:t>
            </a:r>
            <a:endParaRPr lang="en-US" altLang="zh-CN" dirty="0" smtClean="0">
              <a:solidFill>
                <a:srgbClr val="000000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n-US" altLang="zh-CN" dirty="0" smtClean="0">
                <a:solidFill>
                  <a:srgbClr val="000000"/>
                </a:solidFill>
              </a:rPr>
              <a:t>	</a:t>
            </a:r>
            <a:r>
              <a:rPr lang="en-US" altLang="zh-CN" dirty="0" err="1" smtClean="0">
                <a:solidFill>
                  <a:srgbClr val="000000"/>
                </a:solidFill>
              </a:rPr>
              <a:t>QLabel</a:t>
            </a:r>
            <a:endParaRPr lang="en-US" altLang="zh-CN" dirty="0" smtClean="0">
              <a:solidFill>
                <a:srgbClr val="000000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n-US" altLang="zh-CN" dirty="0" smtClean="0">
                <a:solidFill>
                  <a:srgbClr val="000000"/>
                </a:solidFill>
              </a:rPr>
              <a:t>	</a:t>
            </a:r>
            <a:r>
              <a:rPr lang="en-US" altLang="zh-CN" dirty="0" err="1" smtClean="0">
                <a:solidFill>
                  <a:srgbClr val="000000"/>
                </a:solidFill>
              </a:rPr>
              <a:t>QLineEdit</a:t>
            </a:r>
            <a:endParaRPr lang="en-US" altLang="zh-CN" dirty="0" smtClean="0">
              <a:solidFill>
                <a:srgbClr val="000000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n-US" altLang="zh-CN" dirty="0" smtClean="0">
                <a:solidFill>
                  <a:srgbClr val="000000"/>
                </a:solidFill>
              </a:rPr>
              <a:t>	</a:t>
            </a:r>
            <a:r>
              <a:rPr lang="en-US" altLang="zh-CN" dirty="0" err="1" smtClean="0">
                <a:solidFill>
                  <a:srgbClr val="000000"/>
                </a:solidFill>
              </a:rPr>
              <a:t>QGridLayout</a:t>
            </a:r>
            <a:endParaRPr lang="en-US" altLang="zh-CN" dirty="0" smtClean="0">
              <a:solidFill>
                <a:srgbClr val="000000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n-US" altLang="zh-CN" dirty="0" smtClean="0">
                <a:solidFill>
                  <a:srgbClr val="000000"/>
                </a:solidFill>
              </a:rPr>
              <a:t>	</a:t>
            </a:r>
            <a:r>
              <a:rPr lang="en-US" altLang="zh-CN" dirty="0" err="1" smtClean="0">
                <a:solidFill>
                  <a:srgbClr val="000000"/>
                </a:solidFill>
              </a:rPr>
              <a:t>QDialog</a:t>
            </a:r>
            <a:endParaRPr lang="en-US" altLang="zh-CN" dirty="0" smtClean="0">
              <a:solidFill>
                <a:srgbClr val="000000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46C31-7BA4-49EF-915C-57B22B96CA0F}" type="slidenum">
              <a:rPr lang="en-US" altLang="zh-CN" smtClean="0"/>
              <a:pPr/>
              <a:t>9</a:t>
            </a:fld>
            <a:endParaRPr lang="en-US" alt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solidFill>
                  <a:srgbClr val="000000"/>
                </a:solidFill>
              </a:rPr>
              <a:t>创建主机对话框</a:t>
            </a:r>
          </a:p>
        </p:txBody>
      </p:sp>
      <p:sp>
        <p:nvSpPr>
          <p:cNvPr id="62467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zh-CN" altLang="en-US" sz="2800" dirty="0" smtClean="0">
                <a:latin typeface="Arial" pitchFamily="34" charset="0"/>
                <a:ea typeface="仿宋_GB2312" pitchFamily="49" charset="-122"/>
              </a:rPr>
              <a:t>对话框要有可编辑文本能够显示当前主机的</a:t>
            </a:r>
            <a:r>
              <a:rPr lang="en-US" altLang="zh-CN" sz="2800" dirty="0" smtClean="0">
                <a:latin typeface="Arial" pitchFamily="34" charset="0"/>
                <a:ea typeface="仿宋_GB2312" pitchFamily="49" charset="-122"/>
              </a:rPr>
              <a:t>IP</a:t>
            </a:r>
            <a:r>
              <a:rPr lang="zh-CN" altLang="en-US" sz="2800" dirty="0" smtClean="0">
                <a:latin typeface="Arial" pitchFamily="34" charset="0"/>
                <a:ea typeface="仿宋_GB2312" pitchFamily="49" charset="-122"/>
              </a:rPr>
              <a:t>，并且有两个按钮，一个是确定开始连接，一个是在连接的时候可以取消。</a:t>
            </a:r>
            <a:endParaRPr lang="en-US" altLang="zh-CN" sz="2800" dirty="0" smtClean="0">
              <a:latin typeface="Arial" pitchFamily="34" charset="0"/>
              <a:ea typeface="仿宋_GB2312" pitchFamily="49" charset="-122"/>
            </a:endParaRPr>
          </a:p>
          <a:p>
            <a:endParaRPr lang="en-US" altLang="zh-CN" dirty="0" smtClean="0">
              <a:solidFill>
                <a:srgbClr val="000000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46C31-7BA4-49EF-915C-57B22B96CA0F}" type="slidenum">
              <a:rPr lang="en-US" altLang="zh-CN" smtClean="0"/>
              <a:pPr/>
              <a:t>10</a:t>
            </a:fld>
            <a:endParaRPr lang="en-US" altLang="zh-C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solidFill>
                  <a:srgbClr val="000000"/>
                </a:solidFill>
              </a:rPr>
              <a:t>效果图</a:t>
            </a:r>
          </a:p>
        </p:txBody>
      </p:sp>
      <p:pic>
        <p:nvPicPr>
          <p:cNvPr id="63491" name="内容占位符 3" descr="fuwuqi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281238" y="2497138"/>
            <a:ext cx="4581525" cy="2732087"/>
          </a:xfrm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46C31-7BA4-49EF-915C-57B22B96CA0F}" type="slidenum">
              <a:rPr lang="en-US" altLang="zh-CN" smtClean="0"/>
              <a:pPr/>
              <a:t>11</a:t>
            </a:fld>
            <a:endParaRPr lang="en-US" altLang="zh-C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solidFill>
                  <a:srgbClr val="000000"/>
                </a:solidFill>
              </a:rPr>
              <a:t>创建连接对话框</a:t>
            </a:r>
          </a:p>
        </p:txBody>
      </p:sp>
      <p:sp>
        <p:nvSpPr>
          <p:cNvPr id="6656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zh-CN" altLang="en-US" sz="2800" dirty="0" smtClean="0">
                <a:latin typeface="Arial" pitchFamily="34" charset="0"/>
                <a:ea typeface="仿宋_GB2312" pitchFamily="49" charset="-122"/>
              </a:rPr>
              <a:t>大部分和主机界面都相似，唯一不同的是，这里要实现在可编辑文本框中输入数字，这就需要自己画一个软键盘，我们可以用多个按钮（</a:t>
            </a:r>
            <a:r>
              <a:rPr lang="en-US" altLang="zh-CN" sz="2800" dirty="0" smtClean="0">
                <a:latin typeface="Arial" pitchFamily="34" charset="0"/>
                <a:ea typeface="仿宋_GB2312" pitchFamily="49" charset="-122"/>
              </a:rPr>
              <a:t>0~9</a:t>
            </a:r>
            <a:r>
              <a:rPr lang="zh-CN" altLang="en-US" sz="2800" dirty="0" smtClean="0">
                <a:latin typeface="Arial" pitchFamily="34" charset="0"/>
                <a:ea typeface="仿宋_GB2312" pitchFamily="49" charset="-122"/>
              </a:rPr>
              <a:t>）来实现，每个按钮按下去之后，他实现的功能就是在文本框中显示出相应的数字</a:t>
            </a:r>
          </a:p>
          <a:p>
            <a:endParaRPr lang="zh-CN" altLang="en-US" dirty="0" smtClean="0">
              <a:solidFill>
                <a:srgbClr val="000000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46C31-7BA4-49EF-915C-57B22B96CA0F}" type="slidenum">
              <a:rPr lang="en-US" altLang="zh-CN" smtClean="0"/>
              <a:pPr/>
              <a:t>12</a:t>
            </a:fld>
            <a:endParaRPr lang="en-US" altLang="zh-C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solidFill>
                  <a:srgbClr val="000000"/>
                </a:solidFill>
              </a:rPr>
              <a:t>效果图</a:t>
            </a:r>
          </a:p>
        </p:txBody>
      </p:sp>
      <p:pic>
        <p:nvPicPr>
          <p:cNvPr id="67587" name="内容占位符 3" descr="kehuji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281238" y="2497138"/>
            <a:ext cx="4581525" cy="2732087"/>
          </a:xfrm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46C31-7BA4-49EF-915C-57B22B96CA0F}" type="slidenum">
              <a:rPr lang="en-US" altLang="zh-CN" smtClean="0"/>
              <a:pPr/>
              <a:t>13</a:t>
            </a:fld>
            <a:endParaRPr lang="en-US" altLang="zh-CN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solidFill>
                  <a:srgbClr val="000000"/>
                </a:solidFill>
              </a:rPr>
              <a:t>代码分析（一）</a:t>
            </a:r>
          </a:p>
        </p:txBody>
      </p:sp>
      <p:sp>
        <p:nvSpPr>
          <p:cNvPr id="68611" name="内容占位符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zh-CN" altLang="en-US" sz="2800" dirty="0" smtClean="0">
                <a:latin typeface="Arial" pitchFamily="34" charset="0"/>
                <a:ea typeface="仿宋_GB2312" pitchFamily="49" charset="-122"/>
              </a:rPr>
              <a:t>大部分和主机界面都相似，唯一不同的是，这里要实现在可编辑文本框中输入数字，这就需要自己画一个软键盘，我们可以用多个按钮（</a:t>
            </a:r>
            <a:r>
              <a:rPr lang="en-US" altLang="zh-CN" sz="2800" dirty="0" smtClean="0">
                <a:latin typeface="Arial" pitchFamily="34" charset="0"/>
                <a:ea typeface="仿宋_GB2312" pitchFamily="49" charset="-122"/>
              </a:rPr>
              <a:t>0~9</a:t>
            </a:r>
            <a:r>
              <a:rPr lang="zh-CN" altLang="en-US" sz="2800" dirty="0" smtClean="0">
                <a:latin typeface="Arial" pitchFamily="34" charset="0"/>
                <a:ea typeface="仿宋_GB2312" pitchFamily="49" charset="-122"/>
              </a:rPr>
              <a:t>）来实现，每个按钮按下去之后，他实现的功能就是在文本框中显示出相应的数字，下面以数字“</a:t>
            </a:r>
            <a:r>
              <a:rPr lang="en-US" altLang="zh-CN" sz="2800" dirty="0" smtClean="0">
                <a:latin typeface="Arial" pitchFamily="34" charset="0"/>
                <a:ea typeface="仿宋_GB2312" pitchFamily="49" charset="-122"/>
              </a:rPr>
              <a:t>0</a:t>
            </a:r>
            <a:r>
              <a:rPr lang="zh-CN" altLang="en-US" sz="2800" dirty="0" smtClean="0">
                <a:latin typeface="Arial" pitchFamily="34" charset="0"/>
                <a:ea typeface="仿宋_GB2312" pitchFamily="49" charset="-122"/>
              </a:rPr>
              <a:t>”为例：</a:t>
            </a:r>
          </a:p>
          <a:p>
            <a:endParaRPr lang="zh-CN" altLang="en-US" dirty="0" smtClean="0">
              <a:solidFill>
                <a:srgbClr val="000000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46C31-7BA4-49EF-915C-57B22B96CA0F}" type="slidenum">
              <a:rPr lang="en-US" altLang="zh-CN" smtClean="0"/>
              <a:pPr/>
              <a:t>14</a:t>
            </a:fld>
            <a:endParaRPr lang="en-US" altLang="zh-C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solidFill>
                  <a:srgbClr val="000000"/>
                </a:solidFill>
              </a:rPr>
              <a:t>程序设计</a:t>
            </a:r>
          </a:p>
        </p:txBody>
      </p:sp>
      <p:sp>
        <p:nvSpPr>
          <p:cNvPr id="72707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zh-CN" altLang="en-US" sz="2800" dirty="0" smtClean="0">
                <a:latin typeface="Arial" pitchFamily="34" charset="0"/>
                <a:ea typeface="仿宋_GB2312" pitchFamily="49" charset="-122"/>
              </a:rPr>
              <a:t>网络五子棋的实现</a:t>
            </a:r>
            <a:endParaRPr lang="en-US" altLang="zh-CN" sz="2800" dirty="0" smtClean="0">
              <a:latin typeface="Arial" pitchFamily="34" charset="0"/>
              <a:ea typeface="仿宋_GB2312" pitchFamily="49" charset="-122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zh-CN" sz="2800" dirty="0" smtClean="0">
                <a:latin typeface="Arial" pitchFamily="34" charset="0"/>
                <a:ea typeface="仿宋_GB2312" pitchFamily="49" charset="-122"/>
              </a:rPr>
              <a:t>	</a:t>
            </a:r>
            <a:r>
              <a:rPr lang="zh-CN" altLang="en-US" sz="2800" dirty="0" smtClean="0">
                <a:latin typeface="Arial" pitchFamily="34" charset="0"/>
                <a:ea typeface="仿宋_GB2312" pitchFamily="49" charset="-122"/>
              </a:rPr>
              <a:t>基本界面已经实现，还剩下以下两个功能</a:t>
            </a:r>
            <a:endParaRPr lang="en-US" altLang="zh-CN" sz="2800" dirty="0" smtClean="0">
              <a:latin typeface="Arial" pitchFamily="34" charset="0"/>
              <a:ea typeface="仿宋_GB2312" pitchFamily="49" charset="-122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zh-CN" sz="2800" dirty="0" smtClean="0">
                <a:latin typeface="Arial" pitchFamily="34" charset="0"/>
                <a:ea typeface="仿宋_GB2312" pitchFamily="49" charset="-122"/>
              </a:rPr>
              <a:t>	1</a:t>
            </a:r>
            <a:r>
              <a:rPr lang="zh-CN" altLang="en-US" sz="2800" dirty="0" smtClean="0">
                <a:latin typeface="Arial" pitchFamily="34" charset="0"/>
                <a:ea typeface="仿宋_GB2312" pitchFamily="49" charset="-122"/>
              </a:rPr>
              <a:t>、传输棋子数据（</a:t>
            </a:r>
            <a:r>
              <a:rPr lang="en-US" altLang="zh-CN" sz="2800" dirty="0" smtClean="0">
                <a:latin typeface="Arial" pitchFamily="34" charset="0"/>
                <a:ea typeface="仿宋_GB2312" pitchFamily="49" charset="-122"/>
              </a:rPr>
              <a:t>Socket</a:t>
            </a:r>
            <a:r>
              <a:rPr lang="zh-CN" altLang="en-US" sz="2800" dirty="0" smtClean="0">
                <a:latin typeface="Arial" pitchFamily="34" charset="0"/>
                <a:ea typeface="仿宋_GB2312" pitchFamily="49" charset="-122"/>
              </a:rPr>
              <a:t>）</a:t>
            </a:r>
            <a:endParaRPr lang="en-US" altLang="zh-CN" sz="2800" dirty="0" smtClean="0">
              <a:latin typeface="Arial" pitchFamily="34" charset="0"/>
              <a:ea typeface="仿宋_GB2312" pitchFamily="49" charset="-122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zh-CN" sz="2800" dirty="0" smtClean="0">
                <a:latin typeface="Arial" pitchFamily="34" charset="0"/>
                <a:ea typeface="仿宋_GB2312" pitchFamily="49" charset="-122"/>
              </a:rPr>
              <a:t>	2</a:t>
            </a:r>
            <a:r>
              <a:rPr lang="zh-CN" altLang="en-US" sz="2800" dirty="0" smtClean="0">
                <a:latin typeface="Arial" pitchFamily="34" charset="0"/>
                <a:ea typeface="仿宋_GB2312" pitchFamily="49" charset="-122"/>
              </a:rPr>
              <a:t>、同步棋盘（</a:t>
            </a:r>
            <a:r>
              <a:rPr lang="en-US" altLang="zh-CN" sz="2800" dirty="0" smtClean="0">
                <a:latin typeface="Arial" pitchFamily="34" charset="0"/>
                <a:ea typeface="仿宋_GB2312" pitchFamily="49" charset="-122"/>
              </a:rPr>
              <a:t>Socket + </a:t>
            </a:r>
            <a:r>
              <a:rPr lang="zh-CN" altLang="en-US" sz="2800" dirty="0" smtClean="0">
                <a:latin typeface="Arial" pitchFamily="34" charset="0"/>
                <a:ea typeface="仿宋_GB2312" pitchFamily="49" charset="-122"/>
              </a:rPr>
              <a:t>数据链表）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46C31-7BA4-49EF-915C-57B22B96CA0F}" type="slidenum">
              <a:rPr lang="en-US" altLang="zh-CN" smtClean="0"/>
              <a:pPr/>
              <a:t>15</a:t>
            </a:fld>
            <a:endParaRPr lang="en-US" altLang="zh-CN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solidFill>
                  <a:srgbClr val="000000"/>
                </a:solidFill>
              </a:rPr>
              <a:t>代码分析</a:t>
            </a:r>
          </a:p>
        </p:txBody>
      </p:sp>
      <p:sp>
        <p:nvSpPr>
          <p:cNvPr id="79875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zh-CN" altLang="en-US" sz="2800" dirty="0" smtClean="0">
                <a:latin typeface="Arial" pitchFamily="34" charset="0"/>
                <a:ea typeface="仿宋_GB2312" pitchFamily="49" charset="-122"/>
              </a:rPr>
              <a:t>调用</a:t>
            </a:r>
            <a:r>
              <a:rPr lang="en-US" altLang="zh-CN" sz="2800" dirty="0" smtClean="0">
                <a:latin typeface="Arial" pitchFamily="34" charset="0"/>
                <a:ea typeface="仿宋_GB2312" pitchFamily="49" charset="-122"/>
              </a:rPr>
              <a:t>read</a:t>
            </a:r>
            <a:r>
              <a:rPr lang="zh-CN" altLang="en-US" sz="2800" dirty="0" smtClean="0">
                <a:latin typeface="Arial" pitchFamily="34" charset="0"/>
                <a:ea typeface="仿宋_GB2312" pitchFamily="49" charset="-122"/>
              </a:rPr>
              <a:t>函数等待数据，读取到数据之后，更新数据链表，更改标签，更新棋盘，锁定当前棋盘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zh-CN" sz="2800" dirty="0" smtClean="0">
                <a:latin typeface="Arial" pitchFamily="34" charset="0"/>
                <a:ea typeface="仿宋_GB2312" pitchFamily="49" charset="-122"/>
              </a:rPr>
              <a:t> </a:t>
            </a:r>
            <a:endParaRPr lang="zh-CN" altLang="en-US" sz="2800" dirty="0" smtClean="0">
              <a:latin typeface="Arial" pitchFamily="34" charset="0"/>
              <a:ea typeface="仿宋_GB2312" pitchFamily="49" charset="-122"/>
            </a:endParaRPr>
          </a:p>
          <a:p>
            <a:endParaRPr lang="zh-CN" altLang="en-US" dirty="0" smtClean="0">
              <a:solidFill>
                <a:srgbClr val="000000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46C31-7BA4-49EF-915C-57B22B96CA0F}" type="slidenum">
              <a:rPr lang="en-US" altLang="zh-CN" smtClean="0"/>
              <a:pPr/>
              <a:t>16</a:t>
            </a:fld>
            <a:endParaRPr lang="en-US" altLang="zh-CN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评分考核指标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1560" y="1125538"/>
            <a:ext cx="7992888" cy="5256212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zh-CN" altLang="en-US" sz="2800" dirty="0" smtClean="0">
                <a:latin typeface="Arial" pitchFamily="34" charset="0"/>
                <a:ea typeface="仿宋_GB2312" pitchFamily="49" charset="-122"/>
              </a:rPr>
              <a:t>请在网络学堂上提交</a:t>
            </a:r>
            <a:endParaRPr lang="en-US" altLang="zh-CN" sz="2800" dirty="0" smtClean="0">
              <a:latin typeface="Arial" pitchFamily="34" charset="0"/>
              <a:ea typeface="仿宋_GB2312" pitchFamily="49" charset="-122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zh-CN" altLang="en-US" sz="2800" dirty="0" smtClean="0">
                <a:latin typeface="Arial" pitchFamily="34" charset="0"/>
                <a:ea typeface="仿宋_GB2312" pitchFamily="49" charset="-122"/>
              </a:rPr>
              <a:t>提交材料包括：</a:t>
            </a:r>
            <a:endParaRPr lang="en-US" altLang="zh-CN" sz="2800" dirty="0" smtClean="0">
              <a:latin typeface="Arial" pitchFamily="34" charset="0"/>
              <a:ea typeface="仿宋_GB2312" pitchFamily="49" charset="-122"/>
            </a:endParaRPr>
          </a:p>
          <a:p>
            <a:pPr marL="742950" lvl="2" indent="-342900">
              <a:lnSpc>
                <a:spcPct val="120000"/>
              </a:lnSpc>
              <a:spcBef>
                <a:spcPts val="600"/>
              </a:spcBef>
              <a:buBlip>
                <a:blip r:embed="rId2"/>
              </a:buBlip>
            </a:pPr>
            <a:r>
              <a:rPr lang="zh-CN" altLang="en-US" dirty="0" smtClean="0">
                <a:latin typeface="Arial" pitchFamily="34" charset="0"/>
                <a:ea typeface="仿宋_GB2312" pitchFamily="49" charset="-122"/>
                <a:cs typeface="+mn-cs"/>
              </a:rPr>
              <a:t>详细设计文档（</a:t>
            </a:r>
            <a:r>
              <a:rPr lang="en-US" altLang="zh-CN" dirty="0" smtClean="0">
                <a:latin typeface="Arial" pitchFamily="34" charset="0"/>
                <a:ea typeface="仿宋_GB2312" pitchFamily="49" charset="-122"/>
                <a:cs typeface="+mn-cs"/>
              </a:rPr>
              <a:t>doc</a:t>
            </a:r>
            <a:r>
              <a:rPr lang="zh-CN" altLang="en-US" dirty="0" smtClean="0">
                <a:latin typeface="Arial" pitchFamily="34" charset="0"/>
                <a:ea typeface="仿宋_GB2312" pitchFamily="49" charset="-122"/>
                <a:cs typeface="+mn-cs"/>
              </a:rPr>
              <a:t>）</a:t>
            </a:r>
            <a:endParaRPr lang="en-US" altLang="zh-CN" dirty="0" smtClean="0">
              <a:latin typeface="Arial" pitchFamily="34" charset="0"/>
              <a:ea typeface="仿宋_GB2312" pitchFamily="49" charset="-122"/>
              <a:cs typeface="+mn-cs"/>
            </a:endParaRPr>
          </a:p>
          <a:p>
            <a:pPr marL="742950" lvl="2" indent="-342900">
              <a:lnSpc>
                <a:spcPct val="120000"/>
              </a:lnSpc>
              <a:spcBef>
                <a:spcPts val="600"/>
              </a:spcBef>
              <a:buBlip>
                <a:blip r:embed="rId2"/>
              </a:buBlip>
            </a:pPr>
            <a:r>
              <a:rPr lang="zh-CN" altLang="en-US" dirty="0" smtClean="0">
                <a:latin typeface="Arial" pitchFamily="34" charset="0"/>
                <a:ea typeface="仿宋_GB2312" pitchFamily="49" charset="-122"/>
                <a:cs typeface="+mn-cs"/>
              </a:rPr>
              <a:t>源代码</a:t>
            </a:r>
            <a:endParaRPr lang="en-US" altLang="zh-CN" dirty="0" smtClean="0">
              <a:latin typeface="Arial" pitchFamily="34" charset="0"/>
              <a:ea typeface="仿宋_GB2312" pitchFamily="49" charset="-122"/>
              <a:cs typeface="+mn-cs"/>
            </a:endParaRPr>
          </a:p>
          <a:p>
            <a:pPr marL="342900" lvl="1" indent="-342900">
              <a:lnSpc>
                <a:spcPct val="120000"/>
              </a:lnSpc>
              <a:spcBef>
                <a:spcPts val="600"/>
              </a:spcBef>
              <a:buBlip>
                <a:blip r:embed="rId2"/>
              </a:buBlip>
            </a:pPr>
            <a:r>
              <a:rPr lang="zh-CN" altLang="en-US" dirty="0" smtClean="0">
                <a:latin typeface="Arial" pitchFamily="34" charset="0"/>
                <a:ea typeface="仿宋_GB2312" pitchFamily="49" charset="-122"/>
                <a:cs typeface="+mn-cs"/>
              </a:rPr>
              <a:t>具体要求：</a:t>
            </a:r>
            <a:endParaRPr lang="en-US" altLang="zh-CN" dirty="0" smtClean="0">
              <a:latin typeface="Arial" pitchFamily="34" charset="0"/>
              <a:ea typeface="仿宋_GB2312" pitchFamily="49" charset="-122"/>
              <a:cs typeface="+mn-cs"/>
            </a:endParaRPr>
          </a:p>
          <a:p>
            <a:pPr marL="742950" lvl="2" indent="-342900">
              <a:lnSpc>
                <a:spcPct val="120000"/>
              </a:lnSpc>
              <a:spcBef>
                <a:spcPts val="600"/>
              </a:spcBef>
              <a:buBlip>
                <a:blip r:embed="rId2"/>
              </a:buBlip>
            </a:pPr>
            <a:r>
              <a:rPr lang="zh-CN" altLang="en-US" dirty="0" smtClean="0">
                <a:latin typeface="Arial" pitchFamily="34" charset="0"/>
                <a:ea typeface="仿宋_GB2312" pitchFamily="49" charset="-122"/>
              </a:rPr>
              <a:t>客户端和服务器端二者能够正确显示界面、网络数据同步、评判规则正确</a:t>
            </a:r>
            <a:endParaRPr lang="en-US" altLang="zh-CN" dirty="0" smtClean="0">
              <a:latin typeface="Arial" pitchFamily="34" charset="0"/>
              <a:ea typeface="仿宋_GB2312" pitchFamily="49" charset="-122"/>
            </a:endParaRPr>
          </a:p>
          <a:p>
            <a:pPr marL="742950" lvl="2" indent="-342900">
              <a:lnSpc>
                <a:spcPct val="120000"/>
              </a:lnSpc>
              <a:spcBef>
                <a:spcPts val="600"/>
              </a:spcBef>
              <a:buBlip>
                <a:blip r:embed="rId2"/>
              </a:buBlip>
            </a:pPr>
            <a:r>
              <a:rPr lang="zh-CN" altLang="en-US" dirty="0" smtClean="0">
                <a:latin typeface="Arial" pitchFamily="34" charset="0"/>
                <a:ea typeface="仿宋_GB2312" pitchFamily="49" charset="-122"/>
                <a:cs typeface="+mn-cs"/>
              </a:rPr>
              <a:t>设计文档需要涵盖：客户端、服务器端的工作流程；二者通信协议；网络通信编程框架</a:t>
            </a:r>
            <a:endParaRPr lang="en-US" altLang="zh-CN" dirty="0" smtClean="0">
              <a:latin typeface="Arial" pitchFamily="34" charset="0"/>
              <a:ea typeface="仿宋_GB2312" pitchFamily="49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46C31-7BA4-49EF-915C-57B22B96CA0F}" type="slidenum">
              <a:rPr lang="en-US" altLang="zh-CN" smtClean="0"/>
              <a:pPr/>
              <a:t>17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要求</a:t>
            </a:r>
            <a:r>
              <a:rPr lang="en-US" altLang="zh-CN" dirty="0" smtClean="0"/>
              <a:t>	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使用</a:t>
            </a:r>
            <a:r>
              <a:rPr lang="en-US" altLang="zh-CN" dirty="0" smtClean="0"/>
              <a:t>TCP</a:t>
            </a:r>
            <a:r>
              <a:rPr lang="zh-CN" altLang="en-US" dirty="0" smtClean="0"/>
              <a:t>协议实现，并只能使用</a:t>
            </a:r>
            <a:r>
              <a:rPr lang="en-US" altLang="zh-CN" dirty="0" err="1" smtClean="0"/>
              <a:t>QTcpServer</a:t>
            </a:r>
            <a:r>
              <a:rPr lang="zh-CN" altLang="en-US" dirty="0" smtClean="0"/>
              <a:t>和</a:t>
            </a:r>
            <a:r>
              <a:rPr lang="en-US" altLang="zh-CN" dirty="0" err="1" smtClean="0"/>
              <a:t>QTcpSocket</a:t>
            </a:r>
            <a:r>
              <a:rPr lang="zh-CN" altLang="en-US" dirty="0" smtClean="0"/>
              <a:t>两个通信类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支持本</a:t>
            </a:r>
            <a:r>
              <a:rPr lang="en-US" altLang="zh-CN" dirty="0" smtClean="0"/>
              <a:t>PPT</a:t>
            </a:r>
            <a:r>
              <a:rPr lang="zh-CN" altLang="en-US" dirty="0" smtClean="0"/>
              <a:t>的第</a:t>
            </a:r>
            <a:r>
              <a:rPr lang="en-US" altLang="zh-CN" dirty="0" smtClean="0"/>
              <a:t>4</a:t>
            </a:r>
            <a:r>
              <a:rPr lang="zh-CN" altLang="en-US" dirty="0" smtClean="0"/>
              <a:t>和</a:t>
            </a:r>
            <a:r>
              <a:rPr lang="en-US" altLang="zh-CN" dirty="0" smtClean="0"/>
              <a:t>5</a:t>
            </a:r>
            <a:r>
              <a:rPr lang="zh-CN" altLang="en-US" dirty="0" smtClean="0"/>
              <a:t>两页</a:t>
            </a:r>
            <a:r>
              <a:rPr lang="en-US" altLang="zh-CN" dirty="0" smtClean="0"/>
              <a:t>PPT</a:t>
            </a:r>
            <a:r>
              <a:rPr lang="zh-CN" altLang="en-US" dirty="0" smtClean="0"/>
              <a:t>描述的全部功能。</a:t>
            </a:r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46C31-7BA4-49EF-915C-57B22B96CA0F}" type="slidenum">
              <a:rPr lang="en-US" altLang="zh-CN" smtClean="0"/>
              <a:pPr/>
              <a:t>18</a:t>
            </a:fld>
            <a:endParaRPr lang="en-US" altLang="zh-CN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​​ 1"/>
          <p:cNvSpPr/>
          <p:nvPr/>
        </p:nvSpPr>
        <p:spPr>
          <a:xfrm>
            <a:off x="2251528" y="2967335"/>
            <a:ext cx="4640950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altLang="zh-CN" sz="5400" b="1" cap="all" dirty="0">
                <a:ln/>
                <a:solidFill>
                  <a:srgbClr val="FF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Thank you!</a:t>
            </a:r>
            <a:endParaRPr lang="zh-CN" altLang="en-US" sz="5400" b="1" cap="all" dirty="0">
              <a:ln/>
              <a:solidFill>
                <a:srgbClr val="FF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2CCF1-D1D5-4337-9C9B-57CD2D26A078}" type="slidenum">
              <a:rPr lang="en-US" altLang="zh-CN" smtClean="0"/>
              <a:pPr/>
              <a:t>19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singhua-template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tsinghua-template</Template>
  <TotalTime>6460</TotalTime>
  <Words>713</Words>
  <Application>Microsoft Office PowerPoint</Application>
  <PresentationFormat>全屏显示(4:3)</PresentationFormat>
  <Paragraphs>86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5" baseType="lpstr">
      <vt:lpstr>仿宋_GB2312</vt:lpstr>
      <vt:lpstr>黑体</vt:lpstr>
      <vt:lpstr>宋体</vt:lpstr>
      <vt:lpstr>Arial</vt:lpstr>
      <vt:lpstr>Wingdings</vt:lpstr>
      <vt:lpstr>tsinghua-template</vt:lpstr>
      <vt:lpstr>项目二： 网络五子棋软件</vt:lpstr>
      <vt:lpstr>PowerPoint 演示文稿</vt:lpstr>
      <vt:lpstr>主要涉及的技术点</vt:lpstr>
      <vt:lpstr>过程</vt:lpstr>
      <vt:lpstr>过程</vt:lpstr>
      <vt:lpstr>功能分析</vt:lpstr>
      <vt:lpstr>主要涉及点</vt:lpstr>
      <vt:lpstr>界面如何设计</vt:lpstr>
      <vt:lpstr>界面设计</vt:lpstr>
      <vt:lpstr>创建主机对话框</vt:lpstr>
      <vt:lpstr>效果图</vt:lpstr>
      <vt:lpstr>创建连接对话框</vt:lpstr>
      <vt:lpstr>效果图</vt:lpstr>
      <vt:lpstr>代码分析（一）</vt:lpstr>
      <vt:lpstr>程序设计</vt:lpstr>
      <vt:lpstr>代码分析</vt:lpstr>
      <vt:lpstr>评分考核指标</vt:lpstr>
      <vt:lpstr>要求 </vt:lpstr>
      <vt:lpstr>PowerPoint 演示文稿</vt:lpstr>
    </vt:vector>
  </TitlesOfParts>
  <Company>MSPRC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带外存储虚拟化系统演示</dc:title>
  <dc:creator>Administrator</dc:creator>
  <cp:lastModifiedBy>Alex Lee</cp:lastModifiedBy>
  <cp:revision>265</cp:revision>
  <dcterms:created xsi:type="dcterms:W3CDTF">2010-07-18T08:18:18Z</dcterms:created>
  <dcterms:modified xsi:type="dcterms:W3CDTF">2015-09-04T17:10:53Z</dcterms:modified>
</cp:coreProperties>
</file>