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6" r:id="rId2"/>
    <p:sldId id="269" r:id="rId3"/>
    <p:sldId id="272" r:id="rId4"/>
    <p:sldId id="273" r:id="rId5"/>
    <p:sldId id="274" r:id="rId6"/>
    <p:sldId id="275" r:id="rId7"/>
    <p:sldId id="276" r:id="rId8"/>
    <p:sldId id="277" r:id="rId9"/>
    <p:sldId id="278" r:id="rId10"/>
    <p:sldId id="279" r:id="rId11"/>
    <p:sldId id="280" r:id="rId12"/>
    <p:sldId id="281" r:id="rId13"/>
    <p:sldId id="283" r:id="rId14"/>
    <p:sldId id="284" r:id="rId15"/>
    <p:sldId id="285" r:id="rId16"/>
    <p:sldId id="286" r:id="rId17"/>
    <p:sldId id="287" r:id="rId18"/>
    <p:sldId id="288" r:id="rId19"/>
    <p:sldId id="289" r:id="rId20"/>
    <p:sldId id="257" r:id="rId21"/>
    <p:sldId id="258" r:id="rId22"/>
    <p:sldId id="291" r:id="rId23"/>
    <p:sldId id="292" r:id="rId24"/>
    <p:sldId id="293" r:id="rId25"/>
    <p:sldId id="295" r:id="rId26"/>
    <p:sldId id="298" r:id="rId27"/>
    <p:sldId id="296" r:id="rId28"/>
    <p:sldId id="297" r:id="rId29"/>
    <p:sldId id="299" r:id="rId30"/>
    <p:sldId id="259" r:id="rId31"/>
    <p:sldId id="266" r:id="rId32"/>
    <p:sldId id="267" r:id="rId33"/>
    <p:sldId id="300" r:id="rId34"/>
    <p:sldId id="301" r:id="rId35"/>
    <p:sldId id="302" r:id="rId36"/>
    <p:sldId id="304" r:id="rId37"/>
    <p:sldId id="305" r:id="rId38"/>
    <p:sldId id="260" r:id="rId39"/>
    <p:sldId id="261" r:id="rId40"/>
    <p:sldId id="265" r:id="rId41"/>
    <p:sldId id="262" r:id="rId42"/>
    <p:sldId id="263" r:id="rId43"/>
    <p:sldId id="306" r:id="rId44"/>
    <p:sldId id="307" r:id="rId45"/>
    <p:sldId id="310" r:id="rId46"/>
    <p:sldId id="309" r:id="rId47"/>
    <p:sldId id="308" r:id="rId48"/>
    <p:sldId id="268" r:id="rId49"/>
    <p:sldId id="270" r:id="rId50"/>
    <p:sldId id="271" r:id="rId5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1" autoAdjust="0"/>
    <p:restoredTop sz="91971" autoAdjust="0"/>
  </p:normalViewPr>
  <p:slideViewPr>
    <p:cSldViewPr>
      <p:cViewPr varScale="1">
        <p:scale>
          <a:sx n="79" d="100"/>
          <a:sy n="79" d="100"/>
        </p:scale>
        <p:origin x="54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19F33D-7F35-47DD-9EE1-78D6C8AC1A3A}" type="datetimeFigureOut">
              <a:rPr lang="zh-CN" altLang="en-US" smtClean="0"/>
              <a:pPr/>
              <a:t>2013/12/25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A90356-BAC1-42FD-AB9C-1AE3A711BD11}" type="slidenum">
              <a:rPr lang="zh-CN" altLang="en-US" smtClean="0"/>
              <a:pPr/>
              <a:t>‹#›</a:t>
            </a:fld>
            <a:endParaRPr lang="zh-CN" altLang="en-US"/>
          </a:p>
        </p:txBody>
      </p:sp>
    </p:spTree>
    <p:extLst>
      <p:ext uri="{BB962C8B-B14F-4D97-AF65-F5344CB8AC3E}">
        <p14:creationId xmlns:p14="http://schemas.microsoft.com/office/powerpoint/2010/main" val="2859666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0AA90356-BAC1-42FD-AB9C-1AE3A711BD11}" type="slidenum">
              <a:rPr lang="zh-CN" altLang="en-US" smtClean="0"/>
              <a:pPr/>
              <a:t>28</a:t>
            </a:fld>
            <a:endParaRPr lang="zh-CN" altLang="en-US"/>
          </a:p>
        </p:txBody>
      </p:sp>
    </p:spTree>
    <p:extLst>
      <p:ext uri="{BB962C8B-B14F-4D97-AF65-F5344CB8AC3E}">
        <p14:creationId xmlns:p14="http://schemas.microsoft.com/office/powerpoint/2010/main" val="3223321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1"/>
      </p:bgRef>
    </p:bg>
    <p:spTree>
      <p:nvGrpSpPr>
        <p:cNvPr id="1" name=""/>
        <p:cNvGrpSpPr/>
        <p:nvPr/>
      </p:nvGrpSpPr>
      <p:grpSpPr>
        <a:xfrm>
          <a:off x="0" y="0"/>
          <a:ext cx="0" cy="0"/>
          <a:chOff x="0" y="0"/>
          <a:chExt cx="0" cy="0"/>
        </a:xfrm>
      </p:grpSpPr>
      <p:sp>
        <p:nvSpPr>
          <p:cNvPr id="12" name="矩形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圆角矩形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副标题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17" name="页脚占位符 16"/>
          <p:cNvSpPr>
            <a:spLocks noGrp="1"/>
          </p:cNvSpPr>
          <p:nvPr>
            <p:ph type="ftr" sz="quarter" idx="11"/>
          </p:nvPr>
        </p:nvSpPr>
        <p:spPr/>
        <p:txBody>
          <a:bodyPr/>
          <a:lstStyle/>
          <a:p>
            <a:endParaRPr lang="zh-CN" altLang="en-US"/>
          </a:p>
        </p:txBody>
      </p:sp>
      <p:sp>
        <p:nvSpPr>
          <p:cNvPr id="29" name="灯片编号占位符 28"/>
          <p:cNvSpPr>
            <a:spLocks noGrp="1"/>
          </p:cNvSpPr>
          <p:nvPr>
            <p:ph type="sldNum" sz="quarter" idx="12"/>
          </p:nvPr>
        </p:nvSpPr>
        <p:spPr/>
        <p:txBody>
          <a:bodyPr lIns="0" tIns="0" rIns="0" bIns="0">
            <a:noAutofit/>
          </a:bodyPr>
          <a:lstStyle>
            <a:lvl1pPr>
              <a:defRPr sz="1400">
                <a:solidFill>
                  <a:srgbClr val="FFFFFF"/>
                </a:solidFill>
              </a:defRPr>
            </a:lvl1pPr>
          </a:lstStyle>
          <a:p>
            <a:fld id="{0C913308-F349-4B6D-A68A-DD1791B4A57B}" type="slidenum">
              <a:rPr lang="zh-CN" altLang="en-US" smtClean="0"/>
              <a:pPr/>
              <a:t>‹#›</a:t>
            </a:fld>
            <a:endParaRPr lang="zh-CN" altLang="en-US"/>
          </a:p>
        </p:txBody>
      </p:sp>
      <p:sp>
        <p:nvSpPr>
          <p:cNvPr id="7" name="矩形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zh-CN" altLang="en-US" smtClean="0"/>
              <a:t>单击此处编辑母版标题样式</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
        <p:nvSpPr>
          <p:cNvPr id="8" name="内容占位符 7"/>
          <p:cNvSpPr>
            <a:spLocks noGrp="1"/>
          </p:cNvSpPr>
          <p:nvPr>
            <p:ph sz="quarter" idx="1"/>
          </p:nvPr>
        </p:nvSpPr>
        <p:spPr>
          <a:xfrm>
            <a:off x="914400" y="1447800"/>
            <a:ext cx="7772400" cy="45720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1"/>
      </p:bgRef>
    </p:bg>
    <p:spTree>
      <p:nvGrpSpPr>
        <p:cNvPr id="1" name=""/>
        <p:cNvGrpSpPr/>
        <p:nvPr/>
      </p:nvGrpSpPr>
      <p:grpSpPr>
        <a:xfrm>
          <a:off x="0" y="0"/>
          <a:ext cx="0" cy="0"/>
          <a:chOff x="0" y="0"/>
          <a:chExt cx="0" cy="0"/>
        </a:xfrm>
      </p:grpSpPr>
      <p:sp>
        <p:nvSpPr>
          <p:cNvPr id="11" name="矩形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圆角矩形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722313" y="952500"/>
            <a:ext cx="7772400" cy="1362075"/>
          </a:xfrm>
        </p:spPr>
        <p:txBody>
          <a:bodyPr anchor="b" anchorCtr="0"/>
          <a:lstStyle>
            <a:lvl1pPr algn="l">
              <a:buNone/>
              <a:defRPr sz="4000" b="0" cap="none"/>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5" name="页脚占位符 4"/>
          <p:cNvSpPr>
            <a:spLocks noGrp="1"/>
          </p:cNvSpPr>
          <p:nvPr>
            <p:ph type="ftr" sz="quarter" idx="11"/>
          </p:nvPr>
        </p:nvSpPr>
        <p:spPr>
          <a:xfrm>
            <a:off x="800100" y="6172200"/>
            <a:ext cx="4000500" cy="457200"/>
          </a:xfrm>
        </p:spPr>
        <p:txBody>
          <a:bodyPr/>
          <a:lstStyle/>
          <a:p>
            <a:endParaRPr lang="zh-CN" altLang="en-US"/>
          </a:p>
        </p:txBody>
      </p:sp>
      <p:sp>
        <p:nvSpPr>
          <p:cNvPr id="7" name="矩形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灯片编号占位符 5"/>
          <p:cNvSpPr>
            <a:spLocks noGrp="1"/>
          </p:cNvSpPr>
          <p:nvPr>
            <p:ph type="sldNum" sz="quarter" idx="12"/>
          </p:nvPr>
        </p:nvSpPr>
        <p:spPr>
          <a:xfrm>
            <a:off x="146304" y="6208776"/>
            <a:ext cx="457200" cy="457200"/>
          </a:xfrm>
        </p:spPr>
        <p:txBody>
          <a:bodyPr/>
          <a:lstStyle/>
          <a:p>
            <a:fld id="{0C913308-F349-4B6D-A68A-DD1791B4A57B}"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
        <p:nvSpPr>
          <p:cNvPr id="9" name="内容占位符 8"/>
          <p:cNvSpPr>
            <a:spLocks noGrp="1"/>
          </p:cNvSpPr>
          <p:nvPr>
            <p:ph sz="quarter" idx="1"/>
          </p:nvPr>
        </p:nvSpPr>
        <p:spPr>
          <a:xfrm>
            <a:off x="914400" y="1447800"/>
            <a:ext cx="3749040" cy="45720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933950" y="1447800"/>
            <a:ext cx="3749040" cy="45720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914400" y="273050"/>
            <a:ext cx="7772400" cy="1143000"/>
          </a:xfrm>
        </p:spPr>
        <p:txBody>
          <a:bodyPr anchor="b" anchorCtr="0"/>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
        <p:nvSpPr>
          <p:cNvPr id="11" name="内容占位符 10"/>
          <p:cNvSpPr>
            <a:spLocks noGrp="1"/>
          </p:cNvSpPr>
          <p:nvPr>
            <p:ph sz="half" idx="2"/>
          </p:nvPr>
        </p:nvSpPr>
        <p:spPr>
          <a:xfrm>
            <a:off x="914400" y="2247900"/>
            <a:ext cx="3733800" cy="38862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half" idx="4"/>
          </p:nvPr>
        </p:nvSpPr>
        <p:spPr>
          <a:xfrm>
            <a:off x="4953000" y="2247900"/>
            <a:ext cx="3733800" cy="38862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圆角矩形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914400" y="273050"/>
            <a:ext cx="7772400" cy="1143000"/>
          </a:xfrm>
        </p:spPr>
        <p:txBody>
          <a:bodyPr anchor="b" anchorCtr="0"/>
          <a:lstStyle>
            <a:lvl1pPr algn="l">
              <a:buNone/>
              <a:defRPr sz="4000" b="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
        <p:nvSpPr>
          <p:cNvPr id="11" name="内容占位符 10"/>
          <p:cNvSpPr>
            <a:spLocks noGrp="1"/>
          </p:cNvSpPr>
          <p:nvPr>
            <p:ph sz="quarter" idx="1"/>
          </p:nvPr>
        </p:nvSpPr>
        <p:spPr>
          <a:xfrm>
            <a:off x="2971800" y="1600200"/>
            <a:ext cx="5715000" cy="44958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6" name="页脚占位符 5"/>
          <p:cNvSpPr>
            <a:spLocks noGrp="1"/>
          </p:cNvSpPr>
          <p:nvPr>
            <p:ph type="ftr" sz="quarter" idx="11"/>
          </p:nvPr>
        </p:nvSpPr>
        <p:spPr>
          <a:xfrm>
            <a:off x="914400" y="6172200"/>
            <a:ext cx="3886200" cy="457200"/>
          </a:xfrm>
        </p:spPr>
        <p:txBody>
          <a:bodyPr/>
          <a:lstStyle/>
          <a:p>
            <a:endParaRPr lang="zh-CN" altLang="en-US"/>
          </a:p>
        </p:txBody>
      </p:sp>
      <p:sp>
        <p:nvSpPr>
          <p:cNvPr id="7" name="灯片编号占位符 6"/>
          <p:cNvSpPr>
            <a:spLocks noGrp="1"/>
          </p:cNvSpPr>
          <p:nvPr>
            <p:ph type="sldNum" sz="quarter" idx="12"/>
          </p:nvPr>
        </p:nvSpPr>
        <p:spPr>
          <a:xfrm>
            <a:off x="146304" y="6208776"/>
            <a:ext cx="457200" cy="457200"/>
          </a:xfrm>
        </p:spPr>
        <p:txBody>
          <a:bodyPr/>
          <a:lstStyle/>
          <a:p>
            <a:fld id="{0C913308-F349-4B6D-A68A-DD1791B4A57B}" type="slidenum">
              <a:rPr lang="zh-CN" altLang="en-US" smtClean="0"/>
              <a:pPr/>
              <a:t>‹#›</a:t>
            </a:fld>
            <a:endParaRPr lang="zh-CN" altLang="en-US"/>
          </a:p>
        </p:txBody>
      </p:sp>
      <p:sp>
        <p:nvSpPr>
          <p:cNvPr id="11" name="矩形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矩形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图片占位符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zh-CN" altLang="en-US" smtClean="0"/>
              <a:t>单击图标添加图片</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41"/>
            <a:ext cx="201168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914400" y="274640"/>
            <a:ext cx="55626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2013/12/25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圆角矩形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标题占位符 21"/>
          <p:cNvSpPr>
            <a:spLocks noGrp="1"/>
          </p:cNvSpPr>
          <p:nvPr>
            <p:ph type="title"/>
          </p:nvPr>
        </p:nvSpPr>
        <p:spPr>
          <a:xfrm>
            <a:off x="914400" y="274638"/>
            <a:ext cx="7772400" cy="1143000"/>
          </a:xfrm>
          <a:prstGeom prst="rect">
            <a:avLst/>
          </a:prstGeom>
        </p:spPr>
        <p:txBody>
          <a:bodyPr bIns="91440" anchor="b" anchorCtr="0">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30820CF-B880-4189-942D-D702A7CBA730}" type="datetimeFigureOut">
              <a:rPr lang="zh-CN" altLang="en-US" smtClean="0"/>
              <a:pPr/>
              <a:t>2013/12/25</a:t>
            </a:fld>
            <a:endParaRPr lang="zh-CN" altLang="en-US"/>
          </a:p>
        </p:txBody>
      </p:sp>
      <p:sp>
        <p:nvSpPr>
          <p:cNvPr id="3" name="页脚占位符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zh-CN" altLang="en-US"/>
          </a:p>
        </p:txBody>
      </p:sp>
      <p:sp>
        <p:nvSpPr>
          <p:cNvPr id="23" name="灯片编号占位符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6.wmf"/><Relationship Id="rId5" Type="http://schemas.openxmlformats.org/officeDocument/2006/relationships/oleObject" Target="../embeddings/oleObject5.bin"/><Relationship Id="rId4" Type="http://schemas.openxmlformats.org/officeDocument/2006/relationships/image" Target="../media/image5.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9.wmf"/><Relationship Id="rId5" Type="http://schemas.openxmlformats.org/officeDocument/2006/relationships/oleObject" Target="../embeddings/oleObject8.bin"/><Relationship Id="rId4" Type="http://schemas.openxmlformats.org/officeDocument/2006/relationships/image" Target="../media/image8.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0.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15.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5.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wm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16.png"/><Relationship Id="rId5" Type="http://schemas.openxmlformats.org/officeDocument/2006/relationships/image" Target="../media/image15.wmf"/><Relationship Id="rId4" Type="http://schemas.openxmlformats.org/officeDocument/2006/relationships/oleObject" Target="../embeddings/oleObject15.bin"/></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21.w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smtClean="0">
                <a:ea typeface="华文楷体" pitchFamily="2" charset="-122"/>
              </a:rPr>
              <a:t>典型习题</a:t>
            </a:r>
            <a:r>
              <a:rPr lang="zh-CN" altLang="en-US" dirty="0" smtClean="0">
                <a:ea typeface="华文楷体" pitchFamily="2" charset="-122"/>
              </a:rPr>
              <a:t>及实验总结</a:t>
            </a:r>
            <a:endParaRPr lang="zh-CN" altLang="en-US" dirty="0">
              <a:ea typeface="华文楷体" pitchFamily="2" charset="-122"/>
            </a:endParaRPr>
          </a:p>
        </p:txBody>
      </p:sp>
      <p:sp>
        <p:nvSpPr>
          <p:cNvPr id="3" name="TextBox 2"/>
          <p:cNvSpPr txBox="1"/>
          <p:nvPr/>
        </p:nvSpPr>
        <p:spPr>
          <a:xfrm>
            <a:off x="4283968" y="4653136"/>
            <a:ext cx="1152128" cy="369332"/>
          </a:xfrm>
          <a:prstGeom prst="rect">
            <a:avLst/>
          </a:prstGeom>
          <a:noFill/>
        </p:spPr>
        <p:txBody>
          <a:bodyPr wrap="square" rtlCol="0">
            <a:spAutoFit/>
          </a:bodyPr>
          <a:lstStyle/>
          <a:p>
            <a:r>
              <a:rPr lang="zh-CN" altLang="en-US" smtClean="0"/>
              <a:t>陈蒙</a:t>
            </a:r>
            <a:endParaRPr lang="zh-CN"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title"/>
          </p:nvPr>
        </p:nvSpPr>
        <p:spPr/>
        <p:txBody>
          <a:bodyPr/>
          <a:lstStyle/>
          <a:p>
            <a:r>
              <a:rPr lang="zh-CN" altLang="en-US" dirty="0" smtClean="0">
                <a:ea typeface="华文楷体" pitchFamily="2" charset="-122"/>
              </a:rPr>
              <a:t>关于作业</a:t>
            </a:r>
            <a:endParaRPr lang="zh-CN" altLang="en-US" dirty="0">
              <a:ea typeface="华文楷体" pitchFamily="2" charset="-122"/>
            </a:endParaRPr>
          </a:p>
        </p:txBody>
      </p:sp>
      <p:sp>
        <p:nvSpPr>
          <p:cNvPr id="5" name="内容占位符 2"/>
          <p:cNvSpPr>
            <a:spLocks noGrp="1"/>
          </p:cNvSpPr>
          <p:nvPr>
            <p:ph sz="quarter" idx="1"/>
          </p:nvPr>
        </p:nvSpPr>
        <p:spPr>
          <a:xfrm>
            <a:off x="467544" y="1628800"/>
            <a:ext cx="8229600" cy="4525963"/>
          </a:xfrm>
        </p:spPr>
        <p:txBody>
          <a:bodyPr>
            <a:normAutofit/>
          </a:bodyPr>
          <a:lstStyle/>
          <a:p>
            <a:r>
              <a:rPr lang="en-US" altLang="zh-CN" dirty="0" smtClean="0">
                <a:ea typeface="华文楷体" pitchFamily="2" charset="-122"/>
              </a:rPr>
              <a:t> </a:t>
            </a:r>
            <a:r>
              <a:rPr lang="zh-CN" altLang="en-US" dirty="0" smtClean="0">
                <a:ea typeface="华文楷体" pitchFamily="2" charset="-122"/>
              </a:rPr>
              <a:t>不一一讲解</a:t>
            </a:r>
            <a:r>
              <a:rPr lang="zh-CN" altLang="en-US" dirty="0" smtClean="0">
                <a:ea typeface="华文楷体" pitchFamily="2" charset="-122"/>
              </a:rPr>
              <a:t>作业题</a:t>
            </a:r>
            <a:endParaRPr lang="en-US" altLang="zh-CN" dirty="0" smtClean="0">
              <a:ea typeface="华文楷体" pitchFamily="2" charset="-122"/>
            </a:endParaRPr>
          </a:p>
          <a:p>
            <a:r>
              <a:rPr lang="en-US" altLang="zh-CN" dirty="0" smtClean="0">
                <a:ea typeface="华文楷体" pitchFamily="2" charset="-122"/>
              </a:rPr>
              <a:t> </a:t>
            </a:r>
            <a:r>
              <a:rPr lang="zh-CN" altLang="en-US" dirty="0" smtClean="0">
                <a:ea typeface="华文楷体" pitchFamily="2" charset="-122"/>
              </a:rPr>
              <a:t>第四版教材</a:t>
            </a:r>
            <a:endParaRPr lang="en-US" altLang="zh-CN" dirty="0" smtClean="0">
              <a:ea typeface="华文楷体" pitchFamily="2" charset="-122"/>
            </a:endParaRPr>
          </a:p>
          <a:p>
            <a:r>
              <a:rPr lang="en-US" altLang="zh-CN" dirty="0" smtClean="0">
                <a:ea typeface="华文楷体" pitchFamily="2" charset="-122"/>
              </a:rPr>
              <a:t> </a:t>
            </a:r>
            <a:r>
              <a:rPr lang="zh-CN" altLang="en-US" dirty="0" smtClean="0">
                <a:ea typeface="华文楷体" pitchFamily="2" charset="-122"/>
              </a:rPr>
              <a:t>对</a:t>
            </a:r>
            <a:r>
              <a:rPr lang="zh-CN" altLang="en-US" dirty="0" smtClean="0">
                <a:ea typeface="华文楷体" pitchFamily="2" charset="-122"/>
              </a:rPr>
              <a:t>每次作业有不解问题，或对成绩有疑问，或补交作业和实验报告，可以联系负责助教</a:t>
            </a:r>
            <a:endParaRPr lang="en-US" altLang="zh-CN" dirty="0" smtClean="0">
              <a:ea typeface="华文楷体" pitchFamily="2" charset="-122"/>
            </a:endParaRPr>
          </a:p>
          <a:p>
            <a:pPr lvl="1"/>
            <a:r>
              <a:rPr lang="zh-CN" altLang="en-US" b="1" dirty="0" smtClean="0">
                <a:ea typeface="华文楷体" pitchFamily="2" charset="-122"/>
              </a:rPr>
              <a:t>关注网络学堂公告</a:t>
            </a:r>
            <a:r>
              <a:rPr lang="zh-CN" altLang="en-US" b="1" dirty="0" smtClean="0"/>
              <a:t/>
            </a:r>
            <a:br>
              <a:rPr lang="zh-CN" altLang="en-US" b="1" dirty="0" smtClean="0"/>
            </a:br>
            <a:endParaRPr lang="zh-CN" altLang="en-US" b="1" dirty="0">
              <a:ea typeface="华文楷体"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fontScale="92500" lnSpcReduction="1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1.1</a:t>
            </a:r>
            <a:r>
              <a:rPr lang="zh-CN" altLang="zh-CN" dirty="0" smtClean="0">
                <a:latin typeface="华文楷体" pitchFamily="2" charset="-122"/>
                <a:ea typeface="华文楷体" pitchFamily="2" charset="-122"/>
              </a:rPr>
              <a:t>假设你已经将你的狗</a:t>
            </a:r>
            <a:r>
              <a:rPr lang="en-US" altLang="zh-CN" dirty="0" smtClean="0">
                <a:latin typeface="华文楷体" pitchFamily="2" charset="-122"/>
                <a:ea typeface="华文楷体" pitchFamily="2" charset="-122"/>
              </a:rPr>
              <a:t>Bernie</a:t>
            </a:r>
            <a:r>
              <a:rPr lang="zh-CN" altLang="zh-CN" dirty="0" smtClean="0">
                <a:latin typeface="华文楷体" pitchFamily="2" charset="-122"/>
                <a:ea typeface="华文楷体" pitchFamily="2" charset="-122"/>
              </a:rPr>
              <a:t>训练成可以携带一箱</a:t>
            </a:r>
            <a:r>
              <a:rPr lang="en-US" altLang="zh-CN" dirty="0" smtClean="0">
                <a:latin typeface="华文楷体" pitchFamily="2" charset="-122"/>
                <a:ea typeface="华文楷体" pitchFamily="2" charset="-122"/>
              </a:rPr>
              <a:t>3</a:t>
            </a:r>
            <a:r>
              <a:rPr lang="zh-CN" altLang="zh-CN" dirty="0" smtClean="0">
                <a:latin typeface="华文楷体" pitchFamily="2" charset="-122"/>
                <a:ea typeface="华文楷体" pitchFamily="2" charset="-122"/>
              </a:rPr>
              <a:t>盒</a:t>
            </a:r>
            <a:r>
              <a:rPr lang="en-US" altLang="zh-CN" dirty="0" smtClean="0">
                <a:latin typeface="华文楷体" pitchFamily="2" charset="-122"/>
                <a:ea typeface="华文楷体" pitchFamily="2" charset="-122"/>
              </a:rPr>
              <a:t>8mm</a:t>
            </a:r>
            <a:r>
              <a:rPr lang="zh-CN" altLang="zh-CN" dirty="0" smtClean="0">
                <a:latin typeface="华文楷体" pitchFamily="2" charset="-122"/>
                <a:ea typeface="华文楷体" pitchFamily="2" charset="-122"/>
              </a:rPr>
              <a:t>的磁带。每盒磁带的容量为</a:t>
            </a:r>
            <a:r>
              <a:rPr lang="en-US" altLang="zh-CN" dirty="0" smtClean="0">
                <a:latin typeface="华文楷体" pitchFamily="2" charset="-122"/>
                <a:ea typeface="华文楷体" pitchFamily="2" charset="-122"/>
              </a:rPr>
              <a:t>7GB</a:t>
            </a:r>
            <a:r>
              <a:rPr lang="zh-CN" altLang="zh-CN" dirty="0" smtClean="0">
                <a:latin typeface="华文楷体" pitchFamily="2" charset="-122"/>
                <a:ea typeface="华文楷体" pitchFamily="2" charset="-122"/>
              </a:rPr>
              <a:t>字节；狗跑向你的速度是</a:t>
            </a:r>
            <a:r>
              <a:rPr lang="en-US" altLang="zh-CN" dirty="0" smtClean="0">
                <a:latin typeface="华文楷体" pitchFamily="2" charset="-122"/>
                <a:ea typeface="华文楷体" pitchFamily="2" charset="-122"/>
              </a:rPr>
              <a:t>18km/h</a:t>
            </a:r>
            <a:r>
              <a:rPr lang="zh-CN" altLang="zh-CN" dirty="0" smtClean="0">
                <a:latin typeface="华文楷体" pitchFamily="2" charset="-122"/>
                <a:ea typeface="华文楷体" pitchFamily="2" charset="-122"/>
              </a:rPr>
              <a:t>。请问，在什么距离范围内</a:t>
            </a:r>
            <a:r>
              <a:rPr lang="en-US" altLang="zh-CN" dirty="0" smtClean="0">
                <a:latin typeface="华文楷体" pitchFamily="2" charset="-122"/>
                <a:ea typeface="华文楷体" pitchFamily="2" charset="-122"/>
              </a:rPr>
              <a:t>Bernie</a:t>
            </a:r>
            <a:r>
              <a:rPr lang="zh-CN" altLang="zh-CN" dirty="0" smtClean="0">
                <a:latin typeface="华文楷体" pitchFamily="2" charset="-122"/>
                <a:ea typeface="华文楷体" pitchFamily="2" charset="-122"/>
              </a:rPr>
              <a:t>的数据速率会超过一条数据速率为</a:t>
            </a:r>
            <a:r>
              <a:rPr lang="en-US" altLang="zh-CN" dirty="0" smtClean="0">
                <a:latin typeface="华文楷体" pitchFamily="2" charset="-122"/>
                <a:ea typeface="华文楷体" pitchFamily="2" charset="-122"/>
              </a:rPr>
              <a:t>150Mbps</a:t>
            </a:r>
            <a:r>
              <a:rPr lang="zh-CN" altLang="zh-CN" dirty="0" smtClean="0">
                <a:latin typeface="华文楷体" pitchFamily="2" charset="-122"/>
                <a:ea typeface="华文楷体" pitchFamily="2" charset="-122"/>
              </a:rPr>
              <a:t>（不算额外开销）的传输线？</a:t>
            </a: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正确解法：</a:t>
            </a: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r>
              <a:rPr lang="zh-CN" altLang="zh-CN" dirty="0" smtClean="0">
                <a:latin typeface="华文楷体" pitchFamily="2" charset="-122"/>
                <a:ea typeface="华文楷体" pitchFamily="2" charset="-122"/>
              </a:rPr>
              <a:t>传输速率</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数据量</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时间</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数据量</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速度</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距离</a:t>
            </a: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r>
              <a:rPr lang="zh-CN" altLang="zh-CN" dirty="0" smtClean="0">
                <a:latin typeface="华文楷体" pitchFamily="2" charset="-122"/>
                <a:ea typeface="华文楷体" pitchFamily="2" charset="-122"/>
              </a:rPr>
              <a:t>所以</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距离</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数据量</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速度</a:t>
            </a:r>
            <a:r>
              <a:rPr lang="en-US" altLang="zh-CN" dirty="0" smtClean="0">
                <a:latin typeface="华文楷体" pitchFamily="2" charset="-122"/>
                <a:ea typeface="华文楷体" pitchFamily="2" charset="-122"/>
              </a:rPr>
              <a:t>/</a:t>
            </a:r>
            <a:r>
              <a:rPr lang="zh-CN" altLang="zh-CN" dirty="0" smtClean="0">
                <a:latin typeface="华文楷体" pitchFamily="2" charset="-122"/>
                <a:ea typeface="华文楷体" pitchFamily="2" charset="-122"/>
              </a:rPr>
              <a:t>传输速率</a:t>
            </a:r>
            <a:r>
              <a:rPr lang="en-US" altLang="zh-CN" dirty="0" smtClean="0">
                <a:latin typeface="华文楷体" pitchFamily="2" charset="-122"/>
                <a:ea typeface="华文楷体" pitchFamily="2" charset="-122"/>
              </a:rPr>
              <a:t>= 5.6km</a:t>
            </a: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答案：＜</a:t>
            </a:r>
            <a:r>
              <a:rPr lang="en-US" altLang="zh-CN" dirty="0" smtClean="0">
                <a:latin typeface="华文楷体" pitchFamily="2" charset="-122"/>
                <a:ea typeface="华文楷体" pitchFamily="2" charset="-122"/>
              </a:rPr>
              <a:t>5.6km</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en-US" dirty="0">
                <a:latin typeface="华文楷体" pitchFamily="2" charset="-122"/>
                <a:ea typeface="华文楷体" pitchFamily="2" charset="-122"/>
              </a:rPr>
              <a:t>注意</a:t>
            </a:r>
            <a:r>
              <a:rPr lang="zh-CN" altLang="zh-CN" dirty="0" smtClean="0">
                <a:latin typeface="华文楷体" pitchFamily="2" charset="-122"/>
                <a:ea typeface="华文楷体" pitchFamily="2" charset="-122"/>
              </a:rPr>
              <a:t>：</a:t>
            </a:r>
            <a:endParaRPr lang="en-US" altLang="zh-CN" dirty="0" smtClean="0">
              <a:latin typeface="华文楷体" pitchFamily="2" charset="-122"/>
              <a:ea typeface="华文楷体" pitchFamily="2" charset="-122"/>
            </a:endParaRPr>
          </a:p>
          <a:p>
            <a:pPr marL="640080" lvl="1" indent="-256032">
              <a:buFont typeface="Wingdings 3"/>
              <a:buChar char=""/>
              <a:defRPr/>
            </a:pPr>
            <a:r>
              <a:rPr lang="zh-CN" altLang="zh-CN" dirty="0" smtClean="0">
                <a:latin typeface="华文楷体" pitchFamily="2" charset="-122"/>
                <a:ea typeface="华文楷体" pitchFamily="2" charset="-122"/>
              </a:rPr>
              <a:t>单位</a:t>
            </a:r>
            <a:r>
              <a:rPr lang="zh-CN" altLang="en-US" dirty="0" smtClean="0">
                <a:latin typeface="华文楷体" pitchFamily="2" charset="-122"/>
                <a:ea typeface="华文楷体" pitchFamily="2" charset="-122"/>
              </a:rPr>
              <a:t>不要写错</a:t>
            </a: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km/h</a:t>
            </a:r>
            <a:r>
              <a:rPr lang="zh-CN" altLang="zh-CN" dirty="0" smtClean="0">
                <a:latin typeface="华文楷体" pitchFamily="2" charset="-122"/>
                <a:ea typeface="华文楷体" pitchFamily="2" charset="-122"/>
              </a:rPr>
              <a:t>和</a:t>
            </a:r>
            <a:r>
              <a:rPr lang="en-US" altLang="zh-CN" dirty="0" smtClean="0">
                <a:latin typeface="华文楷体" pitchFamily="2" charset="-122"/>
                <a:ea typeface="华文楷体" pitchFamily="2" charset="-122"/>
              </a:rPr>
              <a:t>m/s</a:t>
            </a: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bit</a:t>
            </a:r>
            <a:r>
              <a:rPr lang="zh-CN" altLang="zh-CN" dirty="0" smtClean="0">
                <a:latin typeface="华文楷体" pitchFamily="2" charset="-122"/>
                <a:ea typeface="华文楷体" pitchFamily="2" charset="-122"/>
              </a:rPr>
              <a:t>和</a:t>
            </a:r>
            <a:r>
              <a:rPr lang="en-US" altLang="zh-CN" dirty="0" smtClean="0">
                <a:latin typeface="华文楷体" pitchFamily="2" charset="-122"/>
                <a:ea typeface="华文楷体" pitchFamily="2" charset="-122"/>
              </a:rPr>
              <a:t>Byte</a:t>
            </a: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k</a:t>
            </a: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M</a:t>
            </a:r>
            <a:r>
              <a:rPr lang="zh-CN" altLang="zh-CN" dirty="0" smtClean="0">
                <a:latin typeface="华文楷体" pitchFamily="2" charset="-122"/>
                <a:ea typeface="华文楷体" pitchFamily="2" charset="-122"/>
              </a:rPr>
              <a:t>和</a:t>
            </a:r>
            <a:r>
              <a:rPr lang="en-US" altLang="zh-CN" dirty="0" smtClean="0">
                <a:latin typeface="华文楷体" pitchFamily="2" charset="-122"/>
                <a:ea typeface="华文楷体" pitchFamily="2" charset="-122"/>
              </a:rPr>
              <a:t>G</a:t>
            </a:r>
          </a:p>
          <a:p>
            <a:pPr marL="640080" lvl="1" indent="-256032">
              <a:buFont typeface="Wingdings 3"/>
              <a:buChar char=""/>
              <a:defRPr/>
            </a:pPr>
            <a:r>
              <a:rPr lang="zh-CN" altLang="en-US" dirty="0" smtClean="0">
                <a:latin typeface="华文楷体" pitchFamily="2" charset="-122"/>
                <a:ea typeface="华文楷体" pitchFamily="2" charset="-122"/>
              </a:rPr>
              <a:t>网络带宽、硬盘容量中的</a:t>
            </a:r>
            <a:r>
              <a:rPr lang="en-US" altLang="zh-CN" dirty="0" smtClean="0">
                <a:latin typeface="华文楷体" pitchFamily="2" charset="-122"/>
                <a:ea typeface="华文楷体" pitchFamily="2" charset="-122"/>
              </a:rPr>
              <a:t>M</a:t>
            </a:r>
            <a:r>
              <a:rPr lang="zh-CN" altLang="en-US" dirty="0" smtClean="0">
                <a:latin typeface="华文楷体" pitchFamily="2" charset="-122"/>
                <a:ea typeface="华文楷体" pitchFamily="2" charset="-122"/>
              </a:rPr>
              <a:t>一般是按照</a:t>
            </a:r>
            <a:r>
              <a:rPr lang="en-US" altLang="zh-CN" dirty="0" smtClean="0">
                <a:latin typeface="华文楷体" pitchFamily="2" charset="-122"/>
                <a:ea typeface="华文楷体" pitchFamily="2" charset="-122"/>
              </a:rPr>
              <a:t>10^6</a:t>
            </a:r>
            <a:r>
              <a:rPr lang="zh-CN" altLang="en-US" dirty="0" smtClean="0">
                <a:latin typeface="华文楷体" pitchFamily="2" charset="-122"/>
                <a:ea typeface="华文楷体" pitchFamily="2" charset="-122"/>
              </a:rPr>
              <a:t>说的</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见教材</a:t>
            </a:r>
            <a:r>
              <a:rPr lang="en-US" altLang="zh-CN" dirty="0" smtClean="0">
                <a:latin typeface="华文楷体" pitchFamily="2" charset="-122"/>
                <a:ea typeface="华文楷体" pitchFamily="2" charset="-122"/>
              </a:rPr>
              <a:t>1.7</a:t>
            </a:r>
            <a:r>
              <a:rPr lang="zh-CN" altLang="en-US" dirty="0" smtClean="0">
                <a:latin typeface="华文楷体" pitchFamily="2" charset="-122"/>
                <a:ea typeface="华文楷体" pitchFamily="2" charset="-122"/>
              </a:rPr>
              <a:t>节</a:t>
            </a:r>
            <a:r>
              <a:rPr lang="en-US" altLang="zh-CN" dirty="0" smtClean="0">
                <a:latin typeface="华文楷体" pitchFamily="2" charset="-122"/>
                <a:ea typeface="华文楷体" pitchFamily="2" charset="-122"/>
              </a:rPr>
              <a:t>)</a:t>
            </a:r>
            <a:endParaRPr lang="zh-CN" altLang="en-US" dirty="0" smtClean="0">
              <a:latin typeface="华文楷体" pitchFamily="2" charset="-122"/>
              <a:ea typeface="华文楷体" pitchFamily="2" charset="-122"/>
            </a:endParaRPr>
          </a:p>
          <a:p>
            <a:endParaRPr lang="zh-CN" altLang="en-US" dirty="0">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1.4</a:t>
            </a:r>
            <a:r>
              <a:rPr lang="zh-CN" altLang="zh-CN" dirty="0" smtClean="0">
                <a:latin typeface="华文楷体" pitchFamily="2" charset="-122"/>
                <a:ea typeface="华文楷体" pitchFamily="2" charset="-122"/>
              </a:rPr>
              <a:t>除了带宽和延迟以外，针对数字化的语音流量，要想让网络提供很好的服务质量，还需要哪个参数？</a:t>
            </a: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正确</a:t>
            </a:r>
            <a:r>
              <a:rPr lang="zh-CN" altLang="en-US" dirty="0" smtClean="0">
                <a:latin typeface="华文楷体" pitchFamily="2" charset="-122"/>
                <a:ea typeface="华文楷体" pitchFamily="2" charset="-122"/>
              </a:rPr>
              <a:t>答案</a:t>
            </a:r>
            <a:r>
              <a:rPr lang="zh-CN" altLang="zh-CN" dirty="0" smtClean="0">
                <a:latin typeface="华文楷体" pitchFamily="2" charset="-122"/>
                <a:ea typeface="华文楷体" pitchFamily="2" charset="-122"/>
              </a:rPr>
              <a:t>：</a:t>
            </a: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r>
              <a:rPr lang="zh-CN" altLang="zh-CN" dirty="0" smtClean="0">
                <a:latin typeface="华文楷体" pitchFamily="2" charset="-122"/>
                <a:ea typeface="华文楷体" pitchFamily="2" charset="-122"/>
              </a:rPr>
              <a:t>延迟变化（延迟的抖动、方差、稳定性等都对）</a:t>
            </a:r>
          </a:p>
          <a:p>
            <a:pPr marL="365760" indent="-256032" fontAlgn="auto">
              <a:spcAft>
                <a:spcPts val="0"/>
              </a:spcAft>
              <a:buFont typeface="Wingdings 3"/>
              <a:buChar char=""/>
              <a:defRPr/>
            </a:pPr>
            <a:r>
              <a:rPr lang="zh-CN" altLang="en-US" dirty="0" smtClean="0">
                <a:latin typeface="华文楷体" pitchFamily="2" charset="-122"/>
                <a:ea typeface="华文楷体" pitchFamily="2" charset="-122"/>
              </a:rPr>
              <a:t>注意</a:t>
            </a:r>
            <a:r>
              <a:rPr lang="zh-CN" altLang="zh-CN" dirty="0" smtClean="0">
                <a:latin typeface="华文楷体" pitchFamily="2" charset="-122"/>
                <a:ea typeface="华文楷体" pitchFamily="2" charset="-122"/>
              </a:rPr>
              <a:t>：</a:t>
            </a:r>
            <a:endParaRPr lang="en-US" altLang="zh-CN" dirty="0" smtClean="0">
              <a:latin typeface="华文楷体" pitchFamily="2" charset="-122"/>
              <a:ea typeface="华文楷体" pitchFamily="2" charset="-122"/>
            </a:endParaRPr>
          </a:p>
          <a:p>
            <a:pPr marL="640080" lvl="1" indent="-256032">
              <a:buFont typeface="Wingdings 3"/>
              <a:buChar char=""/>
              <a:defRPr/>
            </a:pPr>
            <a:r>
              <a:rPr lang="zh-CN" altLang="zh-CN" dirty="0" smtClean="0">
                <a:latin typeface="华文楷体" pitchFamily="2" charset="-122"/>
                <a:ea typeface="华文楷体" pitchFamily="2" charset="-122"/>
              </a:rPr>
              <a:t>“采样率”、“误码率”不属于网络的问题；回答“时隙”、“时槽”则</a:t>
            </a:r>
            <a:r>
              <a:rPr lang="zh-CN" altLang="en-US" dirty="0" smtClean="0">
                <a:latin typeface="华文楷体" pitchFamily="2" charset="-122"/>
                <a:ea typeface="华文楷体" pitchFamily="2" charset="-122"/>
              </a:rPr>
              <a:t>是</a:t>
            </a:r>
            <a:r>
              <a:rPr lang="zh-CN" altLang="zh-CN" dirty="0" smtClean="0">
                <a:latin typeface="华文楷体" pitchFamily="2" charset="-122"/>
                <a:ea typeface="华文楷体" pitchFamily="2" charset="-122"/>
              </a:rPr>
              <a:t>对“</a:t>
            </a:r>
            <a:r>
              <a:rPr lang="en-US" altLang="zh-CN" dirty="0" smtClean="0">
                <a:latin typeface="华文楷体" pitchFamily="2" charset="-122"/>
                <a:ea typeface="华文楷体" pitchFamily="2" charset="-122"/>
              </a:rPr>
              <a:t>jitter</a:t>
            </a:r>
            <a:r>
              <a:rPr lang="zh-CN" altLang="zh-CN" dirty="0" smtClean="0">
                <a:latin typeface="华文楷体" pitchFamily="2" charset="-122"/>
                <a:ea typeface="华文楷体" pitchFamily="2" charset="-122"/>
              </a:rPr>
              <a:t>”的理解有误。</a:t>
            </a:r>
            <a:endParaRPr lang="en-US" altLang="zh-CN" dirty="0" smtClean="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484784"/>
            <a:ext cx="8229600" cy="4669979"/>
          </a:xfrm>
        </p:spPr>
        <p:txBody>
          <a:bodyPr>
            <a:normAutofit fontScale="92500" lnSpcReduction="2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1.9</a:t>
            </a:r>
            <a:r>
              <a:rPr lang="zh-CN" altLang="zh-CN" dirty="0" smtClean="0">
                <a:latin typeface="华文楷体" pitchFamily="2" charset="-122"/>
                <a:ea typeface="华文楷体" pitchFamily="2" charset="-122"/>
              </a:rPr>
              <a:t>在一个集中式二叉树上，有</a:t>
            </a:r>
            <a:r>
              <a:rPr lang="en-US" altLang="zh-CN" dirty="0" smtClean="0">
                <a:latin typeface="华文楷体" pitchFamily="2" charset="-122"/>
                <a:ea typeface="华文楷体" pitchFamily="2" charset="-122"/>
              </a:rPr>
              <a:t>2</a:t>
            </a:r>
            <a:r>
              <a:rPr lang="en-US" altLang="zh-CN" baseline="30000" dirty="0" smtClean="0">
                <a:latin typeface="华文楷体" pitchFamily="2" charset="-122"/>
                <a:ea typeface="华文楷体" pitchFamily="2" charset="-122"/>
              </a:rPr>
              <a:t>n</a:t>
            </a:r>
            <a:r>
              <a:rPr lang="en-US" altLang="zh-CN" dirty="0" smtClean="0">
                <a:latin typeface="华文楷体" pitchFamily="2" charset="-122"/>
                <a:ea typeface="华文楷体" pitchFamily="2" charset="-122"/>
              </a:rPr>
              <a:t>-1</a:t>
            </a:r>
            <a:r>
              <a:rPr lang="zh-CN" altLang="zh-CN" dirty="0" smtClean="0">
                <a:latin typeface="华文楷体" pitchFamily="2" charset="-122"/>
                <a:ea typeface="华文楷体" pitchFamily="2" charset="-122"/>
              </a:rPr>
              <a:t>个路由器相互连接起来；每个树节点上都有一个路由器。路由器</a:t>
            </a:r>
            <a:r>
              <a:rPr lang="en-US" altLang="zh-CN" dirty="0" err="1" smtClean="0">
                <a:latin typeface="华文楷体" pitchFamily="2" charset="-122"/>
                <a:ea typeface="华文楷体" pitchFamily="2" charset="-122"/>
              </a:rPr>
              <a:t>i</a:t>
            </a:r>
            <a:r>
              <a:rPr lang="zh-CN" altLang="zh-CN" dirty="0" smtClean="0">
                <a:latin typeface="华文楷体" pitchFamily="2" charset="-122"/>
                <a:ea typeface="华文楷体" pitchFamily="2" charset="-122"/>
              </a:rPr>
              <a:t>为了与路由器</a:t>
            </a:r>
            <a:r>
              <a:rPr lang="en-US" altLang="zh-CN" dirty="0" smtClean="0">
                <a:latin typeface="华文楷体" pitchFamily="2" charset="-122"/>
                <a:ea typeface="华文楷体" pitchFamily="2" charset="-122"/>
              </a:rPr>
              <a:t>j</a:t>
            </a:r>
            <a:r>
              <a:rPr lang="zh-CN" altLang="zh-CN" dirty="0" smtClean="0">
                <a:latin typeface="华文楷体" pitchFamily="2" charset="-122"/>
                <a:ea typeface="华文楷体" pitchFamily="2" charset="-122"/>
              </a:rPr>
              <a:t>进行通信，它要给树的根发送一条消息。然后树根将消息送下来给</a:t>
            </a:r>
            <a:r>
              <a:rPr lang="en-US" altLang="zh-CN" dirty="0" smtClean="0">
                <a:latin typeface="华文楷体" pitchFamily="2" charset="-122"/>
                <a:ea typeface="华文楷体" pitchFamily="2" charset="-122"/>
              </a:rPr>
              <a:t>j</a:t>
            </a:r>
            <a:r>
              <a:rPr lang="zh-CN" altLang="zh-CN" dirty="0" smtClean="0">
                <a:latin typeface="华文楷体" pitchFamily="2" charset="-122"/>
                <a:ea typeface="华文楷体" pitchFamily="2" charset="-122"/>
              </a:rPr>
              <a:t>。假设所有的路由器对都是等概率出现的，请推导出当</a:t>
            </a:r>
            <a:r>
              <a:rPr lang="en-US" altLang="zh-CN" dirty="0" smtClean="0">
                <a:latin typeface="华文楷体" pitchFamily="2" charset="-122"/>
                <a:ea typeface="华文楷体" pitchFamily="2" charset="-122"/>
              </a:rPr>
              <a:t>n</a:t>
            </a:r>
            <a:r>
              <a:rPr lang="zh-CN" altLang="zh-CN" dirty="0" smtClean="0">
                <a:latin typeface="华文楷体" pitchFamily="2" charset="-122"/>
                <a:ea typeface="华文楷体" pitchFamily="2" charset="-122"/>
              </a:rPr>
              <a:t>很大时每条消息的平均跳数的一个近似表达式。</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正确解法一：</a:t>
            </a:r>
          </a:p>
          <a:p>
            <a:pPr marL="640080" lvl="1" indent="-256032">
              <a:buFont typeface="Wingdings 3"/>
              <a:buChar char=""/>
              <a:defRPr/>
            </a:pPr>
            <a:r>
              <a:rPr lang="zh-CN" altLang="zh-CN" dirty="0" smtClean="0">
                <a:latin typeface="华文楷体" pitchFamily="2" charset="-122"/>
                <a:ea typeface="华文楷体" pitchFamily="2" charset="-122"/>
              </a:rPr>
              <a:t>第</a:t>
            </a:r>
            <a:r>
              <a:rPr lang="en-US" altLang="zh-CN" dirty="0" err="1" smtClean="0">
                <a:latin typeface="华文楷体" pitchFamily="2" charset="-122"/>
                <a:ea typeface="华文楷体" pitchFamily="2" charset="-122"/>
              </a:rPr>
              <a:t>i</a:t>
            </a:r>
            <a:r>
              <a:rPr lang="zh-CN" altLang="zh-CN" dirty="0" smtClean="0">
                <a:latin typeface="华文楷体" pitchFamily="2" charset="-122"/>
                <a:ea typeface="华文楷体" pitchFamily="2" charset="-122"/>
              </a:rPr>
              <a:t>层有</a:t>
            </a:r>
            <a:r>
              <a:rPr lang="en-US" altLang="zh-CN" dirty="0" smtClean="0">
                <a:latin typeface="华文楷体" pitchFamily="2" charset="-122"/>
                <a:ea typeface="华文楷体" pitchFamily="2" charset="-122"/>
              </a:rPr>
              <a:t>2</a:t>
            </a:r>
            <a:r>
              <a:rPr lang="en-US" altLang="zh-CN" baseline="30000" dirty="0" smtClean="0">
                <a:latin typeface="华文楷体" pitchFamily="2" charset="-122"/>
                <a:ea typeface="华文楷体" pitchFamily="2" charset="-122"/>
              </a:rPr>
              <a:t>i</a:t>
            </a:r>
            <a:r>
              <a:rPr lang="zh-CN" altLang="zh-CN" dirty="0" smtClean="0">
                <a:latin typeface="华文楷体" pitchFamily="2" charset="-122"/>
                <a:ea typeface="华文楷体" pitchFamily="2" charset="-122"/>
              </a:rPr>
              <a:t>个节点（</a:t>
            </a:r>
            <a:r>
              <a:rPr lang="en-US" altLang="zh-CN" dirty="0" err="1" smtClean="0">
                <a:latin typeface="华文楷体" pitchFamily="2" charset="-122"/>
                <a:ea typeface="华文楷体" pitchFamily="2" charset="-122"/>
              </a:rPr>
              <a:t>i</a:t>
            </a:r>
            <a:r>
              <a:rPr lang="en-US" altLang="zh-CN" dirty="0" smtClean="0">
                <a:latin typeface="华文楷体" pitchFamily="2" charset="-122"/>
                <a:ea typeface="华文楷体" pitchFamily="2" charset="-122"/>
              </a:rPr>
              <a:t>=0,1,2,...,n-1</a:t>
            </a:r>
            <a:r>
              <a:rPr lang="zh-CN" altLang="zh-CN" dirty="0" smtClean="0">
                <a:latin typeface="华文楷体" pitchFamily="2" charset="-122"/>
                <a:ea typeface="华文楷体" pitchFamily="2" charset="-122"/>
              </a:rPr>
              <a:t>），每个节点与其他</a:t>
            </a:r>
            <a:r>
              <a:rPr lang="en-US" altLang="zh-CN" dirty="0" smtClean="0">
                <a:latin typeface="华文楷体" pitchFamily="2" charset="-122"/>
                <a:ea typeface="华文楷体" pitchFamily="2" charset="-122"/>
              </a:rPr>
              <a:t>2</a:t>
            </a:r>
            <a:r>
              <a:rPr lang="en-US" altLang="zh-CN" baseline="30000" dirty="0" smtClean="0">
                <a:latin typeface="华文楷体" pitchFamily="2" charset="-122"/>
                <a:ea typeface="华文楷体" pitchFamily="2" charset="-122"/>
              </a:rPr>
              <a:t>n</a:t>
            </a:r>
            <a:r>
              <a:rPr lang="en-US" altLang="zh-CN" dirty="0" smtClean="0">
                <a:latin typeface="华文楷体" pitchFamily="2" charset="-122"/>
                <a:ea typeface="华文楷体" pitchFamily="2" charset="-122"/>
              </a:rPr>
              <a:t>-2</a:t>
            </a:r>
            <a:r>
              <a:rPr lang="zh-CN" altLang="zh-CN" dirty="0" smtClean="0">
                <a:latin typeface="华文楷体" pitchFamily="2" charset="-122"/>
                <a:ea typeface="华文楷体" pitchFamily="2" charset="-122"/>
              </a:rPr>
              <a:t>个节点通信时都要先发消息到根节点，这一部分路径的总长度相当于根到所有节点的平均路径长度</a:t>
            </a:r>
            <a:r>
              <a:rPr lang="en-US" altLang="zh-CN" dirty="0" smtClean="0">
                <a:latin typeface="华文楷体" pitchFamily="2" charset="-122"/>
                <a:ea typeface="华文楷体" pitchFamily="2" charset="-122"/>
              </a:rPr>
              <a:t>l</a:t>
            </a:r>
            <a:r>
              <a:rPr lang="zh-CN" altLang="zh-CN" dirty="0" smtClean="0">
                <a:latin typeface="华文楷体" pitchFamily="2" charset="-122"/>
                <a:ea typeface="华文楷体" pitchFamily="2" charset="-122"/>
              </a:rPr>
              <a:t>；同样，每个节点接收其他节点发来的消息时，要接收从根节点发来的消息，这一部分总路径长度也是</a:t>
            </a:r>
            <a:r>
              <a:rPr lang="en-US" altLang="zh-CN" dirty="0" smtClean="0">
                <a:latin typeface="华文楷体" pitchFamily="2" charset="-122"/>
                <a:ea typeface="华文楷体" pitchFamily="2" charset="-122"/>
              </a:rPr>
              <a:t>l</a:t>
            </a:r>
            <a:r>
              <a:rPr lang="zh-CN" altLang="zh-CN" dirty="0" smtClean="0">
                <a:latin typeface="华文楷体" pitchFamily="2" charset="-122"/>
                <a:ea typeface="华文楷体" pitchFamily="2" charset="-122"/>
              </a:rPr>
              <a:t>。</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en-US" altLang="zh-CN" dirty="0" smtClean="0">
              <a:latin typeface="华文楷体" pitchFamily="2" charset="-122"/>
              <a:ea typeface="华文楷体" pitchFamily="2" charset="-122"/>
            </a:endParaRPr>
          </a:p>
          <a:p>
            <a:pPr marL="640080" lvl="1" indent="-256032">
              <a:buFont typeface="Wingdings 3"/>
              <a:buChar char=""/>
              <a:defRPr/>
            </a:pPr>
            <a:r>
              <a:rPr lang="zh-CN" altLang="zh-CN" dirty="0" smtClean="0">
                <a:latin typeface="华文楷体" pitchFamily="2" charset="-122"/>
                <a:ea typeface="华文楷体" pitchFamily="2" charset="-122"/>
              </a:rPr>
              <a:t>所以当</a:t>
            </a:r>
            <a:r>
              <a:rPr lang="en-US" altLang="zh-CN" dirty="0" smtClean="0">
                <a:latin typeface="华文楷体" pitchFamily="2" charset="-122"/>
                <a:ea typeface="华文楷体" pitchFamily="2" charset="-122"/>
              </a:rPr>
              <a:t>n</a:t>
            </a:r>
            <a:r>
              <a:rPr lang="zh-CN" altLang="zh-CN" dirty="0" smtClean="0">
                <a:latin typeface="华文楷体" pitchFamily="2" charset="-122"/>
                <a:ea typeface="华文楷体" pitchFamily="2" charset="-122"/>
              </a:rPr>
              <a:t>很大时</a:t>
            </a:r>
            <a:r>
              <a:rPr lang="en-US" altLang="zh-CN" dirty="0" smtClean="0">
                <a:latin typeface="华文楷体" pitchFamily="2" charset="-122"/>
                <a:ea typeface="华文楷体" pitchFamily="2" charset="-122"/>
              </a:rPr>
              <a:t>             </a:t>
            </a: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2l=2n-4</a:t>
            </a:r>
            <a:endParaRPr lang="zh-CN" altLang="zh-CN" dirty="0" smtClean="0">
              <a:latin typeface="华文楷体" pitchFamily="2" charset="-122"/>
              <a:ea typeface="华文楷体" pitchFamily="2" charset="-122"/>
            </a:endParaRPr>
          </a:p>
          <a:p>
            <a:pPr>
              <a:buNone/>
            </a:pPr>
            <a:endParaRPr lang="zh-CN" altLang="en-US" dirty="0">
              <a:ea typeface="华文楷体" pitchFamily="2" charset="-122"/>
            </a:endParaRPr>
          </a:p>
        </p:txBody>
      </p:sp>
      <p:graphicFrame>
        <p:nvGraphicFramePr>
          <p:cNvPr id="2050" name="对象 4"/>
          <p:cNvGraphicFramePr>
            <a:graphicFrameLocks noChangeAspect="1"/>
          </p:cNvGraphicFramePr>
          <p:nvPr>
            <p:extLst>
              <p:ext uri="{D42A27DB-BD31-4B8C-83A1-F6EECF244321}">
                <p14:modId xmlns:p14="http://schemas.microsoft.com/office/powerpoint/2010/main" val="3250313887"/>
              </p:ext>
            </p:extLst>
          </p:nvPr>
        </p:nvGraphicFramePr>
        <p:xfrm>
          <a:off x="2159000" y="4724400"/>
          <a:ext cx="4365625" cy="720725"/>
        </p:xfrm>
        <a:graphic>
          <a:graphicData uri="http://schemas.openxmlformats.org/presentationml/2006/ole">
            <mc:AlternateContent xmlns:mc="http://schemas.openxmlformats.org/markup-compatibility/2006">
              <mc:Choice xmlns:v="urn:schemas-microsoft-com:vml" Requires="v">
                <p:oleObj spid="_x0000_s2162" name="公式" r:id="rId3" imgW="2717640" imgH="444240" progId="Equation.3">
                  <p:embed/>
                </p:oleObj>
              </mc:Choice>
              <mc:Fallback>
                <p:oleObj name="公式" r:id="rId3" imgW="2717640" imgH="444240" progId="Equation.3">
                  <p:embed/>
                  <p:pic>
                    <p:nvPicPr>
                      <p:cNvPr id="0" name="对象 4"/>
                      <p:cNvPicPr>
                        <a:picLocks noChangeAspect="1" noChangeArrowheads="1"/>
                      </p:cNvPicPr>
                      <p:nvPr/>
                    </p:nvPicPr>
                    <p:blipFill>
                      <a:blip r:embed="rId4"/>
                      <a:srcRect/>
                      <a:stretch>
                        <a:fillRect/>
                      </a:stretch>
                    </p:blipFill>
                    <p:spPr bwMode="auto">
                      <a:xfrm>
                        <a:off x="2159000" y="4724400"/>
                        <a:ext cx="4365625" cy="720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1" name="对象 6"/>
          <p:cNvGraphicFramePr>
            <a:graphicFrameLocks noChangeAspect="1"/>
          </p:cNvGraphicFramePr>
          <p:nvPr/>
        </p:nvGraphicFramePr>
        <p:xfrm>
          <a:off x="3029378" y="5517232"/>
          <a:ext cx="894550" cy="288032"/>
        </p:xfrm>
        <a:graphic>
          <a:graphicData uri="http://schemas.openxmlformats.org/presentationml/2006/ole">
            <mc:AlternateContent xmlns:mc="http://schemas.openxmlformats.org/markup-compatibility/2006">
              <mc:Choice xmlns:v="urn:schemas-microsoft-com:vml" Requires="v">
                <p:oleObj spid="_x0000_s2163" name="公式" r:id="rId5" imgW="558558" imgH="177723" progId="Equation.3">
                  <p:embed/>
                </p:oleObj>
              </mc:Choice>
              <mc:Fallback>
                <p:oleObj name="公式" r:id="rId5" imgW="558558" imgH="177723" progId="Equation.3">
                  <p:embed/>
                  <p:pic>
                    <p:nvPicPr>
                      <p:cNvPr id="0" name="对象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29378" y="5517232"/>
                        <a:ext cx="894550" cy="2880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lnSpcReduction="10000"/>
          </a:bodyPr>
          <a:lstStyle/>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正确解法二：</a:t>
            </a:r>
          </a:p>
          <a:p>
            <a:pPr marL="640080" lvl="1" indent="-256032">
              <a:buFont typeface="Wingdings 3"/>
              <a:buChar char=""/>
              <a:defRPr/>
            </a:pPr>
            <a:r>
              <a:rPr lang="zh-CN" altLang="zh-CN" dirty="0" smtClean="0">
                <a:latin typeface="华文楷体" pitchFamily="2" charset="-122"/>
                <a:ea typeface="华文楷体" pitchFamily="2" charset="-122"/>
              </a:rPr>
              <a:t>第</a:t>
            </a:r>
            <a:r>
              <a:rPr lang="en-US" altLang="zh-CN" dirty="0" smtClean="0">
                <a:latin typeface="华文楷体" pitchFamily="2" charset="-122"/>
                <a:ea typeface="华文楷体" pitchFamily="2" charset="-122"/>
              </a:rPr>
              <a:t>n</a:t>
            </a:r>
            <a:r>
              <a:rPr lang="zh-CN" altLang="zh-CN" dirty="0" smtClean="0">
                <a:latin typeface="华文楷体" pitchFamily="2" charset="-122"/>
                <a:ea typeface="华文楷体" pitchFamily="2" charset="-122"/>
              </a:rPr>
              <a:t>层有</a:t>
            </a:r>
            <a:r>
              <a:rPr lang="en-US" altLang="zh-CN" dirty="0" smtClean="0">
                <a:latin typeface="华文楷体" pitchFamily="2" charset="-122"/>
                <a:ea typeface="华文楷体" pitchFamily="2" charset="-122"/>
              </a:rPr>
              <a:t>2</a:t>
            </a:r>
            <a:r>
              <a:rPr lang="en-US" altLang="zh-CN" baseline="30000" dirty="0" smtClean="0">
                <a:latin typeface="华文楷体" pitchFamily="2" charset="-122"/>
                <a:ea typeface="华文楷体" pitchFamily="2" charset="-122"/>
              </a:rPr>
              <a:t>n-1</a:t>
            </a:r>
            <a:r>
              <a:rPr lang="zh-CN" altLang="zh-CN" dirty="0" smtClean="0">
                <a:latin typeface="华文楷体" pitchFamily="2" charset="-122"/>
                <a:ea typeface="华文楷体" pitchFamily="2" charset="-122"/>
              </a:rPr>
              <a:t>个节点，近似是一半，它们需要的跳数是</a:t>
            </a:r>
            <a:r>
              <a:rPr lang="en-US" altLang="zh-CN" dirty="0" smtClean="0">
                <a:latin typeface="华文楷体" pitchFamily="2" charset="-122"/>
                <a:ea typeface="华文楷体" pitchFamily="2" charset="-122"/>
              </a:rPr>
              <a:t>n-1</a:t>
            </a:r>
            <a:r>
              <a:rPr lang="zh-CN" altLang="zh-CN" dirty="0" smtClean="0">
                <a:latin typeface="华文楷体" pitchFamily="2" charset="-122"/>
                <a:ea typeface="华文楷体" pitchFamily="2" charset="-122"/>
              </a:rPr>
              <a:t>，由此类推得</a:t>
            </a:r>
          </a:p>
          <a:p>
            <a:pPr marL="640080" lvl="1" indent="-256032">
              <a:buFont typeface="Wingdings 3"/>
              <a:buChar char=""/>
              <a:defRPr/>
            </a:pPr>
            <a:r>
              <a:rPr lang="zh-CN" altLang="zh-CN" dirty="0" smtClean="0">
                <a:latin typeface="华文楷体" pitchFamily="2" charset="-122"/>
                <a:ea typeface="华文楷体" pitchFamily="2" charset="-122"/>
              </a:rPr>
              <a:t>当</a:t>
            </a:r>
            <a:r>
              <a:rPr lang="en-US" altLang="zh-CN" dirty="0" smtClean="0">
                <a:latin typeface="华文楷体" pitchFamily="2" charset="-122"/>
                <a:ea typeface="华文楷体" pitchFamily="2" charset="-122"/>
              </a:rPr>
              <a:t>n</a:t>
            </a:r>
            <a:r>
              <a:rPr lang="zh-CN" altLang="zh-CN" dirty="0" smtClean="0">
                <a:latin typeface="华文楷体" pitchFamily="2" charset="-122"/>
                <a:ea typeface="华文楷体" pitchFamily="2" charset="-122"/>
              </a:rPr>
              <a:t>很大时</a:t>
            </a:r>
            <a:r>
              <a:rPr lang="en-US" altLang="zh-CN" dirty="0" smtClean="0">
                <a:latin typeface="华文楷体" pitchFamily="2" charset="-122"/>
                <a:ea typeface="华文楷体" pitchFamily="2" charset="-122"/>
              </a:rPr>
              <a:t>l=n-2</a:t>
            </a: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2l=2n-4</a:t>
            </a:r>
          </a:p>
          <a:p>
            <a:pPr marL="640080" lvl="1" indent="-256032">
              <a:buFont typeface="Wingdings 3"/>
              <a:buChar char=""/>
              <a:defRPr/>
            </a:pPr>
            <a:r>
              <a:rPr lang="zh-CN" altLang="zh-CN" dirty="0" smtClean="0">
                <a:latin typeface="华文楷体" pitchFamily="2" charset="-122"/>
                <a:ea typeface="华文楷体" pitchFamily="2" charset="-122"/>
              </a:rPr>
              <a:t>说明：</a:t>
            </a:r>
          </a:p>
          <a:p>
            <a:pPr marL="640080" lvl="1" indent="-256032">
              <a:buFont typeface="Wingdings 3"/>
              <a:buChar char=""/>
              <a:defRPr/>
            </a:pP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1</a:t>
            </a:r>
            <a:r>
              <a:rPr lang="zh-CN" altLang="zh-CN" dirty="0" smtClean="0">
                <a:latin typeface="华文楷体" pitchFamily="2" charset="-122"/>
                <a:ea typeface="华文楷体" pitchFamily="2" charset="-122"/>
              </a:rPr>
              <a:t>）有的同学没有求出</a:t>
            </a:r>
            <a:r>
              <a:rPr lang="en-US" altLang="zh-CN" dirty="0" smtClean="0">
                <a:latin typeface="华文楷体" pitchFamily="2" charset="-122"/>
                <a:ea typeface="华文楷体" pitchFamily="2" charset="-122"/>
              </a:rPr>
              <a:t>l</a:t>
            </a:r>
            <a:r>
              <a:rPr lang="zh-CN" altLang="zh-CN" dirty="0" smtClean="0">
                <a:latin typeface="华文楷体" pitchFamily="2" charset="-122"/>
                <a:ea typeface="华文楷体" pitchFamily="2" charset="-122"/>
              </a:rPr>
              <a:t>化简以后的表达式</a:t>
            </a:r>
          </a:p>
          <a:p>
            <a:pPr marL="640080" lvl="1" indent="-256032">
              <a:buFont typeface="Wingdings 3"/>
              <a:buChar char=""/>
              <a:defRPr/>
            </a:pP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2</a:t>
            </a:r>
            <a:r>
              <a:rPr lang="zh-CN" altLang="zh-CN" dirty="0" smtClean="0">
                <a:latin typeface="华文楷体" pitchFamily="2" charset="-122"/>
                <a:ea typeface="华文楷体" pitchFamily="2" charset="-122"/>
              </a:rPr>
              <a:t>）很多同学所参考的答案是有错误的，原因是它将</a:t>
            </a:r>
            <a:r>
              <a:rPr lang="en-US" altLang="zh-CN" dirty="0" smtClean="0">
                <a:latin typeface="华文楷体" pitchFamily="2" charset="-122"/>
                <a:ea typeface="华文楷体" pitchFamily="2" charset="-122"/>
              </a:rPr>
              <a:t>l</a:t>
            </a:r>
            <a:r>
              <a:rPr lang="zh-CN" altLang="zh-CN" dirty="0" smtClean="0">
                <a:latin typeface="华文楷体" pitchFamily="2" charset="-122"/>
                <a:ea typeface="华文楷体" pitchFamily="2" charset="-122"/>
              </a:rPr>
              <a:t>的表达式写成了</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zh-CN" altLang="zh-CN" dirty="0" smtClean="0">
              <a:latin typeface="华文楷体" pitchFamily="2" charset="-122"/>
              <a:ea typeface="华文楷体" pitchFamily="2" charset="-122"/>
            </a:endParaRPr>
          </a:p>
          <a:p>
            <a:pPr marL="640080" lvl="1" indent="-256032">
              <a:buFont typeface="Wingdings 3"/>
              <a:buChar char=""/>
              <a:defRPr/>
            </a:pPr>
            <a:r>
              <a:rPr lang="zh-CN" altLang="zh-CN" dirty="0" smtClean="0">
                <a:latin typeface="华文楷体" pitchFamily="2" charset="-122"/>
                <a:ea typeface="华文楷体" pitchFamily="2" charset="-122"/>
              </a:rPr>
              <a:t>其中的无限求和是没有道理的，因为</a:t>
            </a:r>
            <a:r>
              <a:rPr lang="en-US" altLang="zh-CN" dirty="0" smtClean="0">
                <a:latin typeface="华文楷体" pitchFamily="2" charset="-122"/>
                <a:ea typeface="华文楷体" pitchFamily="2" charset="-122"/>
              </a:rPr>
              <a:t>n-</a:t>
            </a:r>
            <a:r>
              <a:rPr lang="en-US" altLang="zh-CN" dirty="0" err="1" smtClean="0">
                <a:latin typeface="华文楷体" pitchFamily="2" charset="-122"/>
                <a:ea typeface="华文楷体" pitchFamily="2" charset="-122"/>
              </a:rPr>
              <a:t>i</a:t>
            </a:r>
            <a:r>
              <a:rPr lang="zh-CN" altLang="zh-CN" dirty="0" smtClean="0">
                <a:latin typeface="华文楷体" pitchFamily="2" charset="-122"/>
                <a:ea typeface="华文楷体" pitchFamily="2" charset="-122"/>
              </a:rPr>
              <a:t>表示树中节点的深度，</a:t>
            </a:r>
            <a:r>
              <a:rPr lang="en-US" altLang="zh-CN" dirty="0" err="1" smtClean="0">
                <a:latin typeface="华文楷体" pitchFamily="2" charset="-122"/>
                <a:ea typeface="华文楷体" pitchFamily="2" charset="-122"/>
              </a:rPr>
              <a:t>i</a:t>
            </a:r>
            <a:r>
              <a:rPr lang="zh-CN" altLang="zh-CN" dirty="0" smtClean="0">
                <a:latin typeface="华文楷体" pitchFamily="2" charset="-122"/>
                <a:ea typeface="华文楷体" pitchFamily="2" charset="-122"/>
              </a:rPr>
              <a:t>最大只能到</a:t>
            </a:r>
            <a:r>
              <a:rPr lang="en-US" altLang="zh-CN" dirty="0" smtClean="0">
                <a:latin typeface="华文楷体" pitchFamily="2" charset="-122"/>
                <a:ea typeface="华文楷体" pitchFamily="2" charset="-122"/>
              </a:rPr>
              <a:t>n</a:t>
            </a:r>
            <a:r>
              <a:rPr lang="zh-CN" altLang="zh-CN" dirty="0" smtClean="0">
                <a:latin typeface="华文楷体" pitchFamily="2" charset="-122"/>
                <a:ea typeface="华文楷体" pitchFamily="2" charset="-122"/>
              </a:rPr>
              <a:t>。只要写出这个式子就不给分。</a:t>
            </a:r>
            <a:r>
              <a:rPr lang="en-US" altLang="zh-CN" dirty="0" smtClean="0">
                <a:latin typeface="华文楷体" pitchFamily="2" charset="-122"/>
                <a:ea typeface="华文楷体" pitchFamily="2" charset="-122"/>
              </a:rPr>
              <a:t> </a:t>
            </a:r>
            <a:endParaRPr lang="zh-CN" altLang="zh-CN" dirty="0" smtClean="0">
              <a:latin typeface="华文楷体" pitchFamily="2" charset="-122"/>
              <a:ea typeface="华文楷体" pitchFamily="2" charset="-122"/>
            </a:endParaRPr>
          </a:p>
          <a:p>
            <a:pPr>
              <a:buNone/>
            </a:pPr>
            <a:endParaRPr lang="zh-CN" altLang="en-US" dirty="0">
              <a:ea typeface="华文楷体" pitchFamily="2" charset="-122"/>
            </a:endParaRPr>
          </a:p>
        </p:txBody>
      </p:sp>
      <p:graphicFrame>
        <p:nvGraphicFramePr>
          <p:cNvPr id="1026" name="对象 5"/>
          <p:cNvGraphicFramePr>
            <a:graphicFrameLocks noChangeAspect="1"/>
          </p:cNvGraphicFramePr>
          <p:nvPr/>
        </p:nvGraphicFramePr>
        <p:xfrm>
          <a:off x="3507978" y="4293096"/>
          <a:ext cx="2216150" cy="693738"/>
        </p:xfrm>
        <a:graphic>
          <a:graphicData uri="http://schemas.openxmlformats.org/presentationml/2006/ole">
            <mc:AlternateContent xmlns:mc="http://schemas.openxmlformats.org/markup-compatibility/2006">
              <mc:Choice xmlns:v="urn:schemas-microsoft-com:vml" Requires="v">
                <p:oleObj spid="_x0000_s1082" name="公式" r:id="rId3" imgW="1371600" imgH="431800" progId="Equation.3">
                  <p:embed/>
                </p:oleObj>
              </mc:Choice>
              <mc:Fallback>
                <p:oleObj name="公式" r:id="rId3" imgW="1371600" imgH="431800" progId="Equation.3">
                  <p:embed/>
                  <p:pic>
                    <p:nvPicPr>
                      <p:cNvPr id="0" name="对象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7978" y="4293096"/>
                        <a:ext cx="2216150" cy="6937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628801"/>
            <a:ext cx="8229600" cy="4032447"/>
          </a:xfrm>
        </p:spPr>
        <p:txBody>
          <a:bodyPr>
            <a:normAutofit fontScale="92500" lnSpcReduction="2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1.10</a:t>
            </a:r>
            <a:r>
              <a:rPr lang="zh-CN" altLang="zh-CN" dirty="0" smtClean="0">
                <a:latin typeface="华文楷体" pitchFamily="2" charset="-122"/>
                <a:ea typeface="华文楷体" pitchFamily="2" charset="-122"/>
              </a:rPr>
              <a:t>广播式子网的一个缺点是，当多台主机同时企图访问信道的时候会造成信道浪费。作为一个简单的例子，假设时间被分成了离散的时槽，在每个时槽内，</a:t>
            </a:r>
            <a:r>
              <a:rPr lang="en-US" altLang="zh-CN" dirty="0" smtClean="0">
                <a:latin typeface="华文楷体" pitchFamily="2" charset="-122"/>
                <a:ea typeface="华文楷体" pitchFamily="2" charset="-122"/>
              </a:rPr>
              <a:t>n</a:t>
            </a:r>
            <a:r>
              <a:rPr lang="zh-CN" altLang="zh-CN" dirty="0" smtClean="0">
                <a:latin typeface="华文楷体" pitchFamily="2" charset="-122"/>
                <a:ea typeface="华文楷体" pitchFamily="2" charset="-122"/>
              </a:rPr>
              <a:t>台主机中每台主机企图使用信道的概率为</a:t>
            </a:r>
            <a:r>
              <a:rPr lang="en-US" altLang="zh-CN" dirty="0" smtClean="0">
                <a:latin typeface="华文楷体" pitchFamily="2" charset="-122"/>
                <a:ea typeface="华文楷体" pitchFamily="2" charset="-122"/>
              </a:rPr>
              <a:t>p</a:t>
            </a:r>
            <a:r>
              <a:rPr lang="zh-CN" altLang="zh-CN" dirty="0" smtClean="0">
                <a:latin typeface="华文楷体" pitchFamily="2" charset="-122"/>
                <a:ea typeface="华文楷体" pitchFamily="2" charset="-122"/>
              </a:rPr>
              <a:t>。请问由于碰撞而被浪费的时槽所占的百分比。</a:t>
            </a: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正确解法：</a:t>
            </a: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r>
              <a:rPr lang="zh-CN" altLang="zh-CN" dirty="0" smtClean="0">
                <a:latin typeface="华文楷体" pitchFamily="2" charset="-122"/>
                <a:ea typeface="华文楷体" pitchFamily="2" charset="-122"/>
              </a:rPr>
              <a:t>在一个时槽内，只有一台主机使用信道的概率：</a:t>
            </a:r>
            <a:r>
              <a:rPr lang="en-US" altLang="zh-CN" dirty="0" smtClean="0">
                <a:latin typeface="华文楷体" pitchFamily="2" charset="-122"/>
                <a:ea typeface="华文楷体" pitchFamily="2" charset="-122"/>
              </a:rPr>
              <a:t> </a:t>
            </a:r>
            <a:endParaRPr lang="zh-CN" altLang="zh-CN" dirty="0" smtClean="0">
              <a:latin typeface="华文楷体" pitchFamily="2" charset="-122"/>
              <a:ea typeface="华文楷体" pitchFamily="2" charset="-122"/>
            </a:endParaRP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r>
              <a:rPr lang="zh-CN" altLang="zh-CN" dirty="0" smtClean="0">
                <a:latin typeface="华文楷体" pitchFamily="2" charset="-122"/>
                <a:ea typeface="华文楷体" pitchFamily="2" charset="-122"/>
              </a:rPr>
              <a:t>没有主机使用信道的概率：</a:t>
            </a:r>
            <a:r>
              <a:rPr lang="en-US" altLang="zh-CN" dirty="0" smtClean="0">
                <a:latin typeface="华文楷体" pitchFamily="2" charset="-122"/>
                <a:ea typeface="华文楷体" pitchFamily="2" charset="-122"/>
              </a:rPr>
              <a:t> </a:t>
            </a:r>
            <a:endParaRPr lang="zh-CN" altLang="zh-CN" dirty="0" smtClean="0">
              <a:latin typeface="华文楷体" pitchFamily="2" charset="-122"/>
              <a:ea typeface="华文楷体" pitchFamily="2" charset="-122"/>
            </a:endParaRP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p>
          <a:p>
            <a:pPr marL="109728" indent="0" fontAlgn="auto">
              <a:spcAft>
                <a:spcPts val="0"/>
              </a:spcAft>
              <a:buFont typeface="Wingdings 3"/>
              <a:buNone/>
              <a:defRPr/>
            </a:pPr>
            <a:r>
              <a:rPr lang="en-US" altLang="zh-CN" dirty="0" smtClean="0">
                <a:latin typeface="华文楷体" pitchFamily="2" charset="-122"/>
                <a:ea typeface="华文楷体" pitchFamily="2" charset="-122"/>
              </a:rPr>
              <a:t>	</a:t>
            </a:r>
            <a:r>
              <a:rPr lang="zh-CN" altLang="zh-CN" dirty="0" smtClean="0">
                <a:latin typeface="华文楷体" pitchFamily="2" charset="-122"/>
                <a:ea typeface="华文楷体" pitchFamily="2" charset="-122"/>
              </a:rPr>
              <a:t>所以碰撞的概率：</a:t>
            </a:r>
            <a:r>
              <a:rPr lang="en-US" altLang="zh-CN" dirty="0" smtClean="0">
                <a:latin typeface="华文楷体" pitchFamily="2" charset="-122"/>
                <a:ea typeface="华文楷体" pitchFamily="2" charset="-122"/>
              </a:rPr>
              <a:t> </a:t>
            </a:r>
            <a:endParaRPr lang="zh-CN" altLang="zh-CN" dirty="0" smtClean="0">
              <a:latin typeface="华文楷体" pitchFamily="2" charset="-122"/>
              <a:ea typeface="华文楷体" pitchFamily="2" charset="-122"/>
            </a:endParaRPr>
          </a:p>
          <a:p>
            <a:pPr>
              <a:buNone/>
            </a:pPr>
            <a:endParaRPr lang="zh-CN" altLang="en-US" dirty="0">
              <a:ea typeface="华文楷体" pitchFamily="2" charset="-122"/>
            </a:endParaRPr>
          </a:p>
        </p:txBody>
      </p:sp>
      <p:graphicFrame>
        <p:nvGraphicFramePr>
          <p:cNvPr id="3075" name="对象 7"/>
          <p:cNvGraphicFramePr>
            <a:graphicFrameLocks noChangeAspect="1"/>
          </p:cNvGraphicFramePr>
          <p:nvPr/>
        </p:nvGraphicFramePr>
        <p:xfrm>
          <a:off x="2627784" y="3789040"/>
          <a:ext cx="1804988" cy="549275"/>
        </p:xfrm>
        <a:graphic>
          <a:graphicData uri="http://schemas.openxmlformats.org/presentationml/2006/ole">
            <mc:AlternateContent xmlns:mc="http://schemas.openxmlformats.org/markup-compatibility/2006">
              <mc:Choice xmlns:v="urn:schemas-microsoft-com:vml" Requires="v">
                <p:oleObj spid="_x0000_s3243" name="公式" r:id="rId3" imgW="749300" imgH="228600" progId="Equation.3">
                  <p:embed/>
                </p:oleObj>
              </mc:Choice>
              <mc:Fallback>
                <p:oleObj name="公式" r:id="rId3" imgW="749300" imgH="228600" progId="Equation.3">
                  <p:embed/>
                  <p:pic>
                    <p:nvPicPr>
                      <p:cNvPr id="0" name="对象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3789040"/>
                        <a:ext cx="1804988" cy="549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6" name="对象 9"/>
          <p:cNvGraphicFramePr>
            <a:graphicFrameLocks noChangeAspect="1"/>
          </p:cNvGraphicFramePr>
          <p:nvPr/>
        </p:nvGraphicFramePr>
        <p:xfrm>
          <a:off x="2843808" y="4509120"/>
          <a:ext cx="1052513" cy="476250"/>
        </p:xfrm>
        <a:graphic>
          <a:graphicData uri="http://schemas.openxmlformats.org/presentationml/2006/ole">
            <mc:AlternateContent xmlns:mc="http://schemas.openxmlformats.org/markup-compatibility/2006">
              <mc:Choice xmlns:v="urn:schemas-microsoft-com:vml" Requires="v">
                <p:oleObj spid="_x0000_s3244" name="公式" r:id="rId5" imgW="508000" imgH="228600" progId="Equation.3">
                  <p:embed/>
                </p:oleObj>
              </mc:Choice>
              <mc:Fallback>
                <p:oleObj name="公式" r:id="rId5" imgW="508000" imgH="228600" progId="Equation.3">
                  <p:embed/>
                  <p:pic>
                    <p:nvPicPr>
                      <p:cNvPr id="0" name="对象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3808" y="4509120"/>
                        <a:ext cx="1052513" cy="476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7" name="对象 11"/>
          <p:cNvGraphicFramePr>
            <a:graphicFrameLocks noChangeAspect="1"/>
          </p:cNvGraphicFramePr>
          <p:nvPr/>
        </p:nvGraphicFramePr>
        <p:xfrm>
          <a:off x="3779912" y="4869160"/>
          <a:ext cx="3960813" cy="582613"/>
        </p:xfrm>
        <a:graphic>
          <a:graphicData uri="http://schemas.openxmlformats.org/presentationml/2006/ole">
            <mc:AlternateContent xmlns:mc="http://schemas.openxmlformats.org/markup-compatibility/2006">
              <mc:Choice xmlns:v="urn:schemas-microsoft-com:vml" Requires="v">
                <p:oleObj spid="_x0000_s3245" name="公式" r:id="rId7" imgW="1549400" imgH="228600" progId="Equation.3">
                  <p:embed/>
                </p:oleObj>
              </mc:Choice>
              <mc:Fallback>
                <p:oleObj name="公式" r:id="rId7" imgW="1549400" imgH="228600" progId="Equation.3">
                  <p:embed/>
                  <p:pic>
                    <p:nvPicPr>
                      <p:cNvPr id="0" name="对象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79912" y="4869160"/>
                        <a:ext cx="3960813" cy="582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07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7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0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fontScale="92500" lnSpcReduction="1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1.35</a:t>
            </a:r>
            <a:r>
              <a:rPr lang="zh-CN" altLang="zh-CN" dirty="0" smtClean="0">
                <a:latin typeface="华文楷体" pitchFamily="2" charset="-122"/>
                <a:ea typeface="华文楷体" pitchFamily="2" charset="-122"/>
              </a:rPr>
              <a:t>请试着用一下</a:t>
            </a:r>
            <a:r>
              <a:rPr lang="en-US" altLang="zh-CN" dirty="0" smtClean="0">
                <a:latin typeface="华文楷体" pitchFamily="2" charset="-122"/>
                <a:ea typeface="华文楷体" pitchFamily="2" charset="-122"/>
              </a:rPr>
              <a:t>ping</a:t>
            </a:r>
            <a:r>
              <a:rPr lang="zh-CN" altLang="zh-CN" dirty="0" smtClean="0">
                <a:latin typeface="华文楷体" pitchFamily="2" charset="-122"/>
                <a:ea typeface="华文楷体" pitchFamily="2" charset="-122"/>
              </a:rPr>
              <a:t>程序，看一下从你所在的位置到几个已知的地点需要多长时间。利用这些数据，绘出在</a:t>
            </a:r>
            <a:r>
              <a:rPr lang="en-US" altLang="zh-CN" dirty="0" smtClean="0">
                <a:latin typeface="华文楷体" pitchFamily="2" charset="-122"/>
                <a:ea typeface="华文楷体" pitchFamily="2" charset="-122"/>
              </a:rPr>
              <a:t>Internet</a:t>
            </a:r>
            <a:r>
              <a:rPr lang="zh-CN" altLang="zh-CN" dirty="0" smtClean="0">
                <a:latin typeface="华文楷体" pitchFamily="2" charset="-122"/>
                <a:ea typeface="华文楷体" pitchFamily="2" charset="-122"/>
              </a:rPr>
              <a:t>上的单向传输时间与距离的函数关系。</a:t>
            </a: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要点：传输时间与距离有一定的关系，但更重要的是网络上的“距离”，包括经过路由器的个数、每一台路由器的处理延迟、链路传输延迟等参数，仅得出“传输时间与距离成正比”是有问题的，因为有可能地理上距离较近的两个节点在通信时“绕路”了。</a:t>
            </a: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Ping</a:t>
            </a:r>
            <a:r>
              <a:rPr lang="zh-CN" altLang="en-US" dirty="0" smtClean="0">
                <a:latin typeface="华文楷体" pitchFamily="2" charset="-122"/>
                <a:ea typeface="华文楷体" pitchFamily="2" charset="-122"/>
              </a:rPr>
              <a:t>不通</a:t>
            </a:r>
            <a:r>
              <a:rPr lang="zh-CN" altLang="zh-CN" dirty="0" smtClean="0">
                <a:latin typeface="华文楷体" pitchFamily="2" charset="-122"/>
                <a:ea typeface="华文楷体" pitchFamily="2" charset="-122"/>
              </a:rPr>
              <a:t>可能有多种原因，包括学校不能访问国外、站点失效、</a:t>
            </a:r>
            <a:r>
              <a:rPr lang="en-US" altLang="zh-CN" dirty="0" smtClean="0">
                <a:latin typeface="华文楷体" pitchFamily="2" charset="-122"/>
                <a:ea typeface="华文楷体" pitchFamily="2" charset="-122"/>
              </a:rPr>
              <a:t>DNS</a:t>
            </a:r>
            <a:r>
              <a:rPr lang="zh-CN" altLang="zh-CN" dirty="0" smtClean="0">
                <a:latin typeface="华文楷体" pitchFamily="2" charset="-122"/>
                <a:ea typeface="华文楷体" pitchFamily="2" charset="-122"/>
              </a:rPr>
              <a:t>失效、路由失效等等。</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 TTL</a:t>
            </a:r>
            <a:r>
              <a:rPr lang="zh-CN" altLang="en-US" dirty="0" smtClean="0">
                <a:latin typeface="华文楷体" pitchFamily="2" charset="-122"/>
                <a:ea typeface="华文楷体" pitchFamily="2" charset="-122"/>
              </a:rPr>
              <a:t>值</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不同的操作系统可能设置为不同的值：</a:t>
            </a:r>
            <a:r>
              <a:rPr lang="en-US" altLang="zh-CN" dirty="0" smtClean="0">
                <a:latin typeface="华文楷体" pitchFamily="2" charset="-122"/>
                <a:ea typeface="华文楷体" pitchFamily="2" charset="-122"/>
              </a:rPr>
              <a:t>32,64,128,255</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zh-CN" altLang="en-US" dirty="0" smtClean="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fontScale="92500" lnSpcReduction="20000"/>
          </a:bodyPr>
          <a:lstStyle/>
          <a:p>
            <a:pPr marL="365760" indent="-256032" fontAlgn="auto">
              <a:spcAft>
                <a:spcPts val="0"/>
              </a:spcAft>
              <a:buFont typeface="Wingdings 3"/>
              <a:buChar char=""/>
              <a:defRPr/>
            </a:pPr>
            <a:r>
              <a:rPr lang="en-US" altLang="zh-CN" dirty="0" smtClean="0"/>
              <a:t>2.4</a:t>
            </a:r>
            <a:r>
              <a:rPr lang="zh-CN" altLang="zh-CN" dirty="0" smtClean="0"/>
              <a:t>如果在一条</a:t>
            </a:r>
            <a:r>
              <a:rPr lang="en-US" altLang="zh-CN" dirty="0" smtClean="0"/>
              <a:t>3kHz</a:t>
            </a:r>
            <a:r>
              <a:rPr lang="zh-CN" altLang="zh-CN" dirty="0" smtClean="0"/>
              <a:t>的信道上发送一个二进制信号，该信道的信噪比为</a:t>
            </a:r>
            <a:r>
              <a:rPr lang="en-US" altLang="zh-CN" dirty="0" smtClean="0"/>
              <a:t>20dB</a:t>
            </a:r>
            <a:r>
              <a:rPr lang="zh-CN" altLang="zh-CN" dirty="0" smtClean="0"/>
              <a:t>，则最大可达到的数据传输率为多少？</a:t>
            </a:r>
          </a:p>
          <a:p>
            <a:pPr marL="365760" indent="-256032" fontAlgn="auto">
              <a:spcAft>
                <a:spcPts val="0"/>
              </a:spcAft>
              <a:buFont typeface="Wingdings 3"/>
              <a:buChar char=""/>
              <a:defRPr/>
            </a:pPr>
            <a:r>
              <a:rPr lang="zh-CN" altLang="zh-CN" dirty="0" smtClean="0"/>
              <a:t>正确解法：</a:t>
            </a:r>
          </a:p>
          <a:p>
            <a:pPr marL="640080" lvl="1" indent="-256032">
              <a:buFont typeface="Wingdings 3"/>
              <a:buChar char=""/>
              <a:defRPr/>
            </a:pPr>
            <a:r>
              <a:rPr lang="zh-CN" altLang="zh-CN" dirty="0" smtClean="0"/>
              <a:t>信噪比为</a:t>
            </a:r>
            <a:r>
              <a:rPr lang="en-US" altLang="zh-CN" dirty="0" smtClean="0"/>
              <a:t>20dB</a:t>
            </a:r>
            <a:r>
              <a:rPr lang="zh-CN" altLang="zh-CN" dirty="0" smtClean="0"/>
              <a:t>意味着</a:t>
            </a:r>
            <a:r>
              <a:rPr lang="en-US" altLang="zh-CN" dirty="0" smtClean="0"/>
              <a:t>S/N=100</a:t>
            </a:r>
            <a:r>
              <a:rPr lang="zh-CN" altLang="zh-CN" dirty="0" smtClean="0"/>
              <a:t>，根据香农定律</a:t>
            </a:r>
            <a:endParaRPr lang="en-US" altLang="zh-CN" dirty="0" smtClean="0"/>
          </a:p>
          <a:p>
            <a:pPr marL="365760" indent="-256032" fontAlgn="auto">
              <a:spcAft>
                <a:spcPts val="0"/>
              </a:spcAft>
              <a:buFont typeface="Wingdings 3"/>
              <a:buChar char=""/>
              <a:defRPr/>
            </a:pPr>
            <a:endParaRPr lang="en-US" altLang="zh-CN" dirty="0" smtClean="0"/>
          </a:p>
          <a:p>
            <a:pPr marL="640080" lvl="1" indent="-256032">
              <a:buFont typeface="Wingdings 3"/>
              <a:buChar char=""/>
              <a:defRPr/>
            </a:pPr>
            <a:r>
              <a:rPr lang="zh-CN" altLang="zh-CN" dirty="0" smtClean="0"/>
              <a:t>然而根据</a:t>
            </a:r>
            <a:r>
              <a:rPr lang="en-US" altLang="zh-CN" dirty="0" err="1" smtClean="0"/>
              <a:t>Nyquist</a:t>
            </a:r>
            <a:r>
              <a:rPr lang="zh-CN" altLang="zh-CN" dirty="0" smtClean="0"/>
              <a:t>定律</a:t>
            </a:r>
            <a:endParaRPr lang="en-US" altLang="zh-CN" dirty="0" smtClean="0"/>
          </a:p>
          <a:p>
            <a:pPr marL="365760" indent="-256032" fontAlgn="auto">
              <a:spcAft>
                <a:spcPts val="0"/>
              </a:spcAft>
              <a:buFont typeface="Wingdings 3"/>
              <a:buChar char=""/>
              <a:defRPr/>
            </a:pPr>
            <a:endParaRPr lang="en-US" altLang="zh-CN" dirty="0" smtClean="0"/>
          </a:p>
          <a:p>
            <a:pPr marL="640080" lvl="1" indent="-256032">
              <a:buFont typeface="Wingdings 3"/>
              <a:buChar char=""/>
              <a:defRPr/>
            </a:pPr>
            <a:r>
              <a:rPr lang="zh-CN" altLang="zh-CN" dirty="0" smtClean="0"/>
              <a:t>最终答案为</a:t>
            </a:r>
            <a:r>
              <a:rPr lang="en-US" altLang="zh-CN" dirty="0" smtClean="0"/>
              <a:t>6kbps</a:t>
            </a:r>
            <a:r>
              <a:rPr lang="zh-CN" altLang="zh-CN" dirty="0" smtClean="0"/>
              <a:t>。</a:t>
            </a:r>
            <a:endParaRPr lang="en-US" altLang="zh-CN" dirty="0" smtClean="0"/>
          </a:p>
          <a:p>
            <a:pPr marL="365760" indent="-256032" fontAlgn="auto">
              <a:spcAft>
                <a:spcPts val="0"/>
              </a:spcAft>
              <a:buFont typeface="Wingdings 3"/>
              <a:buChar char=""/>
              <a:defRPr/>
            </a:pPr>
            <a:r>
              <a:rPr lang="zh-CN" altLang="en-US" dirty="0" smtClean="0"/>
              <a:t>注意</a:t>
            </a:r>
            <a:r>
              <a:rPr lang="zh-CN" altLang="zh-CN" dirty="0" smtClean="0"/>
              <a:t>：</a:t>
            </a:r>
          </a:p>
          <a:p>
            <a:pPr marL="640080" lvl="1" indent="-256032">
              <a:buFont typeface="Wingdings 3"/>
              <a:buChar char=""/>
              <a:defRPr/>
            </a:pPr>
            <a:r>
              <a:rPr lang="zh-CN" altLang="zh-CN" dirty="0" smtClean="0"/>
              <a:t>一：</a:t>
            </a:r>
            <a:r>
              <a:rPr lang="zh-CN" altLang="en-US" dirty="0" smtClean="0"/>
              <a:t>不能</a:t>
            </a:r>
            <a:r>
              <a:rPr lang="zh-CN" altLang="zh-CN" dirty="0" smtClean="0"/>
              <a:t>直接把</a:t>
            </a:r>
            <a:r>
              <a:rPr lang="en-US" altLang="zh-CN" dirty="0" smtClean="0"/>
              <a:t>20</a:t>
            </a:r>
            <a:r>
              <a:rPr lang="zh-CN" altLang="zh-CN" dirty="0" smtClean="0"/>
              <a:t>当成</a:t>
            </a:r>
            <a:r>
              <a:rPr lang="en-US" altLang="zh-CN" dirty="0" smtClean="0"/>
              <a:t>S/N</a:t>
            </a:r>
            <a:r>
              <a:rPr lang="zh-CN" altLang="zh-CN" dirty="0" smtClean="0"/>
              <a:t>。</a:t>
            </a:r>
          </a:p>
          <a:p>
            <a:pPr marL="640080" lvl="1" indent="-256032">
              <a:buFont typeface="Wingdings 3"/>
              <a:buChar char=""/>
              <a:defRPr/>
            </a:pPr>
            <a:r>
              <a:rPr lang="zh-CN" altLang="zh-CN" dirty="0" smtClean="0"/>
              <a:t>二</a:t>
            </a:r>
            <a:r>
              <a:rPr lang="zh-CN" altLang="en-US" dirty="0" smtClean="0"/>
              <a:t>：需要</a:t>
            </a:r>
            <a:r>
              <a:rPr lang="zh-CN" altLang="zh-CN" dirty="0" smtClean="0"/>
              <a:t>同时考虑两个定律的限制并比较出较小的一个，只计算出</a:t>
            </a:r>
            <a:r>
              <a:rPr lang="en-US" altLang="zh-CN" dirty="0" smtClean="0"/>
              <a:t>19.97</a:t>
            </a:r>
            <a:r>
              <a:rPr lang="zh-CN" altLang="zh-CN" dirty="0" smtClean="0"/>
              <a:t>，或即使计算出了</a:t>
            </a:r>
            <a:r>
              <a:rPr lang="en-US" altLang="zh-CN" dirty="0" smtClean="0"/>
              <a:t>6</a:t>
            </a:r>
            <a:r>
              <a:rPr lang="zh-CN" altLang="zh-CN" dirty="0" smtClean="0"/>
              <a:t>而没有与</a:t>
            </a:r>
            <a:r>
              <a:rPr lang="en-US" altLang="zh-CN" dirty="0" smtClean="0"/>
              <a:t>19.97</a:t>
            </a:r>
            <a:r>
              <a:rPr lang="zh-CN" altLang="zh-CN" dirty="0" smtClean="0"/>
              <a:t>比较也不算全对。</a:t>
            </a:r>
          </a:p>
          <a:p>
            <a:pPr marL="365760" indent="-256032" fontAlgn="auto">
              <a:spcAft>
                <a:spcPts val="0"/>
              </a:spcAft>
              <a:buFont typeface="Wingdings 3"/>
              <a:buChar char=""/>
              <a:defRPr/>
            </a:pPr>
            <a:endParaRPr lang="zh-CN" altLang="en-US" dirty="0" smtClean="0">
              <a:latin typeface="华文楷体" pitchFamily="2" charset="-122"/>
              <a:ea typeface="华文楷体" pitchFamily="2" charset="-122"/>
            </a:endParaRPr>
          </a:p>
        </p:txBody>
      </p:sp>
      <p:graphicFrame>
        <p:nvGraphicFramePr>
          <p:cNvPr id="4098" name="对象 5"/>
          <p:cNvGraphicFramePr>
            <a:graphicFrameLocks noChangeAspect="1"/>
          </p:cNvGraphicFramePr>
          <p:nvPr/>
        </p:nvGraphicFramePr>
        <p:xfrm>
          <a:off x="1907704" y="2925441"/>
          <a:ext cx="5772320" cy="431552"/>
        </p:xfrm>
        <a:graphic>
          <a:graphicData uri="http://schemas.openxmlformats.org/presentationml/2006/ole">
            <mc:AlternateContent xmlns:mc="http://schemas.openxmlformats.org/markup-compatibility/2006">
              <mc:Choice xmlns:v="urn:schemas-microsoft-com:vml" Requires="v">
                <p:oleObj spid="_x0000_s4210" name="公式" r:id="rId3" imgW="2933700" imgH="215900" progId="Equation.3">
                  <p:embed/>
                </p:oleObj>
              </mc:Choice>
              <mc:Fallback>
                <p:oleObj name="公式" r:id="rId3" imgW="2933700" imgH="215900" progId="Equation.3">
                  <p:embed/>
                  <p:pic>
                    <p:nvPicPr>
                      <p:cNvPr id="0" name="对象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2925441"/>
                        <a:ext cx="5772320" cy="43155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099" name="对象 7"/>
          <p:cNvGraphicFramePr>
            <a:graphicFrameLocks noChangeAspect="1"/>
          </p:cNvGraphicFramePr>
          <p:nvPr/>
        </p:nvGraphicFramePr>
        <p:xfrm>
          <a:off x="2699791" y="3645024"/>
          <a:ext cx="4176465" cy="392971"/>
        </p:xfrm>
        <a:graphic>
          <a:graphicData uri="http://schemas.openxmlformats.org/presentationml/2006/ole">
            <mc:AlternateContent xmlns:mc="http://schemas.openxmlformats.org/markup-compatibility/2006">
              <mc:Choice xmlns:v="urn:schemas-microsoft-com:vml" Requires="v">
                <p:oleObj spid="_x0000_s4211" name="公式" r:id="rId5" imgW="2336800" imgH="215900" progId="Equation.3">
                  <p:embed/>
                </p:oleObj>
              </mc:Choice>
              <mc:Fallback>
                <p:oleObj name="公式" r:id="rId5" imgW="2336800" imgH="215900" progId="Equation.3">
                  <p:embed/>
                  <p:pic>
                    <p:nvPicPr>
                      <p:cNvPr id="0" name="对象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99791" y="3645024"/>
                        <a:ext cx="4176465" cy="39297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09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0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r>
              <a:rPr lang="en-US" altLang="zh-CN" dirty="0" smtClean="0">
                <a:ea typeface="华文楷体" pitchFamily="2" charset="-122"/>
              </a:rPr>
              <a:t>?</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fontScale="925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2.42</a:t>
            </a:r>
            <a:r>
              <a:rPr lang="zh-CN" altLang="zh-CN" dirty="0" smtClean="0">
                <a:latin typeface="华文楷体" pitchFamily="2" charset="-122"/>
                <a:ea typeface="华文楷体" pitchFamily="2" charset="-122"/>
              </a:rPr>
              <a:t>请比较一下在一个电路交换网络中和在一个（负载较轻的）分组交换网络中，沿着</a:t>
            </a:r>
            <a:r>
              <a:rPr lang="en-US" altLang="zh-CN" dirty="0" smtClean="0">
                <a:latin typeface="华文楷体" pitchFamily="2" charset="-122"/>
                <a:ea typeface="华文楷体" pitchFamily="2" charset="-122"/>
              </a:rPr>
              <a:t>k</a:t>
            </a:r>
            <a:r>
              <a:rPr lang="zh-CN" altLang="zh-CN" dirty="0" smtClean="0">
                <a:latin typeface="华文楷体" pitchFamily="2" charset="-122"/>
                <a:ea typeface="华文楷体" pitchFamily="2" charset="-122"/>
              </a:rPr>
              <a:t>跳的路径发送一个</a:t>
            </a:r>
            <a:r>
              <a:rPr lang="en-US" altLang="zh-CN" dirty="0" smtClean="0">
                <a:latin typeface="华文楷体" pitchFamily="2" charset="-122"/>
                <a:ea typeface="华文楷体" pitchFamily="2" charset="-122"/>
              </a:rPr>
              <a:t>x</a:t>
            </a:r>
            <a:r>
              <a:rPr lang="zh-CN" altLang="zh-CN" dirty="0" smtClean="0">
                <a:latin typeface="华文楷体" pitchFamily="2" charset="-122"/>
                <a:ea typeface="华文楷体" pitchFamily="2" charset="-122"/>
              </a:rPr>
              <a:t>位消息的延迟情况。电路建立的时间为</a:t>
            </a:r>
            <a:r>
              <a:rPr lang="en-US" altLang="zh-CN" dirty="0" smtClean="0">
                <a:latin typeface="华文楷体" pitchFamily="2" charset="-122"/>
                <a:ea typeface="华文楷体" pitchFamily="2" charset="-122"/>
              </a:rPr>
              <a:t>s</a:t>
            </a:r>
            <a:r>
              <a:rPr lang="zh-CN" altLang="zh-CN" dirty="0" smtClean="0">
                <a:latin typeface="华文楷体" pitchFamily="2" charset="-122"/>
                <a:ea typeface="华文楷体" pitchFamily="2" charset="-122"/>
              </a:rPr>
              <a:t>秒，每一</a:t>
            </a:r>
            <a:r>
              <a:rPr lang="zh-CN" altLang="en-US" dirty="0" smtClean="0">
                <a:latin typeface="华文楷体" pitchFamily="2" charset="-122"/>
                <a:ea typeface="华文楷体" pitchFamily="2" charset="-122"/>
              </a:rPr>
              <a:t>跳</a:t>
            </a:r>
            <a:r>
              <a:rPr lang="zh-CN" altLang="zh-CN" dirty="0" smtClean="0">
                <a:latin typeface="华文楷体" pitchFamily="2" charset="-122"/>
                <a:ea typeface="华文楷体" pitchFamily="2" charset="-122"/>
              </a:rPr>
              <a:t>的传播延迟为</a:t>
            </a:r>
            <a:r>
              <a:rPr lang="en-US" altLang="zh-CN" dirty="0" smtClean="0">
                <a:latin typeface="华文楷体" pitchFamily="2" charset="-122"/>
                <a:ea typeface="华文楷体" pitchFamily="2" charset="-122"/>
              </a:rPr>
              <a:t>d</a:t>
            </a:r>
            <a:r>
              <a:rPr lang="zh-CN" altLang="zh-CN" dirty="0" smtClean="0">
                <a:latin typeface="华文楷体" pitchFamily="2" charset="-122"/>
                <a:ea typeface="华文楷体" pitchFamily="2" charset="-122"/>
              </a:rPr>
              <a:t>秒，分组的大小为</a:t>
            </a:r>
            <a:r>
              <a:rPr lang="en-US" altLang="zh-CN" dirty="0" smtClean="0">
                <a:latin typeface="华文楷体" pitchFamily="2" charset="-122"/>
                <a:ea typeface="华文楷体" pitchFamily="2" charset="-122"/>
              </a:rPr>
              <a:t>p</a:t>
            </a:r>
            <a:r>
              <a:rPr lang="zh-CN" altLang="zh-CN" dirty="0" smtClean="0">
                <a:latin typeface="华文楷体" pitchFamily="2" charset="-122"/>
                <a:ea typeface="华文楷体" pitchFamily="2" charset="-122"/>
              </a:rPr>
              <a:t>位，数据传输率为</a:t>
            </a:r>
            <a:r>
              <a:rPr lang="en-US" altLang="zh-CN" dirty="0" smtClean="0">
                <a:latin typeface="华文楷体" pitchFamily="2" charset="-122"/>
                <a:ea typeface="华文楷体" pitchFamily="2" charset="-122"/>
              </a:rPr>
              <a:t>b bps</a:t>
            </a:r>
            <a:r>
              <a:rPr lang="zh-CN" altLang="zh-CN" dirty="0" smtClean="0">
                <a:latin typeface="华文楷体" pitchFamily="2" charset="-122"/>
                <a:ea typeface="华文楷体" pitchFamily="2" charset="-122"/>
              </a:rPr>
              <a:t>。在什么条件下分组网络的延迟比较短？</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正确解法：</a:t>
            </a: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电路交换中，开始建连到消息发送完成的时间为</a:t>
            </a:r>
            <a:r>
              <a:rPr lang="en-US" altLang="zh-CN" dirty="0" err="1" smtClean="0">
                <a:latin typeface="华文楷体" pitchFamily="2" charset="-122"/>
                <a:ea typeface="华文楷体" pitchFamily="2" charset="-122"/>
              </a:rPr>
              <a:t>s+x</a:t>
            </a:r>
            <a:r>
              <a:rPr lang="en-US" altLang="zh-CN" dirty="0" smtClean="0">
                <a:latin typeface="华文楷体" pitchFamily="2" charset="-122"/>
                <a:ea typeface="华文楷体" pitchFamily="2" charset="-122"/>
              </a:rPr>
              <a:t>/</a:t>
            </a:r>
            <a:r>
              <a:rPr lang="en-US" altLang="zh-CN" dirty="0" err="1" smtClean="0">
                <a:latin typeface="华文楷体" pitchFamily="2" charset="-122"/>
                <a:ea typeface="华文楷体" pitchFamily="2" charset="-122"/>
              </a:rPr>
              <a:t>b+kd</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分组交换中，发送时间</a:t>
            </a:r>
            <a:r>
              <a:rPr lang="en-US" altLang="zh-CN" dirty="0" smtClean="0">
                <a:latin typeface="华文楷体" pitchFamily="2" charset="-122"/>
                <a:ea typeface="华文楷体" pitchFamily="2" charset="-122"/>
              </a:rPr>
              <a:t>x/b</a:t>
            </a:r>
            <a:r>
              <a:rPr lang="zh-CN" altLang="zh-CN" dirty="0" smtClean="0">
                <a:latin typeface="华文楷体" pitchFamily="2" charset="-122"/>
                <a:ea typeface="华文楷体" pitchFamily="2" charset="-122"/>
              </a:rPr>
              <a:t>，最后一个分组在中间路由器的发送时间</a:t>
            </a:r>
            <a:r>
              <a:rPr lang="en-US" altLang="zh-CN" dirty="0" smtClean="0">
                <a:latin typeface="华文楷体" pitchFamily="2" charset="-122"/>
                <a:ea typeface="华文楷体" pitchFamily="2" charset="-122"/>
              </a:rPr>
              <a:t>(k-1)p/b</a:t>
            </a:r>
            <a:r>
              <a:rPr lang="zh-CN" altLang="zh-CN" dirty="0" smtClean="0">
                <a:latin typeface="华文楷体" pitchFamily="2" charset="-122"/>
                <a:ea typeface="华文楷体" pitchFamily="2" charset="-122"/>
              </a:rPr>
              <a:t>，最后一个分组的传播延迟</a:t>
            </a:r>
            <a:r>
              <a:rPr lang="en-US" altLang="zh-CN" dirty="0" err="1" smtClean="0">
                <a:latin typeface="华文楷体" pitchFamily="2" charset="-122"/>
                <a:ea typeface="华文楷体" pitchFamily="2" charset="-122"/>
              </a:rPr>
              <a:t>kd</a:t>
            </a:r>
            <a:r>
              <a:rPr lang="zh-CN" altLang="zh-CN" dirty="0" smtClean="0">
                <a:latin typeface="华文楷体" pitchFamily="2" charset="-122"/>
                <a:ea typeface="华文楷体" pitchFamily="2" charset="-122"/>
              </a:rPr>
              <a:t>，所以总的延迟为</a:t>
            </a:r>
            <a:r>
              <a:rPr lang="en-US" altLang="zh-CN" dirty="0" smtClean="0">
                <a:latin typeface="华文楷体" pitchFamily="2" charset="-122"/>
                <a:ea typeface="华文楷体" pitchFamily="2" charset="-122"/>
              </a:rPr>
              <a:t>x/b+(k-1)p/</a:t>
            </a:r>
            <a:r>
              <a:rPr lang="en-US" altLang="zh-CN" dirty="0" err="1" smtClean="0">
                <a:latin typeface="华文楷体" pitchFamily="2" charset="-122"/>
                <a:ea typeface="华文楷体" pitchFamily="2" charset="-122"/>
              </a:rPr>
              <a:t>b+kd</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要使</a:t>
            </a:r>
            <a:r>
              <a:rPr lang="en-US" altLang="zh-CN" dirty="0" err="1" smtClean="0">
                <a:latin typeface="华文楷体" pitchFamily="2" charset="-122"/>
                <a:ea typeface="华文楷体" pitchFamily="2" charset="-122"/>
              </a:rPr>
              <a:t>s+x</a:t>
            </a:r>
            <a:r>
              <a:rPr lang="en-US" altLang="zh-CN" dirty="0" smtClean="0">
                <a:latin typeface="华文楷体" pitchFamily="2" charset="-122"/>
                <a:ea typeface="华文楷体" pitchFamily="2" charset="-122"/>
              </a:rPr>
              <a:t>/</a:t>
            </a:r>
            <a:r>
              <a:rPr lang="en-US" altLang="zh-CN" dirty="0" err="1" smtClean="0">
                <a:latin typeface="华文楷体" pitchFamily="2" charset="-122"/>
                <a:ea typeface="华文楷体" pitchFamily="2" charset="-122"/>
              </a:rPr>
              <a:t>b+kd</a:t>
            </a:r>
            <a:r>
              <a:rPr lang="en-US" altLang="zh-CN" dirty="0" smtClean="0">
                <a:latin typeface="华文楷体" pitchFamily="2" charset="-122"/>
                <a:ea typeface="华文楷体" pitchFamily="2" charset="-122"/>
              </a:rPr>
              <a:t> &gt; x/b+(k-1)p/</a:t>
            </a:r>
            <a:r>
              <a:rPr lang="en-US" altLang="zh-CN" dirty="0" err="1" smtClean="0">
                <a:latin typeface="华文楷体" pitchFamily="2" charset="-122"/>
                <a:ea typeface="华文楷体" pitchFamily="2" charset="-122"/>
              </a:rPr>
              <a:t>b+kd</a:t>
            </a:r>
            <a:r>
              <a:rPr lang="zh-CN" altLang="zh-CN" dirty="0" smtClean="0">
                <a:latin typeface="华文楷体" pitchFamily="2" charset="-122"/>
                <a:ea typeface="华文楷体" pitchFamily="2" charset="-122"/>
              </a:rPr>
              <a:t>，只要</a:t>
            </a:r>
            <a:r>
              <a:rPr lang="en-US" altLang="zh-CN" dirty="0" smtClean="0">
                <a:latin typeface="华文楷体" pitchFamily="2" charset="-122"/>
                <a:ea typeface="华文楷体" pitchFamily="2" charset="-122"/>
              </a:rPr>
              <a:t>s &gt; (k-1)p/b</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zh-CN" altLang="en-US" dirty="0" smtClean="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r>
              <a:rPr lang="en-US" altLang="zh-CN" dirty="0" smtClean="0">
                <a:ea typeface="华文楷体" pitchFamily="2" charset="-122"/>
              </a:rPr>
              <a:t>?</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fontScale="92500" lnSpcReduction="1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 2.43</a:t>
            </a:r>
            <a:r>
              <a:rPr lang="zh-CN" altLang="zh-CN" dirty="0" smtClean="0">
                <a:latin typeface="华文楷体" pitchFamily="2" charset="-122"/>
                <a:ea typeface="华文楷体" pitchFamily="2" charset="-122"/>
              </a:rPr>
              <a:t>假定</a:t>
            </a:r>
            <a:r>
              <a:rPr lang="en-US" altLang="zh-CN" dirty="0" smtClean="0">
                <a:latin typeface="华文楷体" pitchFamily="2" charset="-122"/>
                <a:ea typeface="华文楷体" pitchFamily="2" charset="-122"/>
              </a:rPr>
              <a:t>x</a:t>
            </a:r>
            <a:r>
              <a:rPr lang="zh-CN" altLang="zh-CN" dirty="0" smtClean="0">
                <a:latin typeface="华文楷体" pitchFamily="2" charset="-122"/>
                <a:ea typeface="华文楷体" pitchFamily="2" charset="-122"/>
              </a:rPr>
              <a:t>位用户数据将以一系列分组的形式，在一个分组交换网络中沿着一条共有</a:t>
            </a:r>
            <a:r>
              <a:rPr lang="en-US" altLang="zh-CN" dirty="0" smtClean="0">
                <a:latin typeface="华文楷体" pitchFamily="2" charset="-122"/>
                <a:ea typeface="华文楷体" pitchFamily="2" charset="-122"/>
              </a:rPr>
              <a:t>k</a:t>
            </a:r>
            <a:r>
              <a:rPr lang="zh-CN" altLang="zh-CN" dirty="0" smtClean="0">
                <a:latin typeface="华文楷体" pitchFamily="2" charset="-122"/>
                <a:ea typeface="华文楷体" pitchFamily="2" charset="-122"/>
              </a:rPr>
              <a:t>跳的路径向前传输，每个分组包含</a:t>
            </a:r>
            <a:r>
              <a:rPr lang="en-US" altLang="zh-CN" dirty="0" smtClean="0">
                <a:latin typeface="华文楷体" pitchFamily="2" charset="-122"/>
                <a:ea typeface="华文楷体" pitchFamily="2" charset="-122"/>
              </a:rPr>
              <a:t>p</a:t>
            </a:r>
            <a:r>
              <a:rPr lang="zh-CN" altLang="zh-CN" dirty="0" smtClean="0">
                <a:latin typeface="华文楷体" pitchFamily="2" charset="-122"/>
                <a:ea typeface="华文楷体" pitchFamily="2" charset="-122"/>
              </a:rPr>
              <a:t>位数据和</a:t>
            </a:r>
            <a:r>
              <a:rPr lang="en-US" altLang="zh-CN" dirty="0" smtClean="0">
                <a:latin typeface="华文楷体" pitchFamily="2" charset="-122"/>
                <a:ea typeface="华文楷体" pitchFamily="2" charset="-122"/>
              </a:rPr>
              <a:t>h</a:t>
            </a:r>
            <a:r>
              <a:rPr lang="zh-CN" altLang="zh-CN" dirty="0" smtClean="0">
                <a:latin typeface="华文楷体" pitchFamily="2" charset="-122"/>
                <a:ea typeface="华文楷体" pitchFamily="2" charset="-122"/>
              </a:rPr>
              <a:t>位的头，这里</a:t>
            </a:r>
            <a:r>
              <a:rPr lang="en-US" altLang="zh-CN" dirty="0" smtClean="0">
                <a:latin typeface="华文楷体" pitchFamily="2" charset="-122"/>
                <a:ea typeface="华文楷体" pitchFamily="2" charset="-122"/>
              </a:rPr>
              <a:t>x&gt;&gt;</a:t>
            </a:r>
            <a:r>
              <a:rPr lang="en-US" altLang="zh-CN" dirty="0" err="1" smtClean="0">
                <a:latin typeface="华文楷体" pitchFamily="2" charset="-122"/>
                <a:ea typeface="华文楷体" pitchFamily="2" charset="-122"/>
              </a:rPr>
              <a:t>p+h</a:t>
            </a:r>
            <a:r>
              <a:rPr lang="zh-CN" altLang="zh-CN" dirty="0" smtClean="0">
                <a:latin typeface="华文楷体" pitchFamily="2" charset="-122"/>
                <a:ea typeface="华文楷体" pitchFamily="2" charset="-122"/>
              </a:rPr>
              <a:t>。线路的传输率为</a:t>
            </a:r>
            <a:r>
              <a:rPr lang="en-US" altLang="zh-CN" dirty="0" smtClean="0">
                <a:latin typeface="华文楷体" pitchFamily="2" charset="-122"/>
                <a:ea typeface="华文楷体" pitchFamily="2" charset="-122"/>
              </a:rPr>
              <a:t>b bps</a:t>
            </a:r>
            <a:r>
              <a:rPr lang="zh-CN" altLang="zh-CN" dirty="0" smtClean="0">
                <a:latin typeface="华文楷体" pitchFamily="2" charset="-122"/>
                <a:ea typeface="华文楷体" pitchFamily="2" charset="-122"/>
              </a:rPr>
              <a:t>，传播延迟忽略不计。请问，什么样的</a:t>
            </a:r>
            <a:r>
              <a:rPr lang="en-US" altLang="zh-CN" dirty="0" smtClean="0">
                <a:latin typeface="华文楷体" pitchFamily="2" charset="-122"/>
                <a:ea typeface="华文楷体" pitchFamily="2" charset="-122"/>
              </a:rPr>
              <a:t>p</a:t>
            </a:r>
            <a:r>
              <a:rPr lang="zh-CN" altLang="zh-CN" dirty="0" smtClean="0">
                <a:latin typeface="华文楷体" pitchFamily="2" charset="-122"/>
                <a:ea typeface="华文楷体" pitchFamily="2" charset="-122"/>
              </a:rPr>
              <a:t>值使总延迟最小？</a:t>
            </a:r>
          </a:p>
          <a:p>
            <a:pPr marL="640080" lvl="1" indent="-256032">
              <a:buFont typeface="Wingdings 3"/>
              <a:buChar char=""/>
              <a:defRPr/>
            </a:pPr>
            <a:r>
              <a:rPr lang="zh-CN" altLang="zh-CN" dirty="0" smtClean="0">
                <a:latin typeface="华文楷体" pitchFamily="2" charset="-122"/>
                <a:ea typeface="华文楷体" pitchFamily="2" charset="-122"/>
              </a:rPr>
              <a:t>正确解法：</a:t>
            </a:r>
          </a:p>
          <a:p>
            <a:pPr marL="640080" lvl="1" indent="-256032">
              <a:buFont typeface="Wingdings 3"/>
              <a:buChar char=""/>
              <a:defRPr/>
            </a:pPr>
            <a:r>
              <a:rPr lang="zh-CN" altLang="zh-CN" dirty="0" smtClean="0">
                <a:latin typeface="华文楷体" pitchFamily="2" charset="-122"/>
                <a:ea typeface="华文楷体" pitchFamily="2" charset="-122"/>
              </a:rPr>
              <a:t>分组个数为</a:t>
            </a:r>
            <a:r>
              <a:rPr lang="en-US" altLang="zh-CN" dirty="0" smtClean="0">
                <a:latin typeface="华文楷体" pitchFamily="2" charset="-122"/>
                <a:ea typeface="华文楷体" pitchFamily="2" charset="-122"/>
              </a:rPr>
              <a:t>x/p</a:t>
            </a:r>
            <a:r>
              <a:rPr lang="zh-CN" altLang="zh-CN" dirty="0" smtClean="0">
                <a:latin typeface="华文楷体" pitchFamily="2" charset="-122"/>
                <a:ea typeface="华文楷体" pitchFamily="2" charset="-122"/>
              </a:rPr>
              <a:t>，总大小为</a:t>
            </a:r>
            <a:r>
              <a:rPr lang="en-US" altLang="zh-CN" dirty="0" smtClean="0">
                <a:latin typeface="华文楷体" pitchFamily="2" charset="-122"/>
                <a:ea typeface="华文楷体" pitchFamily="2" charset="-122"/>
              </a:rPr>
              <a:t>(</a:t>
            </a:r>
            <a:r>
              <a:rPr lang="en-US" altLang="zh-CN" dirty="0" err="1" smtClean="0">
                <a:latin typeface="华文楷体" pitchFamily="2" charset="-122"/>
                <a:ea typeface="华文楷体" pitchFamily="2" charset="-122"/>
              </a:rPr>
              <a:t>p+h</a:t>
            </a:r>
            <a:r>
              <a:rPr lang="en-US" altLang="zh-CN" dirty="0" smtClean="0">
                <a:latin typeface="华文楷体" pitchFamily="2" charset="-122"/>
                <a:ea typeface="华文楷体" pitchFamily="2" charset="-122"/>
              </a:rPr>
              <a:t>)x/p</a:t>
            </a:r>
            <a:r>
              <a:rPr lang="zh-CN" altLang="zh-CN" dirty="0" smtClean="0">
                <a:latin typeface="华文楷体" pitchFamily="2" charset="-122"/>
                <a:ea typeface="华文楷体" pitchFamily="2" charset="-122"/>
              </a:rPr>
              <a:t>，发送时间为</a:t>
            </a:r>
            <a:r>
              <a:rPr lang="en-US" altLang="zh-CN" dirty="0" smtClean="0">
                <a:latin typeface="华文楷体" pitchFamily="2" charset="-122"/>
                <a:ea typeface="华文楷体" pitchFamily="2" charset="-122"/>
              </a:rPr>
              <a:t>(</a:t>
            </a:r>
            <a:r>
              <a:rPr lang="en-US" altLang="zh-CN" dirty="0" err="1" smtClean="0">
                <a:latin typeface="华文楷体" pitchFamily="2" charset="-122"/>
                <a:ea typeface="华文楷体" pitchFamily="2" charset="-122"/>
              </a:rPr>
              <a:t>p+h</a:t>
            </a:r>
            <a:r>
              <a:rPr lang="en-US" altLang="zh-CN" dirty="0" smtClean="0">
                <a:latin typeface="华文楷体" pitchFamily="2" charset="-122"/>
                <a:ea typeface="华文楷体" pitchFamily="2" charset="-122"/>
              </a:rPr>
              <a:t>)x/</a:t>
            </a:r>
            <a:r>
              <a:rPr lang="en-US" altLang="zh-CN" dirty="0" err="1" smtClean="0">
                <a:latin typeface="华文楷体" pitchFamily="2" charset="-122"/>
                <a:ea typeface="华文楷体" pitchFamily="2" charset="-122"/>
              </a:rPr>
              <a:t>pb</a:t>
            </a:r>
            <a:r>
              <a:rPr lang="zh-CN" altLang="zh-CN" dirty="0" smtClean="0">
                <a:latin typeface="华文楷体" pitchFamily="2" charset="-122"/>
                <a:ea typeface="华文楷体" pitchFamily="2" charset="-122"/>
              </a:rPr>
              <a:t>，最后一个分组在中间路由器的发送时间为</a:t>
            </a:r>
            <a:r>
              <a:rPr lang="en-US" altLang="zh-CN" dirty="0" smtClean="0">
                <a:latin typeface="华文楷体" pitchFamily="2" charset="-122"/>
                <a:ea typeface="华文楷体" pitchFamily="2" charset="-122"/>
              </a:rPr>
              <a:t>(k-1)(</a:t>
            </a:r>
            <a:r>
              <a:rPr lang="en-US" altLang="zh-CN" dirty="0" err="1" smtClean="0">
                <a:latin typeface="华文楷体" pitchFamily="2" charset="-122"/>
                <a:ea typeface="华文楷体" pitchFamily="2" charset="-122"/>
              </a:rPr>
              <a:t>p+h</a:t>
            </a:r>
            <a:r>
              <a:rPr lang="en-US" altLang="zh-CN" dirty="0" smtClean="0">
                <a:latin typeface="华文楷体" pitchFamily="2" charset="-122"/>
                <a:ea typeface="华文楷体" pitchFamily="2" charset="-122"/>
              </a:rPr>
              <a:t>)/b</a:t>
            </a:r>
            <a:r>
              <a:rPr lang="zh-CN" altLang="zh-CN" dirty="0" smtClean="0">
                <a:latin typeface="华文楷体" pitchFamily="2" charset="-122"/>
                <a:ea typeface="华文楷体" pitchFamily="2" charset="-122"/>
              </a:rPr>
              <a:t>，所以总时间为</a:t>
            </a:r>
            <a:r>
              <a:rPr lang="en-US" altLang="zh-CN" dirty="0" smtClean="0">
                <a:latin typeface="华文楷体" pitchFamily="2" charset="-122"/>
                <a:ea typeface="华文楷体" pitchFamily="2" charset="-122"/>
              </a:rPr>
              <a:t>(</a:t>
            </a:r>
            <a:r>
              <a:rPr lang="en-US" altLang="zh-CN" dirty="0" err="1" smtClean="0">
                <a:latin typeface="华文楷体" pitchFamily="2" charset="-122"/>
                <a:ea typeface="华文楷体" pitchFamily="2" charset="-122"/>
              </a:rPr>
              <a:t>p+h</a:t>
            </a:r>
            <a:r>
              <a:rPr lang="en-US" altLang="zh-CN" dirty="0" smtClean="0">
                <a:latin typeface="华文楷体" pitchFamily="2" charset="-122"/>
                <a:ea typeface="华文楷体" pitchFamily="2" charset="-122"/>
              </a:rPr>
              <a:t>)x/</a:t>
            </a:r>
            <a:r>
              <a:rPr lang="en-US" altLang="zh-CN" dirty="0" err="1" smtClean="0">
                <a:latin typeface="华文楷体" pitchFamily="2" charset="-122"/>
                <a:ea typeface="华文楷体" pitchFamily="2" charset="-122"/>
              </a:rPr>
              <a:t>pb</a:t>
            </a:r>
            <a:r>
              <a:rPr lang="en-US" altLang="zh-CN" dirty="0" smtClean="0">
                <a:latin typeface="华文楷体" pitchFamily="2" charset="-122"/>
                <a:ea typeface="华文楷体" pitchFamily="2" charset="-122"/>
              </a:rPr>
              <a:t>+(k-1)(</a:t>
            </a:r>
            <a:r>
              <a:rPr lang="en-US" altLang="zh-CN" dirty="0" err="1" smtClean="0">
                <a:latin typeface="华文楷体" pitchFamily="2" charset="-122"/>
                <a:ea typeface="华文楷体" pitchFamily="2" charset="-122"/>
              </a:rPr>
              <a:t>p+h</a:t>
            </a:r>
            <a:r>
              <a:rPr lang="en-US" altLang="zh-CN" dirty="0" smtClean="0">
                <a:latin typeface="华文楷体" pitchFamily="2" charset="-122"/>
                <a:ea typeface="华文楷体" pitchFamily="2" charset="-122"/>
              </a:rPr>
              <a:t>)/b</a:t>
            </a:r>
            <a:endParaRPr lang="zh-CN" altLang="zh-CN" dirty="0" smtClean="0">
              <a:latin typeface="华文楷体" pitchFamily="2" charset="-122"/>
              <a:ea typeface="华文楷体" pitchFamily="2" charset="-122"/>
            </a:endParaRPr>
          </a:p>
          <a:p>
            <a:pPr marL="640080" lvl="1" indent="-256032">
              <a:buFont typeface="Wingdings 3"/>
              <a:buChar char=""/>
              <a:defRPr/>
            </a:pPr>
            <a:r>
              <a:rPr lang="zh-CN" altLang="zh-CN" dirty="0" smtClean="0">
                <a:latin typeface="华文楷体" pitchFamily="2" charset="-122"/>
                <a:ea typeface="华文楷体" pitchFamily="2" charset="-122"/>
              </a:rPr>
              <a:t>容易求得总延迟取最小值时的</a:t>
            </a:r>
            <a:r>
              <a:rPr lang="en-US" altLang="zh-CN" dirty="0" smtClean="0">
                <a:latin typeface="华文楷体" pitchFamily="2" charset="-122"/>
                <a:ea typeface="华文楷体" pitchFamily="2" charset="-122"/>
              </a:rPr>
              <a:t>p</a:t>
            </a:r>
            <a:r>
              <a:rPr lang="zh-CN" altLang="zh-CN" dirty="0" smtClean="0">
                <a:latin typeface="华文楷体" pitchFamily="2" charset="-122"/>
                <a:ea typeface="华文楷体" pitchFamily="2" charset="-122"/>
              </a:rPr>
              <a:t>值为</a:t>
            </a:r>
            <a:r>
              <a:rPr lang="en-US" altLang="zh-CN" dirty="0" smtClean="0">
                <a:latin typeface="华文楷体" pitchFamily="2" charset="-122"/>
                <a:ea typeface="华文楷体" pitchFamily="2" charset="-122"/>
              </a:rPr>
              <a:t> </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zh-CN" dirty="0" smtClean="0">
                <a:latin typeface="华文楷体" pitchFamily="2" charset="-122"/>
                <a:ea typeface="华文楷体" pitchFamily="2" charset="-122"/>
              </a:rPr>
              <a:t>说明：</a:t>
            </a:r>
          </a:p>
          <a:p>
            <a:pPr marL="640080" lvl="1" indent="-256032">
              <a:buFont typeface="Wingdings 3"/>
              <a:buChar char=""/>
              <a:defRPr/>
            </a:pPr>
            <a:r>
              <a:rPr lang="zh-CN" altLang="zh-CN" dirty="0" smtClean="0">
                <a:latin typeface="华文楷体" pitchFamily="2" charset="-122"/>
                <a:ea typeface="华文楷体" pitchFamily="2" charset="-122"/>
              </a:rPr>
              <a:t>基本分析方法与上一题类似，一定要熟练掌握此类方法。</a:t>
            </a:r>
          </a:p>
          <a:p>
            <a:pPr marL="365760" indent="-256032" fontAlgn="auto">
              <a:spcAft>
                <a:spcPts val="0"/>
              </a:spcAft>
              <a:buFont typeface="Wingdings 3"/>
              <a:buChar char=""/>
              <a:defRPr/>
            </a:pPr>
            <a:endParaRPr lang="zh-CN" altLang="en-US" dirty="0" smtClean="0">
              <a:latin typeface="华文楷体" pitchFamily="2" charset="-122"/>
              <a:ea typeface="华文楷体" pitchFamily="2" charset="-122"/>
            </a:endParaRPr>
          </a:p>
        </p:txBody>
      </p:sp>
      <p:graphicFrame>
        <p:nvGraphicFramePr>
          <p:cNvPr id="34817" name="对象 5"/>
          <p:cNvGraphicFramePr>
            <a:graphicFrameLocks noChangeAspect="1"/>
          </p:cNvGraphicFramePr>
          <p:nvPr/>
        </p:nvGraphicFramePr>
        <p:xfrm>
          <a:off x="5652120" y="4454500"/>
          <a:ext cx="644901" cy="630684"/>
        </p:xfrm>
        <a:graphic>
          <a:graphicData uri="http://schemas.openxmlformats.org/presentationml/2006/ole">
            <mc:AlternateContent xmlns:mc="http://schemas.openxmlformats.org/markup-compatibility/2006">
              <mc:Choice xmlns:v="urn:schemas-microsoft-com:vml" Requires="v">
                <p:oleObj spid="_x0000_s34873" name="公式" r:id="rId3" imgW="457002" imgH="444307" progId="Equation.3">
                  <p:embed/>
                </p:oleObj>
              </mc:Choice>
              <mc:Fallback>
                <p:oleObj name="公式" r:id="rId3" imgW="457002" imgH="444307" progId="Equation.3">
                  <p:embed/>
                  <p:pic>
                    <p:nvPicPr>
                      <p:cNvPr id="0" name="对象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4454500"/>
                        <a:ext cx="644901" cy="6306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48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概述和物理层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normAutofit/>
          </a:bodyPr>
          <a:lstStyle/>
          <a:p>
            <a:pPr marL="365760" indent="-256032">
              <a:buFont typeface="Wingdings 3"/>
              <a:buChar char=""/>
              <a:defRPr/>
            </a:pPr>
            <a:r>
              <a:rPr lang="en-US" altLang="zh-CN" dirty="0" smtClean="0">
                <a:latin typeface="华文楷体" pitchFamily="2" charset="-122"/>
                <a:ea typeface="华文楷体" pitchFamily="2" charset="-122"/>
              </a:rPr>
              <a:t>2.44</a:t>
            </a:r>
            <a:r>
              <a:rPr lang="zh-CN" altLang="zh-CN" dirty="0" smtClean="0">
                <a:latin typeface="华文楷体" pitchFamily="2" charset="-122"/>
                <a:ea typeface="华文楷体" pitchFamily="2" charset="-122"/>
              </a:rPr>
              <a:t>在一个典型的移动电话系统中，蜂窝单元为六角形，在相邻的单元内禁止重新使用频段。如果总共有</a:t>
            </a:r>
            <a:r>
              <a:rPr lang="en-US" altLang="zh-CN" dirty="0" smtClean="0">
                <a:latin typeface="华文楷体" pitchFamily="2" charset="-122"/>
                <a:ea typeface="华文楷体" pitchFamily="2" charset="-122"/>
              </a:rPr>
              <a:t>840</a:t>
            </a:r>
            <a:r>
              <a:rPr lang="zh-CN" altLang="zh-CN" dirty="0" smtClean="0">
                <a:latin typeface="华文楷体" pitchFamily="2" charset="-122"/>
                <a:ea typeface="华文楷体" pitchFamily="2" charset="-122"/>
              </a:rPr>
              <a:t>个频率可以使用的话，则任何一个给定的单元内可以使用多少个频率？</a:t>
            </a:r>
          </a:p>
          <a:p>
            <a:pPr marL="365760" indent="-256032">
              <a:buFont typeface="Wingdings 3"/>
              <a:buChar char=""/>
              <a:defRPr/>
            </a:pPr>
            <a:r>
              <a:rPr lang="zh-CN" altLang="zh-CN" dirty="0" smtClean="0">
                <a:latin typeface="华文楷体" pitchFamily="2" charset="-122"/>
                <a:ea typeface="华文楷体" pitchFamily="2" charset="-122"/>
              </a:rPr>
              <a:t>六角形的蜂窝网结构中，只要将频率分成三个集合即可保证相邻单元没有相同频率，所以每一个单元内可用的频率数为</a:t>
            </a:r>
            <a:r>
              <a:rPr lang="en-US" altLang="zh-CN" dirty="0" smtClean="0">
                <a:latin typeface="华文楷体" pitchFamily="2" charset="-122"/>
                <a:ea typeface="华文楷体" pitchFamily="2" charset="-122"/>
              </a:rPr>
              <a:t>840/3 = 280</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zh-CN" altLang="en-US" dirty="0" smtClean="0">
              <a:latin typeface="华文楷体" pitchFamily="2" charset="-122"/>
              <a:ea typeface="华文楷体" pitchFamily="2" charset="-122"/>
            </a:endParaRPr>
          </a:p>
        </p:txBody>
      </p:sp>
      <p:sp>
        <p:nvSpPr>
          <p:cNvPr id="4" name="六边形 3"/>
          <p:cNvSpPr/>
          <p:nvPr/>
        </p:nvSpPr>
        <p:spPr>
          <a:xfrm>
            <a:off x="7027112" y="4937748"/>
            <a:ext cx="1071570" cy="857256"/>
          </a:xfrm>
          <a:prstGeom prst="hexagon">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6169856" y="4509120"/>
            <a:ext cx="1071570" cy="857256"/>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7027112" y="4080492"/>
            <a:ext cx="1071570" cy="857256"/>
          </a:xfrm>
          <a:prstGeom prst="hexag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a:off x="7884368" y="4509120"/>
            <a:ext cx="1071570" cy="857256"/>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六边形 7"/>
          <p:cNvSpPr/>
          <p:nvPr/>
        </p:nvSpPr>
        <p:spPr>
          <a:xfrm>
            <a:off x="6169856" y="5366376"/>
            <a:ext cx="1071570" cy="857256"/>
          </a:xfrm>
          <a:prstGeom prst="hexag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7027112" y="5795004"/>
            <a:ext cx="1071570" cy="857256"/>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7884368" y="5366376"/>
            <a:ext cx="1071570" cy="857256"/>
          </a:xfrm>
          <a:prstGeom prst="hexag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endParaRPr lang="zh-CN" altLang="en-US" dirty="0">
              <a:ea typeface="华文楷体" pitchFamily="2" charset="-122"/>
            </a:endParaRPr>
          </a:p>
        </p:txBody>
      </p:sp>
      <p:sp>
        <p:nvSpPr>
          <p:cNvPr id="4" name="内容占位符 2"/>
          <p:cNvSpPr>
            <a:spLocks noGrp="1"/>
          </p:cNvSpPr>
          <p:nvPr>
            <p:ph sz="quarter" idx="1"/>
          </p:nvPr>
        </p:nvSpPr>
        <p:spPr>
          <a:xfrm>
            <a:off x="467544" y="1628800"/>
            <a:ext cx="8229600" cy="4525963"/>
          </a:xfrm>
        </p:spPr>
        <p:txBody>
          <a:bodyPr>
            <a:normAutofit/>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3.1</a:t>
            </a:r>
            <a:r>
              <a:rPr lang="zh-CN" altLang="zh-CN" dirty="0" smtClean="0">
                <a:latin typeface="华文楷体" pitchFamily="2" charset="-122"/>
                <a:ea typeface="华文楷体" pitchFamily="2" charset="-122"/>
              </a:rPr>
              <a:t>一个上层的分组被切成</a:t>
            </a:r>
            <a:r>
              <a:rPr lang="en-US" altLang="zh-CN" dirty="0" smtClean="0">
                <a:latin typeface="华文楷体" pitchFamily="2" charset="-122"/>
                <a:ea typeface="华文楷体" pitchFamily="2" charset="-122"/>
              </a:rPr>
              <a:t>10</a:t>
            </a:r>
            <a:r>
              <a:rPr lang="zh-CN" altLang="zh-CN" dirty="0" smtClean="0">
                <a:latin typeface="华文楷体" pitchFamily="2" charset="-122"/>
                <a:ea typeface="华文楷体" pitchFamily="2" charset="-122"/>
              </a:rPr>
              <a:t>帧，每一帧有</a:t>
            </a:r>
            <a:r>
              <a:rPr lang="en-US" altLang="zh-CN" dirty="0" smtClean="0">
                <a:latin typeface="华文楷体" pitchFamily="2" charset="-122"/>
                <a:ea typeface="华文楷体" pitchFamily="2" charset="-122"/>
              </a:rPr>
              <a:t>80%</a:t>
            </a:r>
            <a:r>
              <a:rPr lang="zh-CN" altLang="zh-CN" dirty="0" smtClean="0">
                <a:latin typeface="华文楷体" pitchFamily="2" charset="-122"/>
                <a:ea typeface="华文楷体" pitchFamily="2" charset="-122"/>
              </a:rPr>
              <a:t>的机会可以无损坏的到达。如果，数据链路协议没有提供错误控制的话，请问，该报文平均需要发送多少次才能完整的到达接收方？</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正确解法：</a:t>
            </a:r>
            <a:endParaRPr lang="en-US" altLang="zh-CN" dirty="0" smtClean="0">
              <a:latin typeface="华文楷体" pitchFamily="2" charset="-122"/>
              <a:ea typeface="华文楷体" pitchFamily="2" charset="-122"/>
            </a:endParaRPr>
          </a:p>
          <a:p>
            <a:pPr marL="392113" lvl="1" indent="0">
              <a:buFont typeface="Verdana" pitchFamily="34" charset="0"/>
              <a:buNone/>
            </a:pPr>
            <a:r>
              <a:rPr lang="zh-CN" altLang="en-US" dirty="0" smtClean="0">
                <a:latin typeface="华文楷体" pitchFamily="2" charset="-122"/>
                <a:ea typeface="华文楷体" pitchFamily="2" charset="-122"/>
              </a:rPr>
              <a:t>发送一次该报文完整到达的概率为：</a:t>
            </a:r>
            <a:r>
              <a:rPr lang="en-US" altLang="zh-CN" dirty="0" smtClean="0">
                <a:latin typeface="华文楷体" pitchFamily="2" charset="-122"/>
                <a:ea typeface="华文楷体" pitchFamily="2" charset="-122"/>
              </a:rPr>
              <a:t>p=0.8^10=0.107</a:t>
            </a:r>
          </a:p>
          <a:p>
            <a:pPr marL="392113" lvl="1" indent="0">
              <a:buFont typeface="Verdana" pitchFamily="34" charset="0"/>
              <a:buNone/>
            </a:pPr>
            <a:r>
              <a:rPr lang="zh-CN" altLang="en-US" dirty="0" smtClean="0">
                <a:latin typeface="华文楷体" pitchFamily="2" charset="-122"/>
                <a:ea typeface="华文楷体" pitchFamily="2" charset="-122"/>
              </a:rPr>
              <a:t>那么成功发送该报文需要的次数期望为：</a:t>
            </a:r>
            <a:endParaRPr lang="en-US" altLang="zh-CN" dirty="0" smtClean="0">
              <a:latin typeface="华文楷体" pitchFamily="2" charset="-122"/>
              <a:ea typeface="华文楷体" pitchFamily="2" charset="-122"/>
            </a:endParaRPr>
          </a:p>
          <a:p>
            <a:pPr marL="365760" indent="-256032" fontAlgn="auto">
              <a:spcAft>
                <a:spcPts val="0"/>
              </a:spcAft>
              <a:buNone/>
              <a:defRPr/>
            </a:pPr>
            <a:endParaRPr lang="en-US" altLang="zh-CN" dirty="0" smtClean="0"/>
          </a:p>
          <a:p>
            <a:pPr marL="392113" lvl="1" indent="0">
              <a:buFont typeface="Verdana" pitchFamily="34" charset="0"/>
              <a:buNone/>
            </a:pPr>
            <a:endParaRPr lang="en-US" altLang="zh-CN" dirty="0" smtClean="0"/>
          </a:p>
          <a:p>
            <a:pPr marL="392113" lvl="1" indent="0">
              <a:buFont typeface="Verdana" pitchFamily="34" charset="0"/>
              <a:buNone/>
            </a:pPr>
            <a:r>
              <a:rPr lang="zh-CN" altLang="en-US" dirty="0" smtClean="0">
                <a:latin typeface="华文楷体" pitchFamily="2" charset="-122"/>
                <a:ea typeface="华文楷体" pitchFamily="2" charset="-122"/>
              </a:rPr>
              <a:t>期望为</a:t>
            </a:r>
            <a:r>
              <a:rPr lang="en-US" altLang="zh-CN" dirty="0" smtClean="0">
                <a:latin typeface="华文楷体" pitchFamily="2" charset="-122"/>
                <a:ea typeface="华文楷体" pitchFamily="2" charset="-122"/>
              </a:rPr>
              <a:t>1/p</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   </a:t>
            </a:r>
            <a:endParaRPr lang="zh-CN" altLang="en-US" dirty="0" smtClean="0">
              <a:latin typeface="华文楷体" pitchFamily="2" charset="-122"/>
              <a:ea typeface="华文楷体" pitchFamily="2" charset="-122"/>
            </a:endParaRPr>
          </a:p>
        </p:txBody>
      </p:sp>
      <p:pic>
        <p:nvPicPr>
          <p:cNvPr id="5" name="Picture 2"/>
          <p:cNvPicPr>
            <a:picLocks noChangeAspect="1" noChangeArrowheads="1"/>
          </p:cNvPicPr>
          <p:nvPr/>
        </p:nvPicPr>
        <p:blipFill>
          <a:blip r:embed="rId2" cstate="print"/>
          <a:srcRect/>
          <a:stretch>
            <a:fillRect/>
          </a:stretch>
        </p:blipFill>
        <p:spPr bwMode="auto">
          <a:xfrm>
            <a:off x="2531021" y="4653136"/>
            <a:ext cx="3913187" cy="79216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r>
              <a:rPr lang="en-US" altLang="zh-CN" dirty="0" smtClean="0">
                <a:ea typeface="华文楷体" pitchFamily="2" charset="-122"/>
              </a:rPr>
              <a:t>?</a:t>
            </a:r>
            <a:endParaRPr lang="zh-CN" altLang="en-US" dirty="0">
              <a:ea typeface="华文楷体" pitchFamily="2" charset="-122"/>
            </a:endParaRPr>
          </a:p>
        </p:txBody>
      </p:sp>
      <p:sp>
        <p:nvSpPr>
          <p:cNvPr id="4" name="内容占位符 2"/>
          <p:cNvSpPr>
            <a:spLocks noGrp="1"/>
          </p:cNvSpPr>
          <p:nvPr>
            <p:ph sz="quarter" idx="1"/>
          </p:nvPr>
        </p:nvSpPr>
        <p:spPr>
          <a:xfrm>
            <a:off x="467544" y="1556792"/>
            <a:ext cx="8352928" cy="4968552"/>
          </a:xfrm>
        </p:spPr>
        <p:txBody>
          <a:bodyPr>
            <a:normAutofit fontScale="85000" lnSpcReduction="1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3.2</a:t>
            </a:r>
            <a:r>
              <a:rPr lang="zh-CN" altLang="en-US" dirty="0" smtClean="0">
                <a:latin typeface="华文楷体" pitchFamily="2" charset="-122"/>
                <a:ea typeface="华文楷体" pitchFamily="2" charset="-122"/>
              </a:rPr>
              <a:t>数据链路中使用了下面的字符编码：</a:t>
            </a: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A</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01000111</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B</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11100011</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FLAG</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01111110</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ESC</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11100000</a:t>
            </a:r>
          </a:p>
          <a:p>
            <a:pPr marL="365760" indent="-256032" fontAlgn="auto">
              <a:spcAft>
                <a:spcPts val="0"/>
              </a:spcAft>
              <a:buFont typeface="Wingdings 3"/>
              <a:buChar char=""/>
              <a:defRPr/>
            </a:pPr>
            <a:r>
              <a:rPr lang="zh-CN" altLang="en-US" dirty="0" smtClean="0">
                <a:latin typeface="华文楷体" pitchFamily="2" charset="-122"/>
                <a:ea typeface="华文楷体" pitchFamily="2" charset="-122"/>
              </a:rPr>
              <a:t>为了传输一个包含</a:t>
            </a:r>
            <a:r>
              <a:rPr lang="en-US" altLang="zh-CN" dirty="0" smtClean="0">
                <a:latin typeface="华文楷体" pitchFamily="2" charset="-122"/>
                <a:ea typeface="华文楷体" pitchFamily="2" charset="-122"/>
              </a:rPr>
              <a:t>4</a:t>
            </a:r>
            <a:r>
              <a:rPr lang="zh-CN" altLang="en-US" dirty="0" smtClean="0">
                <a:latin typeface="华文楷体" pitchFamily="2" charset="-122"/>
                <a:ea typeface="华文楷体" pitchFamily="2" charset="-122"/>
              </a:rPr>
              <a:t>个字符的帧：</a:t>
            </a:r>
            <a:r>
              <a:rPr lang="en-US" altLang="zh-CN" dirty="0" smtClean="0">
                <a:latin typeface="华文楷体" pitchFamily="2" charset="-122"/>
                <a:ea typeface="华文楷体" pitchFamily="2" charset="-122"/>
              </a:rPr>
              <a:t>A B ESC FLAG</a:t>
            </a:r>
            <a:r>
              <a:rPr lang="zh-CN" altLang="en-US" dirty="0" smtClean="0">
                <a:latin typeface="华文楷体" pitchFamily="2" charset="-122"/>
                <a:ea typeface="华文楷体" pitchFamily="2" charset="-122"/>
              </a:rPr>
              <a:t>，请给出当使用下面的成帧方法的时候所对应的位序列（用二进制表示）：</a:t>
            </a:r>
          </a:p>
          <a:p>
            <a:pPr marL="365760" indent="-256032">
              <a:buFont typeface="Wingdings 3"/>
              <a:buChar char=""/>
              <a:defRPr/>
            </a:pPr>
            <a:r>
              <a:rPr lang="en-US" altLang="zh-CN" dirty="0" smtClean="0">
                <a:latin typeface="华文楷体" pitchFamily="2" charset="-122"/>
                <a:ea typeface="华文楷体" pitchFamily="2" charset="-122"/>
              </a:rPr>
              <a:t>(a) </a:t>
            </a:r>
            <a:r>
              <a:rPr lang="zh-CN" altLang="en-US" dirty="0" smtClean="0">
                <a:latin typeface="华文楷体" pitchFamily="2" charset="-122"/>
                <a:ea typeface="华文楷体" pitchFamily="2" charset="-122"/>
              </a:rPr>
              <a:t>字符计数；</a:t>
            </a:r>
            <a:endParaRPr lang="en-US" altLang="zh-CN" dirty="0" smtClean="0">
              <a:latin typeface="华文楷体" pitchFamily="2" charset="-122"/>
              <a:ea typeface="华文楷体" pitchFamily="2" charset="-122"/>
            </a:endParaRPr>
          </a:p>
          <a:p>
            <a:pPr marL="640080" lvl="1" indent="-256032">
              <a:buFont typeface="Wingdings 3"/>
              <a:buChar char=""/>
              <a:defRPr/>
            </a:pPr>
            <a:r>
              <a:rPr lang="zh-CN" altLang="en-US" dirty="0" smtClean="0">
                <a:latin typeface="华文楷体" pitchFamily="2" charset="-122"/>
                <a:ea typeface="华文楷体" pitchFamily="2" charset="-122"/>
              </a:rPr>
              <a:t>正确解法：</a:t>
            </a:r>
            <a:r>
              <a:rPr lang="pt-BR" altLang="zh-CN" dirty="0" smtClean="0">
                <a:latin typeface="华文楷体" pitchFamily="2" charset="-122"/>
                <a:ea typeface="华文楷体" pitchFamily="2" charset="-122"/>
              </a:rPr>
              <a:t>5 A B ESC FLAG</a:t>
            </a:r>
          </a:p>
          <a:p>
            <a:pPr marL="640080" lvl="1" indent="-256032">
              <a:buFont typeface="Wingdings 3"/>
              <a:buChar char=""/>
              <a:defRPr/>
            </a:pPr>
            <a:r>
              <a:rPr lang="en-US" altLang="zh-CN" dirty="0" smtClean="0">
                <a:latin typeface="华文楷体" pitchFamily="2" charset="-122"/>
                <a:ea typeface="华文楷体" pitchFamily="2" charset="-122"/>
              </a:rPr>
              <a:t>2 </a:t>
            </a:r>
            <a:r>
              <a:rPr lang="zh-CN" altLang="en-US" dirty="0" smtClean="0">
                <a:latin typeface="华文楷体" pitchFamily="2" charset="-122"/>
                <a:ea typeface="华文楷体" pitchFamily="2" charset="-122"/>
              </a:rPr>
              <a:t>进制表示为 </a:t>
            </a:r>
            <a:r>
              <a:rPr lang="en-US" altLang="zh-CN" dirty="0" smtClean="0">
                <a:latin typeface="华文楷体" pitchFamily="2" charset="-122"/>
                <a:ea typeface="华文楷体" pitchFamily="2" charset="-122"/>
              </a:rPr>
              <a:t>00000101  ……	</a:t>
            </a:r>
          </a:p>
          <a:p>
            <a:pPr marL="640080" lvl="1" indent="-256032">
              <a:buFont typeface="Wingdings 3"/>
              <a:buChar char=""/>
              <a:defRPr/>
            </a:pPr>
            <a:r>
              <a:rPr lang="zh-CN" altLang="en-US" dirty="0" smtClean="0">
                <a:latin typeface="华文楷体" pitchFamily="2" charset="-122"/>
                <a:ea typeface="华文楷体" pitchFamily="2" charset="-122"/>
              </a:rPr>
              <a:t>常见错误：第一个字符很多同学计数为</a:t>
            </a:r>
            <a:r>
              <a:rPr lang="en-US" altLang="zh-CN" dirty="0" smtClean="0">
                <a:latin typeface="华文楷体" pitchFamily="2" charset="-122"/>
                <a:ea typeface="华文楷体" pitchFamily="2" charset="-122"/>
              </a:rPr>
              <a:t>4</a:t>
            </a:r>
            <a:endParaRPr lang="zh-CN" altLang="en-US"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(b) </a:t>
            </a:r>
            <a:r>
              <a:rPr lang="zh-CN" altLang="en-US" dirty="0" smtClean="0">
                <a:latin typeface="华文楷体" pitchFamily="2" charset="-122"/>
                <a:ea typeface="华文楷体" pitchFamily="2" charset="-122"/>
              </a:rPr>
              <a:t>包含字节填充的标志字节；</a:t>
            </a:r>
            <a:endParaRPr lang="en-US" altLang="zh-CN" dirty="0" smtClean="0">
              <a:latin typeface="华文楷体" pitchFamily="2" charset="-122"/>
              <a:ea typeface="华文楷体" pitchFamily="2" charset="-122"/>
            </a:endParaRPr>
          </a:p>
          <a:p>
            <a:pPr marL="640080" lvl="1" indent="-256032">
              <a:buFont typeface="Wingdings 3"/>
              <a:buChar char=""/>
              <a:defRPr/>
            </a:pPr>
            <a:r>
              <a:rPr lang="zh-CN" altLang="en-US" dirty="0" smtClean="0">
                <a:latin typeface="华文楷体" pitchFamily="2" charset="-122"/>
                <a:ea typeface="华文楷体" pitchFamily="2" charset="-122"/>
              </a:rPr>
              <a:t>正确解法：对于所有标致字节需要前面加转义字符</a:t>
            </a:r>
            <a:r>
              <a:rPr lang="en-US" altLang="zh-CN" dirty="0" smtClean="0">
                <a:latin typeface="华文楷体" pitchFamily="2" charset="-122"/>
                <a:ea typeface="华文楷体" pitchFamily="2" charset="-122"/>
              </a:rPr>
              <a:t>ESC</a:t>
            </a:r>
            <a:r>
              <a:rPr lang="zh-CN" altLang="en-US" dirty="0" smtClean="0">
                <a:latin typeface="华文楷体" pitchFamily="2" charset="-122"/>
                <a:ea typeface="华文楷体" pitchFamily="2" charset="-122"/>
              </a:rPr>
              <a:t>，前后有</a:t>
            </a:r>
            <a:r>
              <a:rPr lang="en-US" altLang="zh-CN" dirty="0" smtClean="0">
                <a:latin typeface="华文楷体" pitchFamily="2" charset="-122"/>
                <a:ea typeface="华文楷体" pitchFamily="2" charset="-122"/>
              </a:rPr>
              <a:t>FLAG</a:t>
            </a:r>
            <a:r>
              <a:rPr lang="zh-CN" altLang="en-US" dirty="0" smtClean="0">
                <a:latin typeface="华文楷体" pitchFamily="2" charset="-122"/>
                <a:ea typeface="华文楷体" pitchFamily="2" charset="-122"/>
              </a:rPr>
              <a:t>标示开头和结尾 </a:t>
            </a:r>
            <a:r>
              <a:rPr lang="en-US" altLang="zh-CN" dirty="0" smtClean="0">
                <a:latin typeface="华文楷体" pitchFamily="2" charset="-122"/>
                <a:ea typeface="华文楷体" pitchFamily="2" charset="-122"/>
              </a:rPr>
              <a:t>FLAG A B ESC </a:t>
            </a:r>
            <a:r>
              <a:rPr lang="en-US" altLang="zh-CN" dirty="0" err="1" smtClean="0">
                <a:latin typeface="华文楷体" pitchFamily="2" charset="-122"/>
                <a:ea typeface="华文楷体" pitchFamily="2" charset="-122"/>
              </a:rPr>
              <a:t>ESC</a:t>
            </a:r>
            <a:r>
              <a:rPr lang="en-US" altLang="zh-CN" dirty="0" smtClean="0">
                <a:latin typeface="华文楷体" pitchFamily="2" charset="-122"/>
                <a:ea typeface="华文楷体" pitchFamily="2" charset="-122"/>
              </a:rPr>
              <a:t> </a:t>
            </a:r>
            <a:r>
              <a:rPr lang="en-US" altLang="zh-CN" dirty="0" err="1" smtClean="0">
                <a:latin typeface="华文楷体" pitchFamily="2" charset="-122"/>
                <a:ea typeface="华文楷体" pitchFamily="2" charset="-122"/>
              </a:rPr>
              <a:t>ESC</a:t>
            </a:r>
            <a:r>
              <a:rPr lang="en-US" altLang="zh-CN" dirty="0" smtClean="0">
                <a:latin typeface="华文楷体" pitchFamily="2" charset="-122"/>
                <a:ea typeface="华文楷体" pitchFamily="2" charset="-122"/>
              </a:rPr>
              <a:t> FLAG </a:t>
            </a:r>
            <a:r>
              <a:rPr lang="en-US" altLang="zh-CN" dirty="0" err="1" smtClean="0">
                <a:latin typeface="华文楷体" pitchFamily="2" charset="-122"/>
                <a:ea typeface="华文楷体" pitchFamily="2" charset="-122"/>
              </a:rPr>
              <a:t>FLAG</a:t>
            </a:r>
            <a:endParaRPr lang="zh-CN" altLang="en-US"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(c) </a:t>
            </a:r>
            <a:r>
              <a:rPr lang="zh-CN" altLang="en-US" dirty="0" smtClean="0">
                <a:latin typeface="华文楷体" pitchFamily="2" charset="-122"/>
                <a:ea typeface="华文楷体" pitchFamily="2" charset="-122"/>
              </a:rPr>
              <a:t>包含位填充的起始和结束标志。</a:t>
            </a:r>
            <a:endParaRPr lang="en-US" altLang="zh-CN" dirty="0" smtClean="0">
              <a:latin typeface="华文楷体" pitchFamily="2" charset="-122"/>
              <a:ea typeface="华文楷体" pitchFamily="2" charset="-122"/>
            </a:endParaRPr>
          </a:p>
          <a:p>
            <a:pPr marL="640080" lvl="1" indent="-256032">
              <a:buFont typeface="Wingdings 3"/>
              <a:buChar char=""/>
              <a:defRPr/>
            </a:pPr>
            <a:r>
              <a:rPr lang="zh-CN" altLang="en-US" dirty="0" smtClean="0">
                <a:latin typeface="华文楷体" pitchFamily="2" charset="-122"/>
                <a:ea typeface="华文楷体" pitchFamily="2" charset="-122"/>
              </a:rPr>
              <a:t>正确解法：包含位填充的起始和结束标志</a:t>
            </a:r>
            <a:r>
              <a:rPr lang="en-US" altLang="zh-CN" dirty="0" smtClean="0">
                <a:latin typeface="华文楷体" pitchFamily="2" charset="-122"/>
                <a:ea typeface="华文楷体" pitchFamily="2" charset="-122"/>
              </a:rPr>
              <a:t>: FLAG A B ESC FLAG </a:t>
            </a:r>
            <a:r>
              <a:rPr lang="en-US" altLang="zh-CN" dirty="0" err="1" smtClean="0">
                <a:latin typeface="华文楷体" pitchFamily="2" charset="-122"/>
                <a:ea typeface="华文楷体" pitchFamily="2" charset="-122"/>
              </a:rPr>
              <a:t>FLAG</a:t>
            </a: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其中遇到连续</a:t>
            </a:r>
            <a:r>
              <a:rPr lang="en-US" altLang="zh-CN" dirty="0" smtClean="0">
                <a:latin typeface="华文楷体" pitchFamily="2" charset="-122"/>
                <a:ea typeface="华文楷体" pitchFamily="2" charset="-122"/>
              </a:rPr>
              <a:t>5</a:t>
            </a:r>
            <a:r>
              <a:rPr lang="zh-CN" altLang="en-US" dirty="0" smtClean="0">
                <a:latin typeface="华文楷体" pitchFamily="2" charset="-122"/>
                <a:ea typeface="华文楷体" pitchFamily="2" charset="-122"/>
              </a:rPr>
              <a:t>个</a:t>
            </a:r>
            <a:r>
              <a:rPr lang="en-US" altLang="zh-CN" dirty="0" smtClean="0">
                <a:latin typeface="华文楷体" pitchFamily="2" charset="-122"/>
                <a:ea typeface="华文楷体" pitchFamily="2" charset="-122"/>
              </a:rPr>
              <a:t>1</a:t>
            </a:r>
            <a:r>
              <a:rPr lang="zh-CN" altLang="en-US" dirty="0" smtClean="0">
                <a:latin typeface="华文楷体" pitchFamily="2" charset="-122"/>
                <a:ea typeface="华文楷体" pitchFamily="2" charset="-122"/>
              </a:rPr>
              <a:t>则填充 </a:t>
            </a:r>
            <a:r>
              <a:rPr lang="en-US" altLang="zh-CN" dirty="0" smtClean="0">
                <a:latin typeface="华文楷体" pitchFamily="2" charset="-122"/>
                <a:ea typeface="华文楷体" pitchFamily="2" charset="-122"/>
              </a:rPr>
              <a:t>0</a:t>
            </a:r>
            <a:endParaRPr lang="zh-CN" altLang="zh-CN"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endParaRPr lang="zh-CN" altLang="en-US" dirty="0">
              <a:ea typeface="华文楷体" pitchFamily="2" charset="-122"/>
            </a:endParaRPr>
          </a:p>
        </p:txBody>
      </p:sp>
      <p:sp>
        <p:nvSpPr>
          <p:cNvPr id="4" name="内容占位符 2"/>
          <p:cNvSpPr>
            <a:spLocks noGrp="1"/>
          </p:cNvSpPr>
          <p:nvPr>
            <p:ph sz="quarter" idx="1"/>
          </p:nvPr>
        </p:nvSpPr>
        <p:spPr>
          <a:xfrm>
            <a:off x="467544" y="1628800"/>
            <a:ext cx="8229600" cy="4525963"/>
          </a:xfrm>
        </p:spPr>
        <p:txBody>
          <a:bodyPr>
            <a:normAutofit/>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 3.9</a:t>
            </a:r>
            <a:r>
              <a:rPr lang="zh-CN" altLang="en-US" dirty="0" smtClean="0">
                <a:latin typeface="华文楷体" pitchFamily="2" charset="-122"/>
                <a:ea typeface="华文楷体" pitchFamily="2" charset="-122"/>
              </a:rPr>
              <a:t>假设使用海明码来传输</a:t>
            </a:r>
            <a:r>
              <a:rPr lang="en-US" altLang="zh-CN" dirty="0" smtClean="0">
                <a:latin typeface="华文楷体" pitchFamily="2" charset="-122"/>
                <a:ea typeface="华文楷体" pitchFamily="2" charset="-122"/>
              </a:rPr>
              <a:t>16</a:t>
            </a:r>
            <a:r>
              <a:rPr lang="zh-CN" altLang="en-US" dirty="0" smtClean="0">
                <a:latin typeface="华文楷体" pitchFamily="2" charset="-122"/>
                <a:ea typeface="华文楷体" pitchFamily="2" charset="-122"/>
              </a:rPr>
              <a:t>位的报文，请问，需要多少检查位才能确保接收方可以检测并纠正出单个位错位？对于报文</a:t>
            </a:r>
            <a:r>
              <a:rPr lang="en-US" altLang="zh-CN" dirty="0" smtClean="0">
                <a:latin typeface="华文楷体" pitchFamily="2" charset="-122"/>
                <a:ea typeface="华文楷体" pitchFamily="2" charset="-122"/>
              </a:rPr>
              <a:t>1101001100110101</a:t>
            </a:r>
            <a:r>
              <a:rPr lang="zh-CN" altLang="en-US" dirty="0" smtClean="0">
                <a:latin typeface="华文楷体" pitchFamily="2" charset="-122"/>
                <a:ea typeface="华文楷体" pitchFamily="2" charset="-122"/>
              </a:rPr>
              <a:t>，请给出所传输的位模式，假设在海明码中使用了偶数位。</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使用偶数位，</a:t>
            </a:r>
            <a:r>
              <a:rPr lang="en-US" altLang="zh-CN" dirty="0" smtClean="0">
                <a:latin typeface="华文楷体" pitchFamily="2" charset="-122"/>
                <a:ea typeface="华文楷体" pitchFamily="2" charset="-122"/>
              </a:rPr>
              <a:t>2</a:t>
            </a:r>
            <a:r>
              <a:rPr lang="zh-CN" altLang="en-US" dirty="0" smtClean="0">
                <a:latin typeface="华文楷体" pitchFamily="2" charset="-122"/>
                <a:ea typeface="华文楷体" pitchFamily="2" charset="-122"/>
              </a:rPr>
              <a:t>的幂次值均为校验位，即</a:t>
            </a:r>
            <a:r>
              <a:rPr lang="en-US" altLang="zh-CN" dirty="0" smtClean="0">
                <a:latin typeface="华文楷体" pitchFamily="2" charset="-122"/>
                <a:ea typeface="华文楷体" pitchFamily="2" charset="-122"/>
              </a:rPr>
              <a:t>1,2,4,8,16</a:t>
            </a:r>
            <a:r>
              <a:rPr lang="zh-CN" altLang="en-US" dirty="0" smtClean="0">
                <a:latin typeface="华文楷体" pitchFamily="2" charset="-122"/>
                <a:ea typeface="华文楷体" pitchFamily="2" charset="-122"/>
              </a:rPr>
              <a:t>为校验位，</a:t>
            </a:r>
            <a:r>
              <a:rPr lang="en-US" altLang="zh-CN" dirty="0" smtClean="0">
                <a:latin typeface="华文楷体" pitchFamily="2" charset="-122"/>
                <a:ea typeface="华文楷体" pitchFamily="2" charset="-122"/>
              </a:rPr>
              <a:t>5</a:t>
            </a:r>
            <a:r>
              <a:rPr lang="zh-CN" altLang="en-US" dirty="0" smtClean="0">
                <a:latin typeface="华文楷体" pitchFamily="2" charset="-122"/>
                <a:ea typeface="华文楷体" pitchFamily="2" charset="-122"/>
              </a:rPr>
              <a:t>位校验位。</a:t>
            </a:r>
            <a:endParaRPr lang="en-US" altLang="zh-CN" dirty="0" smtClean="0">
              <a:latin typeface="华文楷体" pitchFamily="2" charset="-122"/>
              <a:ea typeface="华文楷体" pitchFamily="2" charset="-122"/>
            </a:endParaRPr>
          </a:p>
          <a:p>
            <a:pPr marL="365760" indent="-256032" fontAlgn="auto">
              <a:spcAft>
                <a:spcPts val="0"/>
              </a:spcAft>
              <a:buNone/>
              <a:defRPr/>
            </a:pPr>
            <a:r>
              <a:rPr lang="en-US" altLang="zh-CN" dirty="0" smtClean="0">
                <a:latin typeface="华文楷体" pitchFamily="2" charset="-122"/>
                <a:ea typeface="华文楷体" pitchFamily="2" charset="-122"/>
              </a:rPr>
              <a:t>    3,5,6,7,9,10,11,12,13,14,15,17,18,19,20,21</a:t>
            </a:r>
            <a:r>
              <a:rPr lang="zh-CN" altLang="en-US" dirty="0" smtClean="0">
                <a:latin typeface="华文楷体" pitchFamily="2" charset="-122"/>
                <a:ea typeface="华文楷体" pitchFamily="2" charset="-122"/>
              </a:rPr>
              <a:t>位为数据位</a:t>
            </a:r>
            <a:endParaRPr lang="en-US" altLang="zh-CN" dirty="0" smtClean="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sz="quarter" idx="1"/>
          </p:nvPr>
        </p:nvSpPr>
        <p:spPr/>
        <p:txBody>
          <a:bodyPr/>
          <a:lstStyle/>
          <a:p>
            <a:endParaRPr lang="zh-CN" altLang="en-US"/>
          </a:p>
        </p:txBody>
      </p:sp>
      <p:pic>
        <p:nvPicPr>
          <p:cNvPr id="4" name="Picture 3"/>
          <p:cNvPicPr>
            <a:picLocks noChangeAspect="1" noChangeArrowheads="1"/>
          </p:cNvPicPr>
          <p:nvPr/>
        </p:nvPicPr>
        <p:blipFill>
          <a:blip r:embed="rId2" cstate="print"/>
          <a:srcRect/>
          <a:stretch>
            <a:fillRect/>
          </a:stretch>
        </p:blipFill>
        <p:spPr bwMode="auto">
          <a:xfrm>
            <a:off x="34925" y="22225"/>
            <a:ext cx="9037638" cy="6835775"/>
          </a:xfrm>
          <a:prstGeom prst="rect">
            <a:avLst/>
          </a:prstGeom>
          <a:noFill/>
          <a:ln w="9525">
            <a:solidFill>
              <a:schemeClr val="accent1">
                <a:shade val="50000"/>
              </a:schemeClr>
            </a:solidFill>
            <a:miter lim="800000"/>
            <a:headEnd/>
            <a:tailEnd/>
          </a:ln>
          <a:effectLst/>
        </p:spPr>
      </p:pic>
      <p:sp>
        <p:nvSpPr>
          <p:cNvPr id="5" name="椭圆 4"/>
          <p:cNvSpPr/>
          <p:nvPr/>
        </p:nvSpPr>
        <p:spPr>
          <a:xfrm>
            <a:off x="1331913" y="404813"/>
            <a:ext cx="287337" cy="360362"/>
          </a:xfrm>
          <a:prstGeom prst="ellipse">
            <a:avLst/>
          </a:prstGeom>
          <a:noFill/>
          <a:ln w="666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7" name="直接箭头连接符 6"/>
          <p:cNvCxnSpPr/>
          <p:nvPr/>
        </p:nvCxnSpPr>
        <p:spPr>
          <a:xfrm>
            <a:off x="1691680" y="764704"/>
            <a:ext cx="1800200" cy="86409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563888" y="1412776"/>
            <a:ext cx="2448272" cy="369332"/>
          </a:xfrm>
          <a:prstGeom prst="rect">
            <a:avLst/>
          </a:prstGeom>
          <a:noFill/>
        </p:spPr>
        <p:txBody>
          <a:bodyPr wrap="square" rtlCol="0">
            <a:spAutoFit/>
          </a:bodyPr>
          <a:lstStyle/>
          <a:p>
            <a:r>
              <a:rPr lang="zh-CN" altLang="en-US" dirty="0" smtClean="0"/>
              <a:t>答案错误</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1"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strips(downRight)">
                                      <p:cBhvr>
                                        <p:cTn id="20" dur="500"/>
                                        <p:tgtEl>
                                          <p:spTgt spid="7"/>
                                        </p:tgtEl>
                                      </p:cBhvr>
                                    </p:animEffect>
                                  </p:childTnLst>
                                </p:cTn>
                              </p:par>
                              <p:par>
                                <p:cTn id="21" presetID="18" presetClass="entr" presetSubtype="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Right)">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endParaRPr lang="zh-CN" altLang="en-US" dirty="0">
              <a:ea typeface="华文楷体" pitchFamily="2" charset="-122"/>
            </a:endParaRPr>
          </a:p>
        </p:txBody>
      </p:sp>
      <p:sp>
        <p:nvSpPr>
          <p:cNvPr id="4" name="内容占位符 2"/>
          <p:cNvSpPr>
            <a:spLocks noGrp="1"/>
          </p:cNvSpPr>
          <p:nvPr>
            <p:ph sz="quarter" idx="1"/>
          </p:nvPr>
        </p:nvSpPr>
        <p:spPr>
          <a:xfrm>
            <a:off x="467544" y="1268760"/>
            <a:ext cx="8229600" cy="4886003"/>
          </a:xfrm>
        </p:spPr>
        <p:txBody>
          <a:bodyPr>
            <a:normAutofit/>
          </a:bodyPr>
          <a:lstStyle/>
          <a:p>
            <a:r>
              <a:rPr lang="en-US" altLang="zh-CN" dirty="0" smtClean="0">
                <a:latin typeface="华文楷体" pitchFamily="2" charset="-122"/>
                <a:ea typeface="华文楷体" pitchFamily="2" charset="-122"/>
              </a:rPr>
              <a:t>3.12</a:t>
            </a:r>
            <a:r>
              <a:rPr lang="zh-CN" altLang="en-US" dirty="0" smtClean="0">
                <a:latin typeface="华文楷体" pitchFamily="2" charset="-122"/>
                <a:ea typeface="华文楷体" pitchFamily="2" charset="-122"/>
              </a:rPr>
              <a:t>检测错误的一种方法是按</a:t>
            </a:r>
            <a:r>
              <a:rPr lang="en-US" altLang="zh-CN" dirty="0" smtClean="0">
                <a:latin typeface="华文楷体" pitchFamily="2" charset="-122"/>
                <a:ea typeface="华文楷体" pitchFamily="2" charset="-122"/>
              </a:rPr>
              <a:t>n</a:t>
            </a:r>
            <a:r>
              <a:rPr lang="zh-CN" altLang="en-US" dirty="0" smtClean="0">
                <a:latin typeface="华文楷体" pitchFamily="2" charset="-122"/>
                <a:ea typeface="华文楷体" pitchFamily="2" charset="-122"/>
              </a:rPr>
              <a:t>行、每行</a:t>
            </a:r>
            <a:r>
              <a:rPr lang="en-US" altLang="zh-CN" dirty="0" smtClean="0">
                <a:latin typeface="华文楷体" pitchFamily="2" charset="-122"/>
                <a:ea typeface="华文楷体" pitchFamily="2" charset="-122"/>
              </a:rPr>
              <a:t>k</a:t>
            </a:r>
            <a:r>
              <a:rPr lang="zh-CN" altLang="en-US" dirty="0" smtClean="0">
                <a:latin typeface="华文楷体" pitchFamily="2" charset="-122"/>
                <a:ea typeface="华文楷体" pitchFamily="2" charset="-122"/>
              </a:rPr>
              <a:t>位来传输数据，并且在每行和每列加上奇偶位。其中右下角是一个检查它所在的行和列的奇偶位。这种方案能够检测出所有的单个错吗？</a:t>
            </a:r>
            <a:r>
              <a:rPr lang="en-US" altLang="zh-CN" dirty="0" smtClean="0">
                <a:latin typeface="华文楷体" pitchFamily="2" charset="-122"/>
                <a:ea typeface="华文楷体" pitchFamily="2" charset="-122"/>
              </a:rPr>
              <a:t>2</a:t>
            </a:r>
            <a:r>
              <a:rPr lang="zh-CN" altLang="en-US" dirty="0" smtClean="0">
                <a:latin typeface="华文楷体" pitchFamily="2" charset="-122"/>
                <a:ea typeface="华文楷体" pitchFamily="2" charset="-122"/>
              </a:rPr>
              <a:t>位错误呢？</a:t>
            </a:r>
            <a:r>
              <a:rPr lang="en-US" altLang="zh-CN" dirty="0" smtClean="0">
                <a:latin typeface="华文楷体" pitchFamily="2" charset="-122"/>
                <a:ea typeface="华文楷体" pitchFamily="2" charset="-122"/>
              </a:rPr>
              <a:t>3</a:t>
            </a:r>
            <a:r>
              <a:rPr lang="zh-CN" altLang="en-US" dirty="0" smtClean="0">
                <a:latin typeface="华文楷体" pitchFamily="2" charset="-122"/>
                <a:ea typeface="华文楷体" pitchFamily="2" charset="-122"/>
              </a:rPr>
              <a:t>位错误呢？</a:t>
            </a:r>
            <a:endParaRPr lang="en-US" altLang="zh-CN" dirty="0" smtClean="0">
              <a:latin typeface="华文楷体" pitchFamily="2" charset="-122"/>
              <a:ea typeface="华文楷体" pitchFamily="2" charset="-122"/>
            </a:endParaRPr>
          </a:p>
          <a:p>
            <a:r>
              <a:rPr lang="zh-CN" altLang="en-US" dirty="0" smtClean="0">
                <a:latin typeface="华文楷体" pitchFamily="2" charset="-122"/>
                <a:ea typeface="华文楷体" pitchFamily="2" charset="-122"/>
              </a:rPr>
              <a:t>正确解法：</a:t>
            </a:r>
            <a:r>
              <a:rPr lang="en-US" altLang="zh-CN" dirty="0" smtClean="0">
                <a:latin typeface="华文楷体" pitchFamily="2" charset="-122"/>
                <a:ea typeface="华文楷体" pitchFamily="2" charset="-122"/>
              </a:rPr>
              <a:t>1,2</a:t>
            </a:r>
            <a:r>
              <a:rPr lang="zh-CN" altLang="en-US" dirty="0" smtClean="0">
                <a:latin typeface="华文楷体" pitchFamily="2" charset="-122"/>
                <a:ea typeface="华文楷体" pitchFamily="2" charset="-122"/>
              </a:rPr>
              <a:t>位可以检测；但</a:t>
            </a:r>
            <a:r>
              <a:rPr lang="en-US" altLang="zh-CN" dirty="0" smtClean="0">
                <a:latin typeface="华文楷体" pitchFamily="2" charset="-122"/>
                <a:ea typeface="华文楷体" pitchFamily="2" charset="-122"/>
              </a:rPr>
              <a:t>3</a:t>
            </a:r>
            <a:r>
              <a:rPr lang="zh-CN" altLang="en-US" dirty="0" smtClean="0">
                <a:latin typeface="华文楷体" pitchFamily="2" charset="-122"/>
                <a:ea typeface="华文楷体" pitchFamily="2" charset="-122"/>
              </a:rPr>
              <a:t>位错误不一定能检测出，如下图反例。</a:t>
            </a:r>
            <a:endParaRPr lang="zh-CN" altLang="zh-CN" dirty="0" smtClean="0">
              <a:latin typeface="华文楷体" pitchFamily="2" charset="-122"/>
              <a:ea typeface="华文楷体" pitchFamily="2" charset="-122"/>
            </a:endParaRPr>
          </a:p>
          <a:p>
            <a:pPr marL="365760" indent="-256032" fontAlgn="auto">
              <a:spcAft>
                <a:spcPts val="0"/>
              </a:spcAft>
              <a:buNone/>
              <a:defRPr/>
            </a:pPr>
            <a:endParaRPr lang="en-US" altLang="zh-CN" dirty="0" smtClean="0">
              <a:latin typeface="华文楷体" pitchFamily="2" charset="-122"/>
              <a:ea typeface="华文楷体" pitchFamily="2" charset="-122"/>
            </a:endParaRPr>
          </a:p>
        </p:txBody>
      </p:sp>
      <p:graphicFrame>
        <p:nvGraphicFramePr>
          <p:cNvPr id="5" name="表格 4"/>
          <p:cNvGraphicFramePr>
            <a:graphicFrameLocks noGrp="1"/>
          </p:cNvGraphicFramePr>
          <p:nvPr/>
        </p:nvGraphicFramePr>
        <p:xfrm>
          <a:off x="3203848" y="4221088"/>
          <a:ext cx="2892150" cy="2376264"/>
        </p:xfrm>
        <a:graphic>
          <a:graphicData uri="http://schemas.openxmlformats.org/drawingml/2006/table">
            <a:tbl>
              <a:tblPr bandRow="1">
                <a:tableStyleId>{5940675A-B579-460E-94D1-54222C63F5DA}</a:tableStyleId>
              </a:tblPr>
              <a:tblGrid>
                <a:gridCol w="482025"/>
                <a:gridCol w="482025"/>
                <a:gridCol w="482025"/>
                <a:gridCol w="482025"/>
                <a:gridCol w="482025"/>
                <a:gridCol w="482025"/>
              </a:tblGrid>
              <a:tr h="396044">
                <a:tc>
                  <a:txBody>
                    <a:bodyPr/>
                    <a:lstStyle/>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solidFill>
                      <a:schemeClr val="accent1"/>
                    </a:solidFill>
                  </a:tcPr>
                </a:tc>
              </a:tr>
              <a:tr h="396044">
                <a:tc>
                  <a:txBody>
                    <a:bodyPr/>
                    <a:lstStyle/>
                    <a:p>
                      <a:endParaRPr lang="zh-CN" altLang="en-US"/>
                    </a:p>
                  </a:txBody>
                  <a:tcPr/>
                </a:tc>
                <a:tc>
                  <a:txBody>
                    <a:bodyPr/>
                    <a:lstStyle/>
                    <a:p>
                      <a:r>
                        <a:rPr lang="en-US" altLang="zh-CN" dirty="0" smtClean="0"/>
                        <a:t>A</a:t>
                      </a:r>
                      <a:endParaRPr lang="zh-CN" altLang="en-US" dirty="0"/>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tc>
                <a:tc>
                  <a:txBody>
                    <a:bodyPr/>
                    <a:lstStyle/>
                    <a:p>
                      <a:r>
                        <a:rPr lang="en-US" altLang="zh-CN" dirty="0" smtClean="0"/>
                        <a:t>B</a:t>
                      </a:r>
                      <a:endParaRPr lang="zh-CN" altLang="en-US" dirty="0"/>
                    </a:p>
                  </a:txBody>
                  <a:tcPr>
                    <a:solidFill>
                      <a:schemeClr val="accent1"/>
                    </a:solidFill>
                  </a:tcPr>
                </a:tc>
              </a:tr>
              <a:tr h="396044">
                <a:tc>
                  <a:txBody>
                    <a:bodyPr/>
                    <a:lstStyle/>
                    <a:p>
                      <a:endParaRPr lang="zh-CN" altLang="en-US"/>
                    </a:p>
                  </a:txBody>
                  <a:tcPr/>
                </a:tc>
                <a:tc>
                  <a:txBody>
                    <a:bodyPr/>
                    <a:lstStyle/>
                    <a:p>
                      <a:endParaRPr lang="zh-CN" altLang="en-US" dirty="0"/>
                    </a:p>
                  </a:txBody>
                  <a:tcPr/>
                </a:tc>
                <a:tc>
                  <a:txBody>
                    <a:bodyPr/>
                    <a:lstStyle/>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solidFill>
                      <a:schemeClr val="accent1"/>
                    </a:solidFill>
                  </a:tcPr>
                </a:tc>
              </a:tr>
              <a:tr h="396044">
                <a:tc>
                  <a:txBody>
                    <a:bodyPr/>
                    <a:lstStyle/>
                    <a:p>
                      <a:endParaRPr lang="zh-CN" altLang="en-US"/>
                    </a:p>
                  </a:txBody>
                  <a:tcPr/>
                </a:tc>
                <a:tc>
                  <a:txBody>
                    <a:bodyPr/>
                    <a:lstStyle/>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solidFill>
                      <a:schemeClr val="accent1"/>
                    </a:solidFill>
                  </a:tcPr>
                </a:tc>
              </a:tr>
              <a:tr h="396044">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c>
                  <a:txBody>
                    <a:bodyPr/>
                    <a:lstStyle/>
                    <a:p>
                      <a:endParaRPr lang="zh-CN" altLang="en-US" dirty="0"/>
                    </a:p>
                  </a:txBody>
                  <a:tcPr>
                    <a:solidFill>
                      <a:schemeClr val="accent1"/>
                    </a:solidFill>
                  </a:tcPr>
                </a:tc>
              </a:tr>
              <a:tr h="396044">
                <a:tc>
                  <a:txBody>
                    <a:bodyPr/>
                    <a:lstStyle/>
                    <a:p>
                      <a:endParaRPr lang="zh-CN" altLang="en-US" dirty="0"/>
                    </a:p>
                  </a:txBody>
                  <a:tcPr>
                    <a:solidFill>
                      <a:schemeClr val="accent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t>C</a:t>
                      </a:r>
                      <a:endParaRPr lang="zh-CN" altLang="en-US" dirty="0" smtClean="0"/>
                    </a:p>
                  </a:txBody>
                  <a:tcPr>
                    <a:solidFill>
                      <a:schemeClr val="accent1"/>
                    </a:solidFill>
                  </a:tcPr>
                </a:tc>
                <a:tc>
                  <a:txBody>
                    <a:bodyPr/>
                    <a:lstStyle/>
                    <a:p>
                      <a:endParaRPr lang="zh-CN" altLang="en-US" dirty="0"/>
                    </a:p>
                  </a:txBody>
                  <a:tcPr>
                    <a:solidFill>
                      <a:schemeClr val="accent1"/>
                    </a:solidFill>
                  </a:tcPr>
                </a:tc>
                <a:tc>
                  <a:txBody>
                    <a:bodyPr/>
                    <a:lstStyle/>
                    <a:p>
                      <a:endParaRPr lang="zh-CN" altLang="en-US" dirty="0"/>
                    </a:p>
                  </a:txBody>
                  <a:tcPr>
                    <a:solidFill>
                      <a:schemeClr val="accent1"/>
                    </a:solidFill>
                  </a:tcPr>
                </a:tc>
                <a:tc>
                  <a:txBody>
                    <a:bodyPr/>
                    <a:lstStyle/>
                    <a:p>
                      <a:endParaRPr lang="zh-CN" altLang="en-US" dirty="0"/>
                    </a:p>
                  </a:txBody>
                  <a:tcPr>
                    <a:solidFill>
                      <a:schemeClr val="accent1"/>
                    </a:solidFill>
                  </a:tcPr>
                </a:tc>
                <a:tc>
                  <a:txBody>
                    <a:bodyPr/>
                    <a:lstStyle/>
                    <a:p>
                      <a:endParaRPr lang="zh-CN" altLang="en-US" dirty="0"/>
                    </a:p>
                  </a:txBody>
                  <a:tcPr>
                    <a:solidFill>
                      <a:schemeClr val="accent1"/>
                    </a:solidFill>
                  </a:tcPr>
                </a:tc>
              </a:tr>
            </a:tbl>
          </a:graphicData>
        </a:graphic>
      </p:graphicFrame>
      <p:sp>
        <p:nvSpPr>
          <p:cNvPr id="6" name="TextBox 6"/>
          <p:cNvSpPr txBox="1">
            <a:spLocks noChangeArrowheads="1"/>
          </p:cNvSpPr>
          <p:nvPr/>
        </p:nvSpPr>
        <p:spPr bwMode="auto">
          <a:xfrm>
            <a:off x="6456636" y="4221088"/>
            <a:ext cx="2374900" cy="2308225"/>
          </a:xfrm>
          <a:prstGeom prst="rect">
            <a:avLst/>
          </a:prstGeom>
          <a:noFill/>
          <a:ln w="9525">
            <a:noFill/>
            <a:miter lim="800000"/>
            <a:headEnd/>
            <a:tailEnd/>
          </a:ln>
        </p:spPr>
        <p:txBody>
          <a:bodyPr>
            <a:spAutoFit/>
          </a:bodyPr>
          <a:lstStyle/>
          <a:p>
            <a:r>
              <a:rPr lang="zh-CN" altLang="en-US" dirty="0">
                <a:solidFill>
                  <a:srgbClr val="FF0000"/>
                </a:solidFill>
                <a:latin typeface="华文楷体" pitchFamily="2" charset="-122"/>
                <a:ea typeface="华文楷体" pitchFamily="2" charset="-122"/>
              </a:rPr>
              <a:t>橙</a:t>
            </a:r>
            <a:r>
              <a:rPr lang="zh-CN" altLang="en-US" dirty="0" smtClean="0">
                <a:solidFill>
                  <a:srgbClr val="FF0000"/>
                </a:solidFill>
                <a:latin typeface="华文楷体" pitchFamily="2" charset="-122"/>
                <a:ea typeface="华文楷体" pitchFamily="2" charset="-122"/>
              </a:rPr>
              <a:t>色</a:t>
            </a:r>
            <a:r>
              <a:rPr lang="zh-CN" altLang="en-US" dirty="0">
                <a:solidFill>
                  <a:srgbClr val="FF0000"/>
                </a:solidFill>
                <a:latin typeface="华文楷体" pitchFamily="2" charset="-122"/>
                <a:ea typeface="华文楷体" pitchFamily="2" charset="-122"/>
              </a:rPr>
              <a:t>的为校验位，右下角元校验所有行列校验位。</a:t>
            </a:r>
            <a:endParaRPr lang="en-US" altLang="zh-CN" dirty="0">
              <a:solidFill>
                <a:srgbClr val="FF0000"/>
              </a:solidFill>
              <a:latin typeface="华文楷体" pitchFamily="2" charset="-122"/>
              <a:ea typeface="华文楷体" pitchFamily="2" charset="-122"/>
            </a:endParaRPr>
          </a:p>
          <a:p>
            <a:r>
              <a:rPr lang="zh-CN" altLang="en-US" dirty="0">
                <a:solidFill>
                  <a:srgbClr val="FF0000"/>
                </a:solidFill>
                <a:latin typeface="华文楷体" pitchFamily="2" charset="-122"/>
                <a:ea typeface="华文楷体" pitchFamily="2" charset="-122"/>
              </a:rPr>
              <a:t>如果</a:t>
            </a:r>
            <a:r>
              <a:rPr lang="en-US" altLang="zh-CN" dirty="0">
                <a:solidFill>
                  <a:srgbClr val="FF0000"/>
                </a:solidFill>
                <a:latin typeface="华文楷体" pitchFamily="2" charset="-122"/>
                <a:ea typeface="华文楷体" pitchFamily="2" charset="-122"/>
              </a:rPr>
              <a:t>A</a:t>
            </a:r>
            <a:r>
              <a:rPr lang="zh-CN" altLang="en-US" dirty="0">
                <a:solidFill>
                  <a:srgbClr val="FF0000"/>
                </a:solidFill>
                <a:latin typeface="华文楷体" pitchFamily="2" charset="-122"/>
                <a:ea typeface="华文楷体" pitchFamily="2" charset="-122"/>
              </a:rPr>
              <a:t>跟其行列校验位</a:t>
            </a:r>
            <a:r>
              <a:rPr lang="en-US" altLang="zh-CN" dirty="0">
                <a:solidFill>
                  <a:srgbClr val="FF0000"/>
                </a:solidFill>
                <a:latin typeface="华文楷体" pitchFamily="2" charset="-122"/>
                <a:ea typeface="华文楷体" pitchFamily="2" charset="-122"/>
              </a:rPr>
              <a:t>B</a:t>
            </a:r>
            <a:r>
              <a:rPr lang="zh-CN" altLang="en-US" dirty="0">
                <a:solidFill>
                  <a:srgbClr val="FF0000"/>
                </a:solidFill>
                <a:latin typeface="华文楷体" pitchFamily="2" charset="-122"/>
                <a:ea typeface="华文楷体" pitchFamily="2" charset="-122"/>
              </a:rPr>
              <a:t>、</a:t>
            </a:r>
            <a:r>
              <a:rPr lang="en-US" altLang="zh-CN" dirty="0">
                <a:solidFill>
                  <a:srgbClr val="FF0000"/>
                </a:solidFill>
                <a:latin typeface="华文楷体" pitchFamily="2" charset="-122"/>
                <a:ea typeface="华文楷体" pitchFamily="2" charset="-122"/>
              </a:rPr>
              <a:t>C</a:t>
            </a:r>
            <a:r>
              <a:rPr lang="zh-CN" altLang="en-US" dirty="0">
                <a:solidFill>
                  <a:srgbClr val="FF0000"/>
                </a:solidFill>
                <a:latin typeface="华文楷体" pitchFamily="2" charset="-122"/>
                <a:ea typeface="华文楷体" pitchFamily="2" charset="-122"/>
              </a:rPr>
              <a:t>均发生错误，反转，那么即使右下角的校验位也无法检测出错误来。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endParaRPr lang="zh-CN" altLang="en-US" dirty="0">
              <a:ea typeface="华文楷体" pitchFamily="2" charset="-122"/>
            </a:endParaRPr>
          </a:p>
        </p:txBody>
      </p:sp>
      <p:sp>
        <p:nvSpPr>
          <p:cNvPr id="4" name="内容占位符 2"/>
          <p:cNvSpPr>
            <a:spLocks noGrp="1"/>
          </p:cNvSpPr>
          <p:nvPr>
            <p:ph sz="quarter" idx="1"/>
          </p:nvPr>
        </p:nvSpPr>
        <p:spPr>
          <a:xfrm>
            <a:off x="467544" y="1628800"/>
            <a:ext cx="8229600" cy="4525963"/>
          </a:xfrm>
        </p:spPr>
        <p:txBody>
          <a:bodyPr>
            <a:normAutofit fontScale="85000" lnSpcReduction="2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 3.18</a:t>
            </a:r>
            <a:r>
              <a:rPr lang="zh-CN" altLang="en-US" dirty="0" smtClean="0">
                <a:latin typeface="华文楷体" pitchFamily="2" charset="-122"/>
                <a:ea typeface="华文楷体" pitchFamily="2" charset="-122"/>
              </a:rPr>
              <a:t>一条</a:t>
            </a:r>
            <a:r>
              <a:rPr lang="en-US" altLang="zh-CN" dirty="0" smtClean="0">
                <a:latin typeface="华文楷体" pitchFamily="2" charset="-122"/>
                <a:ea typeface="华文楷体" pitchFamily="2" charset="-122"/>
              </a:rPr>
              <a:t>3000</a:t>
            </a:r>
            <a:r>
              <a:rPr lang="zh-CN" altLang="en-US" dirty="0" smtClean="0">
                <a:latin typeface="华文楷体" pitchFamily="2" charset="-122"/>
                <a:ea typeface="华文楷体" pitchFamily="2" charset="-122"/>
              </a:rPr>
              <a:t>公里长的</a:t>
            </a:r>
            <a:r>
              <a:rPr lang="en-US" altLang="zh-CN" dirty="0" smtClean="0">
                <a:latin typeface="华文楷体" pitchFamily="2" charset="-122"/>
                <a:ea typeface="华文楷体" pitchFamily="2" charset="-122"/>
              </a:rPr>
              <a:t>T1</a:t>
            </a:r>
            <a:r>
              <a:rPr lang="zh-CN" altLang="en-US" dirty="0" smtClean="0">
                <a:latin typeface="华文楷体" pitchFamily="2" charset="-122"/>
                <a:ea typeface="华文楷体" pitchFamily="2" charset="-122"/>
              </a:rPr>
              <a:t>骨干线路被用来传输</a:t>
            </a:r>
            <a:r>
              <a:rPr lang="en-US" altLang="zh-CN" dirty="0" smtClean="0">
                <a:latin typeface="华文楷体" pitchFamily="2" charset="-122"/>
                <a:ea typeface="华文楷体" pitchFamily="2" charset="-122"/>
              </a:rPr>
              <a:t>64</a:t>
            </a:r>
            <a:r>
              <a:rPr lang="zh-CN" altLang="en-US" dirty="0" smtClean="0">
                <a:latin typeface="华文楷体" pitchFamily="2" charset="-122"/>
                <a:ea typeface="华文楷体" pitchFamily="2" charset="-122"/>
              </a:rPr>
              <a:t>字节的帧，两端使用了协议</a:t>
            </a:r>
            <a:r>
              <a:rPr lang="en-US" altLang="zh-CN" dirty="0" smtClean="0">
                <a:latin typeface="华文楷体" pitchFamily="2" charset="-122"/>
                <a:ea typeface="华文楷体" pitchFamily="2" charset="-122"/>
              </a:rPr>
              <a:t>5</a:t>
            </a:r>
            <a:r>
              <a:rPr lang="zh-CN" altLang="en-US" dirty="0" smtClean="0">
                <a:latin typeface="华文楷体" pitchFamily="2" charset="-122"/>
                <a:ea typeface="华文楷体" pitchFamily="2" charset="-122"/>
              </a:rPr>
              <a:t>（回退</a:t>
            </a:r>
            <a:r>
              <a:rPr lang="en-US" altLang="zh-CN" dirty="0" smtClean="0">
                <a:latin typeface="华文楷体" pitchFamily="2" charset="-122"/>
                <a:ea typeface="华文楷体" pitchFamily="2" charset="-122"/>
              </a:rPr>
              <a:t>N</a:t>
            </a:r>
            <a:r>
              <a:rPr lang="zh-CN" altLang="en-US" dirty="0" smtClean="0">
                <a:latin typeface="华文楷体" pitchFamily="2" charset="-122"/>
                <a:ea typeface="华文楷体" pitchFamily="2" charset="-122"/>
              </a:rPr>
              <a:t>帧协议）。如果传输速度为</a:t>
            </a:r>
            <a:r>
              <a:rPr lang="en-US" altLang="zh-CN" dirty="0" smtClean="0">
                <a:latin typeface="华文楷体" pitchFamily="2" charset="-122"/>
                <a:ea typeface="华文楷体" pitchFamily="2" charset="-122"/>
              </a:rPr>
              <a:t>6us/</a:t>
            </a:r>
            <a:r>
              <a:rPr lang="zh-CN" altLang="en-US" dirty="0" smtClean="0">
                <a:latin typeface="华文楷体" pitchFamily="2" charset="-122"/>
                <a:ea typeface="华文楷体" pitchFamily="2" charset="-122"/>
              </a:rPr>
              <a:t>公里，则序列号应该有多少位？</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en-US" dirty="0" smtClean="0">
                <a:latin typeface="华文楷体" pitchFamily="2" charset="-122"/>
                <a:ea typeface="华文楷体" pitchFamily="2" charset="-122"/>
              </a:rPr>
              <a:t>正确解法：</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en-US" dirty="0" smtClean="0">
                <a:latin typeface="华文楷体" pitchFamily="2" charset="-122"/>
                <a:ea typeface="华文楷体" pitchFamily="2" charset="-122"/>
              </a:rPr>
              <a:t>若要有效运行</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窗口大小</a:t>
            </a:r>
            <a:r>
              <a:rPr lang="en-US" altLang="zh-CN" dirty="0" smtClean="0">
                <a:latin typeface="华文楷体" pitchFamily="2" charset="-122"/>
                <a:ea typeface="华文楷体" pitchFamily="2" charset="-122"/>
              </a:rPr>
              <a:t>n</a:t>
            </a:r>
            <a:r>
              <a:rPr lang="zh-CN" altLang="en-US" dirty="0" smtClean="0">
                <a:latin typeface="华文楷体" pitchFamily="2" charset="-122"/>
                <a:ea typeface="华文楷体" pitchFamily="2" charset="-122"/>
              </a:rPr>
              <a:t>应当足够大</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以至于在第一个帧的确认信号回来之前可以不断的发送</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在 </a:t>
            </a:r>
            <a:r>
              <a:rPr lang="en-US" altLang="zh-CN" dirty="0" smtClean="0">
                <a:latin typeface="华文楷体" pitchFamily="2" charset="-122"/>
                <a:ea typeface="华文楷体" pitchFamily="2" charset="-122"/>
              </a:rPr>
              <a:t>T1</a:t>
            </a:r>
            <a:r>
              <a:rPr lang="zh-CN" altLang="en-US" dirty="0" smtClean="0">
                <a:latin typeface="华文楷体" pitchFamily="2" charset="-122"/>
                <a:ea typeface="华文楷体" pitchFamily="2" charset="-122"/>
              </a:rPr>
              <a:t>信道</a:t>
            </a: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发出去 </a:t>
            </a:r>
            <a:r>
              <a:rPr lang="en-US" altLang="zh-CN" dirty="0" smtClean="0">
                <a:latin typeface="华文楷体" pitchFamily="2" charset="-122"/>
                <a:ea typeface="华文楷体" pitchFamily="2" charset="-122"/>
              </a:rPr>
              <a:t>64bytes</a:t>
            </a:r>
            <a:r>
              <a:rPr lang="zh-CN" altLang="en-US" dirty="0" smtClean="0">
                <a:latin typeface="华文楷体" pitchFamily="2" charset="-122"/>
                <a:ea typeface="华文楷体" pitchFamily="2" charset="-122"/>
              </a:rPr>
              <a:t>数据需花费</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r>
              <a:rPr lang="zh-CN" altLang="en-US" dirty="0" smtClean="0">
                <a:latin typeface="华文楷体" pitchFamily="2" charset="-122"/>
                <a:ea typeface="华文楷体" pitchFamily="2" charset="-122"/>
              </a:rPr>
              <a:t>   而完全到达对方和线路上传播对方确认信号各需要</a:t>
            </a: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r>
              <a:rPr lang="zh-CN" altLang="en-US" dirty="0" smtClean="0">
                <a:latin typeface="华文楷体" pitchFamily="2" charset="-122"/>
                <a:ea typeface="华文楷体" pitchFamily="2" charset="-122"/>
              </a:rPr>
              <a:t>   此处对方发出去确认帧花费的时间忽略不计</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因此一个确认返回之前的时间为</a:t>
            </a:r>
            <a:r>
              <a:rPr lang="en-US" altLang="zh-CN" dirty="0" smtClean="0">
                <a:latin typeface="华文楷体" pitchFamily="2" charset="-122"/>
                <a:ea typeface="华文楷体" pitchFamily="2" charset="-122"/>
              </a:rPr>
              <a:t>T=36.33ms</a:t>
            </a:r>
            <a:r>
              <a:rPr lang="zh-CN" altLang="en-US" dirty="0" smtClean="0">
                <a:latin typeface="华文楷体" pitchFamily="2" charset="-122"/>
                <a:ea typeface="华文楷体" pitchFamily="2" charset="-122"/>
              </a:rPr>
              <a:t>，发送一帧需要</a:t>
            </a:r>
            <a:r>
              <a:rPr lang="en-US" altLang="zh-CN" dirty="0" smtClean="0">
                <a:latin typeface="华文楷体" pitchFamily="2" charset="-122"/>
                <a:ea typeface="华文楷体" pitchFamily="2" charset="-122"/>
              </a:rPr>
              <a:t>0.33ms,  </a:t>
            </a:r>
            <a:r>
              <a:rPr lang="zh-CN" altLang="en-US" dirty="0" smtClean="0">
                <a:latin typeface="华文楷体" pitchFamily="2" charset="-122"/>
                <a:ea typeface="华文楷体" pitchFamily="2" charset="-122"/>
              </a:rPr>
              <a:t>因此</a:t>
            </a:r>
            <a:r>
              <a:rPr lang="en-US" altLang="zh-CN" dirty="0" smtClean="0">
                <a:latin typeface="华文楷体" pitchFamily="2" charset="-122"/>
                <a:ea typeface="华文楷体" pitchFamily="2" charset="-122"/>
              </a:rPr>
              <a:t>n=36.33/0.33=110 </a:t>
            </a:r>
            <a:r>
              <a:rPr lang="zh-CN" altLang="en-US" dirty="0" smtClean="0">
                <a:latin typeface="华文楷体" pitchFamily="2" charset="-122"/>
                <a:ea typeface="华文楷体" pitchFamily="2" charset="-122"/>
              </a:rPr>
              <a:t>帧</a:t>
            </a: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因此序列号需要</a:t>
            </a:r>
            <a:r>
              <a:rPr lang="en-US" altLang="zh-CN" dirty="0" smtClean="0">
                <a:latin typeface="华文楷体" pitchFamily="2" charset="-122"/>
                <a:ea typeface="华文楷体" pitchFamily="2" charset="-122"/>
              </a:rPr>
              <a:t>7</a:t>
            </a:r>
            <a:r>
              <a:rPr lang="zh-CN" altLang="en-US" dirty="0" smtClean="0">
                <a:latin typeface="华文楷体" pitchFamily="2" charset="-122"/>
                <a:ea typeface="华文楷体" pitchFamily="2" charset="-122"/>
              </a:rPr>
              <a:t>位序列号空间（</a:t>
            </a:r>
            <a:r>
              <a:rPr lang="en-US" altLang="zh-CN" dirty="0" smtClean="0">
                <a:latin typeface="华文楷体" pitchFamily="2" charset="-122"/>
                <a:ea typeface="华文楷体" pitchFamily="2" charset="-122"/>
              </a:rPr>
              <a:t>110 &lt; 2^7=128</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 </a:t>
            </a:r>
            <a:endParaRPr lang="zh-CN" altLang="zh-CN" dirty="0" smtClean="0">
              <a:latin typeface="华文楷体" pitchFamily="2" charset="-122"/>
              <a:ea typeface="华文楷体" pitchFamily="2" charset="-122"/>
            </a:endParaRPr>
          </a:p>
          <a:p>
            <a:pPr marL="365760" indent="-256032" fontAlgn="auto">
              <a:spcAft>
                <a:spcPts val="0"/>
              </a:spcAft>
              <a:buFont typeface="Wingdings 3"/>
              <a:buChar char=""/>
              <a:defRPr/>
            </a:pPr>
            <a:endParaRPr lang="en-US" altLang="zh-CN" dirty="0" smtClean="0">
              <a:latin typeface="华文楷体" pitchFamily="2" charset="-122"/>
              <a:ea typeface="华文楷体" pitchFamily="2" charset="-122"/>
            </a:endParaRPr>
          </a:p>
        </p:txBody>
      </p:sp>
      <p:pic>
        <p:nvPicPr>
          <p:cNvPr id="5" name="Picture 2"/>
          <p:cNvPicPr>
            <a:picLocks noChangeAspect="1" noChangeArrowheads="1"/>
          </p:cNvPicPr>
          <p:nvPr/>
        </p:nvPicPr>
        <p:blipFill>
          <a:blip r:embed="rId2" cstate="print"/>
          <a:srcRect/>
          <a:stretch>
            <a:fillRect/>
          </a:stretch>
        </p:blipFill>
        <p:spPr bwMode="auto">
          <a:xfrm>
            <a:off x="2627784" y="3645024"/>
            <a:ext cx="4183063" cy="387350"/>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a:stretch>
            <a:fillRect/>
          </a:stretch>
        </p:blipFill>
        <p:spPr bwMode="auto">
          <a:xfrm>
            <a:off x="2915816" y="4437112"/>
            <a:ext cx="3155950" cy="35877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endParaRPr lang="zh-CN" altLang="en-US" dirty="0">
              <a:ea typeface="华文楷体" pitchFamily="2" charset="-122"/>
            </a:endParaRPr>
          </a:p>
        </p:txBody>
      </p:sp>
      <p:sp>
        <p:nvSpPr>
          <p:cNvPr id="4" name="内容占位符 2"/>
          <p:cNvSpPr>
            <a:spLocks noGrp="1"/>
          </p:cNvSpPr>
          <p:nvPr>
            <p:ph sz="quarter" idx="1"/>
          </p:nvPr>
        </p:nvSpPr>
        <p:spPr>
          <a:xfrm>
            <a:off x="467544" y="1628800"/>
            <a:ext cx="8229600" cy="4525963"/>
          </a:xfrm>
        </p:spPr>
        <p:txBody>
          <a:bodyPr>
            <a:normAutofit lnSpcReduction="10000"/>
          </a:bodyPr>
          <a:lstStyle/>
          <a:p>
            <a:pPr marL="365760" indent="-256032">
              <a:buFont typeface="Wingdings 3"/>
              <a:buChar char=""/>
              <a:defRPr/>
            </a:pPr>
            <a:r>
              <a:rPr lang="en-US" altLang="zh-CN" dirty="0" smtClean="0">
                <a:latin typeface="华文楷体" pitchFamily="2" charset="-122"/>
                <a:ea typeface="华文楷体" pitchFamily="2" charset="-122"/>
              </a:rPr>
              <a:t>  3.29</a:t>
            </a:r>
            <a:r>
              <a:rPr lang="zh-CN" altLang="en-US" dirty="0" smtClean="0">
                <a:latin typeface="华文楷体" pitchFamily="2" charset="-122"/>
                <a:ea typeface="华文楷体" pitchFamily="2" charset="-122"/>
              </a:rPr>
              <a:t>利用地球同步卫星在一个</a:t>
            </a:r>
            <a:r>
              <a:rPr lang="en-US" altLang="zh-CN" dirty="0" smtClean="0">
                <a:latin typeface="华文楷体" pitchFamily="2" charset="-122"/>
                <a:ea typeface="华文楷体" pitchFamily="2" charset="-122"/>
              </a:rPr>
              <a:t>1Mbps</a:t>
            </a:r>
            <a:r>
              <a:rPr lang="zh-CN" altLang="en-US" dirty="0" smtClean="0">
                <a:latin typeface="华文楷体" pitchFamily="2" charset="-122"/>
                <a:ea typeface="华文楷体" pitchFamily="2" charset="-122"/>
              </a:rPr>
              <a:t>的信道上发送</a:t>
            </a:r>
            <a:r>
              <a:rPr lang="en-US" altLang="zh-CN" dirty="0" smtClean="0">
                <a:latin typeface="华文楷体" pitchFamily="2" charset="-122"/>
                <a:ea typeface="华文楷体" pitchFamily="2" charset="-122"/>
              </a:rPr>
              <a:t>1000</a:t>
            </a:r>
            <a:r>
              <a:rPr lang="zh-CN" altLang="en-US" dirty="0" smtClean="0">
                <a:latin typeface="华文楷体" pitchFamily="2" charset="-122"/>
                <a:ea typeface="华文楷体" pitchFamily="2" charset="-122"/>
              </a:rPr>
              <a:t>位的帧，该信道离开地球的传输延迟为</a:t>
            </a:r>
            <a:r>
              <a:rPr lang="en-US" altLang="zh-CN" dirty="0" smtClean="0">
                <a:latin typeface="华文楷体" pitchFamily="2" charset="-122"/>
                <a:ea typeface="华文楷体" pitchFamily="2" charset="-122"/>
              </a:rPr>
              <a:t>270ms</a:t>
            </a:r>
            <a:r>
              <a:rPr lang="zh-CN" altLang="en-US" dirty="0" smtClean="0">
                <a:latin typeface="华文楷体" pitchFamily="2" charset="-122"/>
                <a:ea typeface="华文楷体" pitchFamily="2" charset="-122"/>
              </a:rPr>
              <a:t>。确认信息总是被捎带在数据帧上。头部非常短，并且使用</a:t>
            </a:r>
            <a:r>
              <a:rPr lang="en-US" altLang="zh-CN" dirty="0" smtClean="0">
                <a:latin typeface="华文楷体" pitchFamily="2" charset="-122"/>
                <a:ea typeface="华文楷体" pitchFamily="2" charset="-122"/>
              </a:rPr>
              <a:t>3</a:t>
            </a:r>
            <a:r>
              <a:rPr lang="zh-CN" altLang="en-US" dirty="0" smtClean="0">
                <a:latin typeface="华文楷体" pitchFamily="2" charset="-122"/>
                <a:ea typeface="华文楷体" pitchFamily="2" charset="-122"/>
              </a:rPr>
              <a:t>位序列号。在下面的协议中，最大可获得的信道利用率是多少？</a:t>
            </a:r>
            <a:endParaRPr lang="en-US" altLang="zh-CN" dirty="0" smtClean="0">
              <a:latin typeface="华文楷体" pitchFamily="2" charset="-122"/>
              <a:ea typeface="华文楷体" pitchFamily="2" charset="-122"/>
            </a:endParaRPr>
          </a:p>
          <a:p>
            <a:r>
              <a:rPr lang="en-US" altLang="zh-CN" dirty="0" smtClean="0">
                <a:latin typeface="华文楷体" pitchFamily="2" charset="-122"/>
                <a:ea typeface="华文楷体" pitchFamily="2" charset="-122"/>
              </a:rPr>
              <a:t>(a) </a:t>
            </a:r>
            <a:r>
              <a:rPr lang="zh-CN" altLang="en-US" dirty="0" smtClean="0">
                <a:latin typeface="华文楷体" pitchFamily="2" charset="-122"/>
                <a:ea typeface="华文楷体" pitchFamily="2" charset="-122"/>
              </a:rPr>
              <a:t>停</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等协议；</a:t>
            </a:r>
            <a:r>
              <a:rPr lang="en-US" altLang="zh-CN" dirty="0" smtClean="0">
                <a:latin typeface="华文楷体" pitchFamily="2" charset="-122"/>
                <a:ea typeface="华文楷体" pitchFamily="2" charset="-122"/>
              </a:rPr>
              <a:t>1/542</a:t>
            </a:r>
          </a:p>
          <a:p>
            <a:r>
              <a:rPr lang="en-US" altLang="zh-CN" dirty="0" smtClean="0">
                <a:latin typeface="华文楷体" pitchFamily="2" charset="-122"/>
                <a:ea typeface="华文楷体" pitchFamily="2" charset="-122"/>
              </a:rPr>
              <a:t>(b) </a:t>
            </a:r>
            <a:r>
              <a:rPr lang="zh-CN" altLang="en-US" dirty="0" smtClean="0">
                <a:latin typeface="华文楷体" pitchFamily="2" charset="-122"/>
                <a:ea typeface="华文楷体" pitchFamily="2" charset="-122"/>
              </a:rPr>
              <a:t>协议</a:t>
            </a:r>
            <a:r>
              <a:rPr lang="en-US" altLang="zh-CN" dirty="0" smtClean="0">
                <a:latin typeface="华文楷体" pitchFamily="2" charset="-122"/>
                <a:ea typeface="华文楷体" pitchFamily="2" charset="-122"/>
              </a:rPr>
              <a:t>5</a:t>
            </a:r>
            <a:r>
              <a:rPr lang="zh-CN" altLang="en-US" dirty="0" smtClean="0">
                <a:latin typeface="华文楷体" pitchFamily="2" charset="-122"/>
                <a:ea typeface="华文楷体" pitchFamily="2" charset="-122"/>
              </a:rPr>
              <a:t>（回退</a:t>
            </a:r>
            <a:r>
              <a:rPr lang="en-US" altLang="zh-CN" dirty="0" smtClean="0">
                <a:latin typeface="华文楷体" pitchFamily="2" charset="-122"/>
                <a:ea typeface="华文楷体" pitchFamily="2" charset="-122"/>
              </a:rPr>
              <a:t>N</a:t>
            </a:r>
            <a:r>
              <a:rPr lang="zh-CN" altLang="en-US" dirty="0" smtClean="0">
                <a:latin typeface="华文楷体" pitchFamily="2" charset="-122"/>
                <a:ea typeface="华文楷体" pitchFamily="2" charset="-122"/>
              </a:rPr>
              <a:t>帧协议）；</a:t>
            </a:r>
            <a:r>
              <a:rPr lang="en-US" altLang="zh-CN" dirty="0" smtClean="0">
                <a:latin typeface="华文楷体" pitchFamily="2" charset="-122"/>
                <a:ea typeface="华文楷体" pitchFamily="2" charset="-122"/>
              </a:rPr>
              <a:t>7/542</a:t>
            </a:r>
          </a:p>
          <a:p>
            <a:r>
              <a:rPr lang="en-US" altLang="zh-CN" dirty="0" smtClean="0">
                <a:latin typeface="华文楷体" pitchFamily="2" charset="-122"/>
                <a:ea typeface="华文楷体" pitchFamily="2" charset="-122"/>
              </a:rPr>
              <a:t>(c) </a:t>
            </a:r>
            <a:r>
              <a:rPr lang="zh-CN" altLang="en-US" dirty="0" smtClean="0">
                <a:latin typeface="华文楷体" pitchFamily="2" charset="-122"/>
                <a:ea typeface="华文楷体" pitchFamily="2" charset="-122"/>
              </a:rPr>
              <a:t>协议</a:t>
            </a:r>
            <a:r>
              <a:rPr lang="en-US" altLang="zh-CN" dirty="0" smtClean="0">
                <a:latin typeface="华文楷体" pitchFamily="2" charset="-122"/>
                <a:ea typeface="华文楷体" pitchFamily="2" charset="-122"/>
              </a:rPr>
              <a:t>6</a:t>
            </a:r>
            <a:r>
              <a:rPr lang="zh-CN" altLang="en-US" dirty="0" smtClean="0">
                <a:latin typeface="华文楷体" pitchFamily="2" charset="-122"/>
                <a:ea typeface="华文楷体" pitchFamily="2" charset="-122"/>
              </a:rPr>
              <a:t>（选择重传协议）。</a:t>
            </a:r>
            <a:r>
              <a:rPr lang="en-US" altLang="zh-CN" dirty="0" smtClean="0">
                <a:latin typeface="华文楷体" pitchFamily="2" charset="-122"/>
                <a:ea typeface="华文楷体" pitchFamily="2" charset="-122"/>
              </a:rPr>
              <a:t>4/542</a:t>
            </a:r>
          </a:p>
          <a:p>
            <a:r>
              <a:rPr lang="zh-CN" altLang="en-US" dirty="0">
                <a:latin typeface="华文楷体" pitchFamily="2" charset="-122"/>
                <a:ea typeface="华文楷体" pitchFamily="2" charset="-122"/>
              </a:rPr>
              <a:t>注意</a:t>
            </a:r>
            <a:r>
              <a:rPr lang="zh-CN" altLang="en-US" dirty="0" smtClean="0">
                <a:latin typeface="华文楷体" pitchFamily="2" charset="-122"/>
                <a:ea typeface="华文楷体" pitchFamily="2" charset="-122"/>
              </a:rPr>
              <a:t>：</a:t>
            </a:r>
            <a:endParaRPr lang="en-US" altLang="zh-CN" dirty="0" smtClean="0">
              <a:latin typeface="华文楷体" pitchFamily="2" charset="-122"/>
              <a:ea typeface="华文楷体" pitchFamily="2" charset="-122"/>
            </a:endParaRPr>
          </a:p>
          <a:p>
            <a:pPr lvl="1"/>
            <a:r>
              <a:rPr lang="zh-CN" altLang="en-US" dirty="0" smtClean="0">
                <a:latin typeface="华文楷体" pitchFamily="2" charset="-122"/>
                <a:ea typeface="华文楷体" pitchFamily="2" charset="-122"/>
              </a:rPr>
              <a:t>要搞</a:t>
            </a:r>
            <a:r>
              <a:rPr lang="zh-CN" altLang="en-US" dirty="0">
                <a:latin typeface="华文楷体" pitchFamily="2" charset="-122"/>
                <a:ea typeface="华文楷体" pitchFamily="2" charset="-122"/>
              </a:rPr>
              <a:t>清楚各种</a:t>
            </a:r>
            <a:r>
              <a:rPr lang="zh-CN" altLang="en-US" dirty="0" smtClean="0">
                <a:latin typeface="华文楷体" pitchFamily="2" charset="-122"/>
                <a:ea typeface="华文楷体" pitchFamily="2" charset="-122"/>
              </a:rPr>
              <a:t>协议中发送窗口大小应该为多少。（本题中分别为</a:t>
            </a:r>
            <a:r>
              <a:rPr lang="en-US" altLang="zh-CN" dirty="0" smtClean="0">
                <a:latin typeface="华文楷体" pitchFamily="2" charset="-122"/>
                <a:ea typeface="华文楷体" pitchFamily="2" charset="-122"/>
              </a:rPr>
              <a:t>1,7,4</a:t>
            </a:r>
            <a:r>
              <a:rPr lang="zh-CN" altLang="en-US" dirty="0" smtClean="0">
                <a:latin typeface="华文楷体" pitchFamily="2" charset="-122"/>
                <a:ea typeface="华文楷体" pitchFamily="2" charset="-122"/>
              </a:rPr>
              <a:t>，具体原因参见教材</a:t>
            </a:r>
            <a:r>
              <a:rPr lang="en-US" altLang="zh-CN" dirty="0" smtClean="0">
                <a:latin typeface="华文楷体" pitchFamily="2" charset="-122"/>
                <a:ea typeface="华文楷体" pitchFamily="2" charset="-122"/>
              </a:rPr>
              <a:t>3.4.2</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3.4.3</a:t>
            </a:r>
            <a:r>
              <a:rPr lang="zh-CN" altLang="en-US" dirty="0" smtClean="0">
                <a:latin typeface="华文楷体" pitchFamily="2" charset="-122"/>
                <a:ea typeface="华文楷体" pitchFamily="2" charset="-122"/>
              </a:rPr>
              <a:t>节）</a:t>
            </a:r>
            <a:endParaRPr lang="zh-CN" altLang="zh-CN" dirty="0" smtClean="0">
              <a:latin typeface="华文楷体" pitchFamily="2" charset="-122"/>
              <a:ea typeface="华文楷体" pitchFamily="2" charset="-122"/>
            </a:endParaRPr>
          </a:p>
          <a:p>
            <a:pPr marL="365760" indent="-256032">
              <a:buFont typeface="Wingdings 3"/>
              <a:buChar char=""/>
              <a:defRPr/>
            </a:pPr>
            <a:endParaRPr lang="zh-CN" altLang="en-US" dirty="0" smtClean="0"/>
          </a:p>
          <a:p>
            <a:pPr marL="365760" indent="-256032" fontAlgn="auto">
              <a:spcAft>
                <a:spcPts val="0"/>
              </a:spcAft>
              <a:buFont typeface="Wingdings 3"/>
              <a:buChar char=""/>
              <a:defRPr/>
            </a:pPr>
            <a:endParaRPr lang="en-US" altLang="zh-CN" dirty="0" smtClean="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lstStyle/>
          <a:p>
            <a:pPr lvl="0"/>
            <a:r>
              <a:rPr lang="zh-CN" altLang="zh-CN" dirty="0" smtClean="0">
                <a:ea typeface="华文楷体" pitchFamily="2" charset="-122"/>
              </a:rPr>
              <a:t>数据链路层采用后退</a:t>
            </a:r>
            <a:r>
              <a:rPr lang="en-US" altLang="zh-CN" dirty="0" smtClean="0">
                <a:ea typeface="华文楷体" pitchFamily="2" charset="-122"/>
              </a:rPr>
              <a:t>N</a:t>
            </a:r>
            <a:r>
              <a:rPr lang="zh-CN" altLang="zh-CN" dirty="0" smtClean="0">
                <a:ea typeface="华文楷体" pitchFamily="2" charset="-122"/>
              </a:rPr>
              <a:t>帧（</a:t>
            </a:r>
            <a:r>
              <a:rPr lang="en-US" altLang="zh-CN" dirty="0" smtClean="0">
                <a:ea typeface="华文楷体" pitchFamily="2" charset="-122"/>
              </a:rPr>
              <a:t>GBN</a:t>
            </a:r>
            <a:r>
              <a:rPr lang="zh-CN" altLang="zh-CN" dirty="0" smtClean="0">
                <a:ea typeface="华文楷体" pitchFamily="2" charset="-122"/>
              </a:rPr>
              <a:t>）协议，发送方已经发送了编号为</a:t>
            </a:r>
            <a:r>
              <a:rPr lang="en-US" altLang="zh-CN" dirty="0" smtClean="0">
                <a:ea typeface="华文楷体" pitchFamily="2" charset="-122"/>
              </a:rPr>
              <a:t>0~7</a:t>
            </a:r>
            <a:r>
              <a:rPr lang="zh-CN" altLang="zh-CN" dirty="0" smtClean="0">
                <a:ea typeface="华文楷体" pitchFamily="2" charset="-122"/>
              </a:rPr>
              <a:t>的帧。当计时器超时时，若发送方只收到</a:t>
            </a:r>
            <a:r>
              <a:rPr lang="en-US" altLang="zh-CN" dirty="0" smtClean="0">
                <a:ea typeface="华文楷体" pitchFamily="2" charset="-122"/>
              </a:rPr>
              <a:t>0</a:t>
            </a:r>
            <a:r>
              <a:rPr lang="zh-CN" altLang="zh-CN" dirty="0" smtClean="0">
                <a:ea typeface="华文楷体" pitchFamily="2" charset="-122"/>
              </a:rPr>
              <a:t>、</a:t>
            </a:r>
            <a:r>
              <a:rPr lang="en-US" altLang="zh-CN" dirty="0" smtClean="0">
                <a:ea typeface="华文楷体" pitchFamily="2" charset="-122"/>
              </a:rPr>
              <a:t>2</a:t>
            </a:r>
            <a:r>
              <a:rPr lang="zh-CN" altLang="zh-CN" dirty="0" smtClean="0">
                <a:ea typeface="华文楷体" pitchFamily="2" charset="-122"/>
              </a:rPr>
              <a:t>、</a:t>
            </a:r>
            <a:r>
              <a:rPr lang="en-US" altLang="zh-CN" dirty="0" smtClean="0">
                <a:ea typeface="华文楷体" pitchFamily="2" charset="-122"/>
              </a:rPr>
              <a:t>3</a:t>
            </a:r>
            <a:r>
              <a:rPr lang="zh-CN" altLang="zh-CN" dirty="0" smtClean="0">
                <a:ea typeface="华文楷体" pitchFamily="2" charset="-122"/>
              </a:rPr>
              <a:t>号帧的确认，则发送方需要重发的帧数是</a:t>
            </a:r>
          </a:p>
          <a:p>
            <a:pPr>
              <a:buNone/>
            </a:pPr>
            <a:r>
              <a:rPr lang="en-US" altLang="zh-CN" dirty="0" smtClean="0">
                <a:ea typeface="华文楷体" pitchFamily="2" charset="-122"/>
              </a:rPr>
              <a:t>      A.2               B.3           	C.4              	D.5</a:t>
            </a:r>
            <a:endParaRPr lang="zh-CN" altLang="zh-CN" dirty="0" smtClean="0">
              <a:ea typeface="华文楷体" pitchFamily="2" charset="-122"/>
            </a:endParaRPr>
          </a:p>
          <a:p>
            <a:endParaRPr lang="zh-CN" altLang="en-US" dirty="0">
              <a:ea typeface="华文楷体" pitchFamily="2"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ea typeface="华文楷体" pitchFamily="2" charset="-122"/>
              </a:rPr>
              <a:t>数据链路层</a:t>
            </a:r>
            <a:endParaRPr lang="zh-CN" altLang="en-US" dirty="0">
              <a:ea typeface="华文楷体" pitchFamily="2" charset="-122"/>
            </a:endParaRPr>
          </a:p>
        </p:txBody>
      </p:sp>
      <p:sp>
        <p:nvSpPr>
          <p:cNvPr id="3" name="内容占位符 2"/>
          <p:cNvSpPr>
            <a:spLocks noGrp="1"/>
          </p:cNvSpPr>
          <p:nvPr>
            <p:ph sz="quarter" idx="1"/>
          </p:nvPr>
        </p:nvSpPr>
        <p:spPr>
          <a:xfrm>
            <a:off x="467544" y="1628800"/>
            <a:ext cx="8229600" cy="4525963"/>
          </a:xfrm>
        </p:spPr>
        <p:txBody>
          <a:bodyPr/>
          <a:lstStyle/>
          <a:p>
            <a:pPr lvl="0"/>
            <a:r>
              <a:rPr lang="zh-CN" altLang="zh-CN" dirty="0" smtClean="0">
                <a:ea typeface="华文楷体" pitchFamily="2" charset="-122"/>
              </a:rPr>
              <a:t>在选择重传协议中，当帧的序号字段为</a:t>
            </a:r>
            <a:r>
              <a:rPr lang="en-US" altLang="zh-CN" dirty="0" smtClean="0">
                <a:ea typeface="华文楷体" pitchFamily="2" charset="-122"/>
              </a:rPr>
              <a:t>3</a:t>
            </a:r>
            <a:r>
              <a:rPr lang="zh-CN" altLang="zh-CN" dirty="0" smtClean="0">
                <a:ea typeface="华文楷体" pitchFamily="2" charset="-122"/>
              </a:rPr>
              <a:t>比特，并且接收窗口与发送窗口尺寸相同时，接收窗口的最大尺寸为</a:t>
            </a:r>
          </a:p>
          <a:p>
            <a:pPr>
              <a:buNone/>
            </a:pPr>
            <a:r>
              <a:rPr lang="en-US" altLang="zh-CN" dirty="0" smtClean="0">
                <a:ea typeface="华文楷体" pitchFamily="2" charset="-122"/>
              </a:rPr>
              <a:t>     A. 1	    B. 2	  C. 4	          	D. 8</a:t>
            </a:r>
            <a:endParaRPr lang="zh-CN" altLang="zh-CN" dirty="0" smtClean="0">
              <a:ea typeface="华文楷体" pitchFamily="2" charset="-122"/>
            </a:endParaRPr>
          </a:p>
          <a:p>
            <a:pPr>
              <a:buNone/>
            </a:pPr>
            <a:endParaRPr lang="zh-CN" altLang="en-US" dirty="0">
              <a:ea typeface="华文楷体" pitchFamily="2" charset="-122"/>
            </a:endParaRPr>
          </a:p>
        </p:txBody>
      </p:sp>
      <p:sp>
        <p:nvSpPr>
          <p:cNvPr id="5" name="TextBox 4"/>
          <p:cNvSpPr txBox="1"/>
          <p:nvPr/>
        </p:nvSpPr>
        <p:spPr>
          <a:xfrm>
            <a:off x="755576" y="3862789"/>
            <a:ext cx="4608512" cy="646331"/>
          </a:xfrm>
          <a:prstGeom prst="rect">
            <a:avLst/>
          </a:prstGeom>
          <a:noFill/>
        </p:spPr>
        <p:txBody>
          <a:bodyPr wrap="square" rtlCol="0">
            <a:spAutoFit/>
          </a:bodyPr>
          <a:lstStyle/>
          <a:p>
            <a:r>
              <a:rPr lang="zh-CN" altLang="en-US" dirty="0" smtClean="0"/>
              <a:t>选择性重传协议窗口大小为</a:t>
            </a:r>
            <a:r>
              <a:rPr lang="en-US" altLang="zh-CN" dirty="0" smtClean="0"/>
              <a:t>(MaxSEQ+1)/2</a:t>
            </a:r>
            <a:endParaRPr lang="zh-CN" altLang="zh-CN" dirty="0" smtClean="0"/>
          </a:p>
          <a:p>
            <a:endParaRPr lang="zh-CN"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p:txBody>
          <a:bodyPr/>
          <a:lstStyle/>
          <a:p>
            <a:r>
              <a:rPr lang="en-US" altLang="zh-CN" dirty="0" smtClean="0">
                <a:latin typeface="华文楷体" pitchFamily="2" charset="-122"/>
                <a:ea typeface="华文楷体" pitchFamily="2" charset="-122"/>
              </a:rPr>
              <a:t>4.16</a:t>
            </a:r>
            <a:r>
              <a:rPr lang="zh-CN" altLang="en-US" dirty="0" smtClean="0">
                <a:latin typeface="华文楷体" pitchFamily="2" charset="-122"/>
                <a:ea typeface="华文楷体" pitchFamily="2" charset="-122"/>
              </a:rPr>
              <a:t>标准的</a:t>
            </a:r>
            <a:r>
              <a:rPr lang="en-US" altLang="zh-CN" dirty="0" smtClean="0">
                <a:latin typeface="华文楷体" pitchFamily="2" charset="-122"/>
                <a:ea typeface="华文楷体" pitchFamily="2" charset="-122"/>
              </a:rPr>
              <a:t>10Mbps</a:t>
            </a:r>
            <a:r>
              <a:rPr lang="zh-CN" altLang="en-US" dirty="0" smtClean="0">
                <a:latin typeface="华文楷体" pitchFamily="2" charset="-122"/>
                <a:ea typeface="华文楷体" pitchFamily="2" charset="-122"/>
              </a:rPr>
              <a:t>以太网的波特率是多少？</a:t>
            </a:r>
            <a:endParaRPr lang="en-US" altLang="zh-CN" dirty="0" smtClean="0">
              <a:latin typeface="华文楷体" pitchFamily="2" charset="-122"/>
              <a:ea typeface="华文楷体" pitchFamily="2" charset="-122"/>
            </a:endParaRPr>
          </a:p>
          <a:p>
            <a:r>
              <a:rPr lang="zh-CN" altLang="en-US" dirty="0" smtClean="0">
                <a:latin typeface="华文楷体" pitchFamily="2" charset="-122"/>
                <a:ea typeface="华文楷体" pitchFamily="2" charset="-122"/>
              </a:rPr>
              <a:t>由于以太网采用了曼彻斯特编码方式，所以波特率为比特率的两倍，即</a:t>
            </a:r>
            <a:r>
              <a:rPr lang="en-US" altLang="zh-CN" dirty="0" smtClean="0">
                <a:latin typeface="华文楷体" pitchFamily="2" charset="-122"/>
                <a:ea typeface="华文楷体" pitchFamily="2" charset="-122"/>
              </a:rPr>
              <a:t>20Mbps</a:t>
            </a:r>
            <a:r>
              <a:rPr lang="zh-CN" altLang="en-US" dirty="0" smtClean="0">
                <a:latin typeface="华文楷体" pitchFamily="2" charset="-122"/>
                <a:ea typeface="华文楷体" pitchFamily="2" charset="-122"/>
              </a:rPr>
              <a:t>。</a:t>
            </a:r>
            <a:endParaRPr lang="en-US" altLang="zh-CN" dirty="0" smtClean="0">
              <a:latin typeface="华文楷体" pitchFamily="2" charset="-122"/>
              <a:ea typeface="华文楷体" pitchFamily="2" charset="-122"/>
            </a:endParaRPr>
          </a:p>
          <a:p>
            <a:r>
              <a:rPr lang="zh-CN" altLang="en-US" dirty="0" smtClean="0">
                <a:latin typeface="华文楷体" pitchFamily="2" charset="-122"/>
                <a:ea typeface="华文楷体" pitchFamily="2" charset="-122"/>
              </a:rPr>
              <a:t>注意：波特率单位为“波特”</a:t>
            </a:r>
            <a:r>
              <a:rPr lang="en-US" altLang="zh-CN" dirty="0" smtClean="0">
                <a:latin typeface="华文楷体" pitchFamily="2" charset="-122"/>
                <a:ea typeface="华文楷体" pitchFamily="2" charset="-122"/>
              </a:rPr>
              <a:t> Baud</a:t>
            </a:r>
            <a:r>
              <a:rPr lang="zh-CN" altLang="en-US" dirty="0" smtClean="0">
                <a:latin typeface="华文楷体" pitchFamily="2" charset="-122"/>
                <a:ea typeface="华文楷体" pitchFamily="2" charset="-122"/>
              </a:rPr>
              <a:t>，本身就已经是代表每秒的调制数，不要将单位写成写“波特每秒”（</a:t>
            </a:r>
            <a:r>
              <a:rPr lang="en-US" altLang="zh-CN" dirty="0" smtClean="0">
                <a:latin typeface="华文楷体" pitchFamily="2" charset="-122"/>
                <a:ea typeface="华文楷体" pitchFamily="2" charset="-122"/>
              </a:rPr>
              <a:t> Baud per second</a:t>
            </a:r>
            <a:r>
              <a:rPr lang="zh-CN" altLang="en-US" dirty="0" smtClean="0">
                <a:latin typeface="华文楷体" pitchFamily="2" charset="-122"/>
                <a:ea typeface="华文楷体" pitchFamily="2" charset="-122"/>
              </a:rPr>
              <a:t>）。</a:t>
            </a:r>
            <a:endParaRPr lang="zh-CN" altLang="zh-CN" dirty="0" smtClean="0">
              <a:latin typeface="华文楷体" pitchFamily="2" charset="-122"/>
              <a:ea typeface="华文楷体" pitchFamily="2" charset="-122"/>
            </a:endParaRPr>
          </a:p>
          <a:p>
            <a:pPr>
              <a:buNone/>
            </a:pPr>
            <a:endParaRPr lang="zh-CN" altLang="en-US" dirty="0"/>
          </a:p>
        </p:txBody>
      </p:sp>
      <p:sp>
        <p:nvSpPr>
          <p:cNvPr id="4" name="标题 1"/>
          <p:cNvSpPr>
            <a:spLocks noGrp="1"/>
          </p:cNvSpPr>
          <p:nvPr>
            <p:ph type="title"/>
          </p:nvPr>
        </p:nvSpPr>
        <p:spPr>
          <a:xfrm>
            <a:off x="914400" y="274638"/>
            <a:ext cx="7772400" cy="1143000"/>
          </a:xfrm>
        </p:spPr>
        <p:txBody>
          <a:bodyPr/>
          <a:lstStyle/>
          <a:p>
            <a:r>
              <a:rPr lang="en-US" altLang="zh-CN" dirty="0" smtClean="0">
                <a:latin typeface="华文楷体" pitchFamily="2" charset="-122"/>
                <a:ea typeface="华文楷体" pitchFamily="2" charset="-122"/>
              </a:rPr>
              <a:t>MAC</a:t>
            </a:r>
            <a:r>
              <a:rPr lang="zh-CN" altLang="en-US" dirty="0" smtClean="0">
                <a:latin typeface="华文楷体" pitchFamily="2" charset="-122"/>
                <a:ea typeface="华文楷体" pitchFamily="2" charset="-122"/>
              </a:rPr>
              <a:t>层</a:t>
            </a:r>
            <a:endParaRPr lang="zh-CN" altLang="en-US" dirty="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914400" y="1447800"/>
            <a:ext cx="7772400" cy="5221560"/>
          </a:xfrm>
        </p:spPr>
        <p:txBody>
          <a:bodyPr>
            <a:normAutofit fontScale="77500" lnSpcReduction="20000"/>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4.19</a:t>
            </a:r>
            <a:r>
              <a:rPr lang="zh-CN" altLang="en-US" dirty="0" smtClean="0">
                <a:latin typeface="华文楷体" pitchFamily="2" charset="-122"/>
                <a:ea typeface="华文楷体" pitchFamily="2" charset="-122"/>
              </a:rPr>
              <a:t>一个</a:t>
            </a:r>
            <a:r>
              <a:rPr lang="en-US" altLang="zh-CN" dirty="0" smtClean="0">
                <a:latin typeface="华文楷体" pitchFamily="2" charset="-122"/>
                <a:ea typeface="华文楷体" pitchFamily="2" charset="-122"/>
              </a:rPr>
              <a:t>1km</a:t>
            </a:r>
            <a:r>
              <a:rPr lang="zh-CN" altLang="en-US" dirty="0" smtClean="0">
                <a:latin typeface="华文楷体" pitchFamily="2" charset="-122"/>
                <a:ea typeface="华文楷体" pitchFamily="2" charset="-122"/>
              </a:rPr>
              <a:t>长、</a:t>
            </a:r>
            <a:r>
              <a:rPr lang="en-US" altLang="zh-CN" dirty="0" smtClean="0">
                <a:latin typeface="华文楷体" pitchFamily="2" charset="-122"/>
                <a:ea typeface="华文楷体" pitchFamily="2" charset="-122"/>
              </a:rPr>
              <a:t>10Mbps</a:t>
            </a:r>
            <a:r>
              <a:rPr lang="zh-CN" altLang="en-US" dirty="0" smtClean="0">
                <a:latin typeface="华文楷体" pitchFamily="2" charset="-122"/>
                <a:ea typeface="华文楷体" pitchFamily="2" charset="-122"/>
              </a:rPr>
              <a:t>的</a:t>
            </a:r>
            <a:r>
              <a:rPr lang="en-US" altLang="zh-CN" dirty="0" smtClean="0">
                <a:latin typeface="华文楷体" pitchFamily="2" charset="-122"/>
                <a:ea typeface="华文楷体" pitchFamily="2" charset="-122"/>
              </a:rPr>
              <a:t>CSMA/CD LAN</a:t>
            </a:r>
            <a:r>
              <a:rPr lang="zh-CN" altLang="en-US" dirty="0" smtClean="0">
                <a:latin typeface="华文楷体" pitchFamily="2" charset="-122"/>
                <a:ea typeface="华文楷体" pitchFamily="2" charset="-122"/>
              </a:rPr>
              <a:t>（不是</a:t>
            </a:r>
            <a:r>
              <a:rPr lang="en-US" altLang="zh-CN" dirty="0" smtClean="0">
                <a:latin typeface="华文楷体" pitchFamily="2" charset="-122"/>
                <a:ea typeface="华文楷体" pitchFamily="2" charset="-122"/>
              </a:rPr>
              <a:t>802.3</a:t>
            </a:r>
            <a:r>
              <a:rPr lang="zh-CN" altLang="en-US" dirty="0" smtClean="0">
                <a:latin typeface="华文楷体" pitchFamily="2" charset="-122"/>
                <a:ea typeface="华文楷体" pitchFamily="2" charset="-122"/>
              </a:rPr>
              <a:t>），其传播速度为</a:t>
            </a:r>
            <a:r>
              <a:rPr lang="en-US" altLang="zh-CN" dirty="0" smtClean="0">
                <a:latin typeface="华文楷体" pitchFamily="2" charset="-122"/>
                <a:ea typeface="华文楷体" pitchFamily="2" charset="-122"/>
              </a:rPr>
              <a:t>200m/us</a:t>
            </a:r>
            <a:r>
              <a:rPr lang="zh-CN" altLang="en-US" dirty="0" smtClean="0">
                <a:latin typeface="华文楷体" pitchFamily="2" charset="-122"/>
                <a:ea typeface="华文楷体" pitchFamily="2" charset="-122"/>
              </a:rPr>
              <a:t>。在这个系统中不允许使用中继器。数据帧的长度为</a:t>
            </a:r>
            <a:r>
              <a:rPr lang="en-US" altLang="zh-CN" dirty="0" smtClean="0">
                <a:latin typeface="华文楷体" pitchFamily="2" charset="-122"/>
                <a:ea typeface="华文楷体" pitchFamily="2" charset="-122"/>
              </a:rPr>
              <a:t>256</a:t>
            </a:r>
            <a:r>
              <a:rPr lang="zh-CN" altLang="en-US" dirty="0" smtClean="0">
                <a:latin typeface="华文楷体" pitchFamily="2" charset="-122"/>
                <a:ea typeface="华文楷体" pitchFamily="2" charset="-122"/>
              </a:rPr>
              <a:t>位，其中包括</a:t>
            </a:r>
            <a:r>
              <a:rPr lang="en-US" altLang="zh-CN" dirty="0" smtClean="0">
                <a:latin typeface="华文楷体" pitchFamily="2" charset="-122"/>
                <a:ea typeface="华文楷体" pitchFamily="2" charset="-122"/>
              </a:rPr>
              <a:t>32</a:t>
            </a:r>
            <a:r>
              <a:rPr lang="zh-CN" altLang="en-US" dirty="0" smtClean="0">
                <a:latin typeface="华文楷体" pitchFamily="2" charset="-122"/>
                <a:ea typeface="华文楷体" pitchFamily="2" charset="-122"/>
              </a:rPr>
              <a:t>位的头部、校验和以及其它的开销。在一次成功的传输之后，第一个位时槽将被预留给接收方，以便它抓住信道并发送一个</a:t>
            </a:r>
            <a:r>
              <a:rPr lang="en-US" altLang="zh-CN" dirty="0" smtClean="0">
                <a:latin typeface="华文楷体" pitchFamily="2" charset="-122"/>
                <a:ea typeface="华文楷体" pitchFamily="2" charset="-122"/>
              </a:rPr>
              <a:t>32</a:t>
            </a:r>
            <a:r>
              <a:rPr lang="zh-CN" altLang="en-US" dirty="0" smtClean="0">
                <a:latin typeface="华文楷体" pitchFamily="2" charset="-122"/>
                <a:ea typeface="华文楷体" pitchFamily="2" charset="-122"/>
              </a:rPr>
              <a:t>位的确认帧。假定没有冲突，请问有效数据率是多少（不包括各种开销）？</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en-US" dirty="0" smtClean="0">
                <a:latin typeface="华文楷体" pitchFamily="2" charset="-122"/>
                <a:ea typeface="华文楷体" pitchFamily="2" charset="-122"/>
              </a:rPr>
              <a:t>正确解法：</a:t>
            </a:r>
            <a:endParaRPr lang="en-US"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信道上的传播往返延时为</a:t>
            </a:r>
            <a:r>
              <a:rPr lang="en-US" altLang="zh-CN" dirty="0" smtClean="0">
                <a:latin typeface="华文楷体" pitchFamily="2" charset="-122"/>
                <a:ea typeface="华文楷体" pitchFamily="2" charset="-122"/>
              </a:rPr>
              <a:t>2 * 1km / (200m/</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 = 10</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r>
              <a:rPr lang="zh-CN" altLang="zh-CN"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a:t>
            </a:r>
            <a:endParaRPr lang="zh-CN"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zh-CN" dirty="0" smtClean="0">
                <a:latin typeface="华文楷体" pitchFamily="2" charset="-122"/>
                <a:ea typeface="华文楷体" pitchFamily="2" charset="-122"/>
              </a:rPr>
              <a:t>发送方“</a:t>
            </a:r>
            <a:r>
              <a:rPr lang="zh-CN" altLang="en-US" dirty="0" smtClean="0">
                <a:latin typeface="华文楷体" pitchFamily="2" charset="-122"/>
                <a:ea typeface="华文楷体" pitchFamily="2" charset="-122"/>
              </a:rPr>
              <a:t>捕获</a:t>
            </a:r>
            <a:r>
              <a:rPr lang="zh-CN" altLang="zh-CN" dirty="0" smtClean="0">
                <a:latin typeface="华文楷体" pitchFamily="2" charset="-122"/>
                <a:ea typeface="华文楷体" pitchFamily="2" charset="-122"/>
              </a:rPr>
              <a:t>”信道：</a:t>
            </a:r>
            <a:r>
              <a:rPr lang="en-US" altLang="zh-CN" dirty="0" smtClean="0">
                <a:latin typeface="华文楷体" pitchFamily="2" charset="-122"/>
                <a:ea typeface="华文楷体" pitchFamily="2" charset="-122"/>
              </a:rPr>
              <a:t>10</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endParaRPr lang="zh-CN"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zh-CN" dirty="0" smtClean="0">
                <a:latin typeface="华文楷体" pitchFamily="2" charset="-122"/>
                <a:ea typeface="华文楷体" pitchFamily="2" charset="-122"/>
              </a:rPr>
              <a:t>发送方</a:t>
            </a:r>
            <a:r>
              <a:rPr lang="zh-CN" altLang="en-US" dirty="0" smtClean="0">
                <a:latin typeface="华文楷体" pitchFamily="2" charset="-122"/>
                <a:ea typeface="华文楷体" pitchFamily="2" charset="-122"/>
              </a:rPr>
              <a:t>发送</a:t>
            </a:r>
            <a:r>
              <a:rPr lang="zh-CN" altLang="zh-CN" dirty="0" smtClean="0">
                <a:latin typeface="华文楷体" pitchFamily="2" charset="-122"/>
                <a:ea typeface="华文楷体" pitchFamily="2" charset="-122"/>
              </a:rPr>
              <a:t>数据：</a:t>
            </a:r>
            <a:r>
              <a:rPr lang="en-US" altLang="zh-CN" dirty="0" smtClean="0">
                <a:latin typeface="华文楷体" pitchFamily="2" charset="-122"/>
                <a:ea typeface="华文楷体" pitchFamily="2" charset="-122"/>
              </a:rPr>
              <a:t>256/10M = 25.6</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endParaRPr lang="zh-CN"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zh-CN" dirty="0" smtClean="0">
                <a:latin typeface="华文楷体" pitchFamily="2" charset="-122"/>
                <a:ea typeface="华文楷体" pitchFamily="2" charset="-122"/>
              </a:rPr>
              <a:t>接收方接受到最后一位数据的延迟：</a:t>
            </a:r>
            <a:r>
              <a:rPr lang="en-US" altLang="zh-CN" dirty="0" smtClean="0">
                <a:latin typeface="华文楷体" pitchFamily="2" charset="-122"/>
                <a:ea typeface="华文楷体" pitchFamily="2" charset="-122"/>
              </a:rPr>
              <a:t>5</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endParaRPr lang="zh-CN"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zh-CN" dirty="0" smtClean="0">
                <a:latin typeface="华文楷体" pitchFamily="2" charset="-122"/>
                <a:ea typeface="华文楷体" pitchFamily="2" charset="-122"/>
              </a:rPr>
              <a:t>接收方</a:t>
            </a:r>
            <a:r>
              <a:rPr lang="zh-CN" altLang="en-US" dirty="0" smtClean="0">
                <a:latin typeface="华文楷体" pitchFamily="2" charset="-122"/>
                <a:ea typeface="华文楷体" pitchFamily="2" charset="-122"/>
              </a:rPr>
              <a:t>捕获</a:t>
            </a:r>
            <a:r>
              <a:rPr lang="zh-CN" altLang="zh-CN" dirty="0" smtClean="0">
                <a:latin typeface="华文楷体" pitchFamily="2" charset="-122"/>
                <a:ea typeface="华文楷体" pitchFamily="2" charset="-122"/>
              </a:rPr>
              <a:t>信道：</a:t>
            </a:r>
            <a:r>
              <a:rPr lang="en-US" altLang="zh-CN" dirty="0" smtClean="0">
                <a:latin typeface="华文楷体" pitchFamily="2" charset="-122"/>
                <a:ea typeface="华文楷体" pitchFamily="2" charset="-122"/>
              </a:rPr>
              <a:t>10</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endParaRPr lang="zh-CN"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zh-CN" dirty="0" smtClean="0">
                <a:latin typeface="华文楷体" pitchFamily="2" charset="-122"/>
                <a:ea typeface="华文楷体" pitchFamily="2" charset="-122"/>
              </a:rPr>
              <a:t>接收方发送确认帧：</a:t>
            </a:r>
            <a:r>
              <a:rPr lang="en-US" altLang="zh-CN" dirty="0" smtClean="0">
                <a:latin typeface="华文楷体" pitchFamily="2" charset="-122"/>
                <a:ea typeface="华文楷体" pitchFamily="2" charset="-122"/>
              </a:rPr>
              <a:t>32/10M = 3.2</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endParaRPr lang="zh-CN"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zh-CN" dirty="0" smtClean="0">
                <a:latin typeface="华文楷体" pitchFamily="2" charset="-122"/>
                <a:ea typeface="华文楷体" pitchFamily="2" charset="-122"/>
              </a:rPr>
              <a:t>发送方收到确认帧最后一位的延迟：</a:t>
            </a:r>
            <a:r>
              <a:rPr lang="en-US" altLang="zh-CN" dirty="0" smtClean="0">
                <a:latin typeface="华文楷体" pitchFamily="2" charset="-122"/>
                <a:ea typeface="华文楷体" pitchFamily="2" charset="-122"/>
              </a:rPr>
              <a:t>5</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endParaRPr lang="zh-CN"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zh-CN" dirty="0" smtClean="0">
                <a:latin typeface="华文楷体" pitchFamily="2" charset="-122"/>
                <a:ea typeface="华文楷体" pitchFamily="2" charset="-122"/>
              </a:rPr>
              <a:t>合计为</a:t>
            </a:r>
            <a:r>
              <a:rPr lang="en-US" altLang="zh-CN" dirty="0" smtClean="0">
                <a:latin typeface="华文楷体" pitchFamily="2" charset="-122"/>
                <a:ea typeface="华文楷体" pitchFamily="2" charset="-122"/>
              </a:rPr>
              <a:t>58.8</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a:t>
            </a:r>
            <a:r>
              <a:rPr lang="zh-CN" altLang="zh-CN" dirty="0" smtClean="0">
                <a:latin typeface="华文楷体" pitchFamily="2" charset="-122"/>
                <a:ea typeface="华文楷体" pitchFamily="2" charset="-122"/>
              </a:rPr>
              <a:t>，这期间发送有效数据位为</a:t>
            </a:r>
            <a:r>
              <a:rPr lang="en-US" altLang="zh-CN" dirty="0" smtClean="0">
                <a:latin typeface="华文楷体" pitchFamily="2" charset="-122"/>
                <a:ea typeface="华文楷体" pitchFamily="2" charset="-122"/>
              </a:rPr>
              <a:t>256 – 32 = 224</a:t>
            </a:r>
            <a:r>
              <a:rPr lang="zh-CN" altLang="zh-CN" dirty="0" smtClean="0">
                <a:latin typeface="华文楷体" pitchFamily="2" charset="-122"/>
                <a:ea typeface="华文楷体" pitchFamily="2" charset="-122"/>
              </a:rPr>
              <a:t>，有效数据率为</a:t>
            </a:r>
            <a:r>
              <a:rPr lang="en-US" altLang="zh-CN" dirty="0" smtClean="0">
                <a:latin typeface="华文楷体" pitchFamily="2" charset="-122"/>
                <a:ea typeface="华文楷体" pitchFamily="2" charset="-122"/>
              </a:rPr>
              <a:t>224/58.8</a:t>
            </a:r>
            <a:r>
              <a:rPr lang="zh-CN" altLang="zh-CN" dirty="0" smtClean="0">
                <a:latin typeface="华文楷体" pitchFamily="2" charset="-122"/>
                <a:ea typeface="华文楷体" pitchFamily="2" charset="-122"/>
              </a:rPr>
              <a:t>μ</a:t>
            </a:r>
            <a:r>
              <a:rPr lang="en-US" altLang="zh-CN" dirty="0" smtClean="0">
                <a:latin typeface="华文楷体" pitchFamily="2" charset="-122"/>
                <a:ea typeface="华文楷体" pitchFamily="2" charset="-122"/>
              </a:rPr>
              <a:t>s = 3.8Mbps</a:t>
            </a:r>
            <a:r>
              <a:rPr lang="zh-CN" altLang="zh-CN" dirty="0" smtClean="0">
                <a:latin typeface="华文楷体" pitchFamily="2" charset="-122"/>
                <a:ea typeface="华文楷体" pitchFamily="2" charset="-122"/>
              </a:rPr>
              <a:t>。</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en-US" dirty="0" smtClean="0">
                <a:latin typeface="华文楷体" pitchFamily="2" charset="-122"/>
                <a:ea typeface="华文楷体" pitchFamily="2" charset="-122"/>
              </a:rPr>
              <a:t>注意：</a:t>
            </a:r>
            <a:endParaRPr lang="en-US" altLang="zh-CN" dirty="0" smtClean="0">
              <a:latin typeface="华文楷体" pitchFamily="2" charset="-122"/>
              <a:ea typeface="华文楷体" pitchFamily="2" charset="-122"/>
            </a:endParaRPr>
          </a:p>
          <a:p>
            <a:pPr marL="621792" lvl="1" fontAlgn="auto">
              <a:spcBef>
                <a:spcPts val="324"/>
              </a:spcBef>
              <a:spcAft>
                <a:spcPts val="0"/>
              </a:spcAft>
              <a:buFont typeface="Verdana"/>
              <a:buChar char="◦"/>
              <a:defRPr/>
            </a:pPr>
            <a:r>
              <a:rPr lang="zh-CN" altLang="en-US" dirty="0" smtClean="0">
                <a:latin typeface="华文楷体" pitchFamily="2" charset="-122"/>
                <a:ea typeface="华文楷体" pitchFamily="2" charset="-122"/>
              </a:rPr>
              <a:t>不要忘记计入接收方捕获信道的时间！</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多长时间可以确认抓住了信道？教材</a:t>
            </a:r>
            <a:r>
              <a:rPr lang="en-US" altLang="zh-CN" dirty="0" smtClean="0">
                <a:latin typeface="华文楷体" pitchFamily="2" charset="-122"/>
                <a:ea typeface="华文楷体" pitchFamily="2" charset="-122"/>
              </a:rPr>
              <a:t>4.2.2CSMA/CD</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p218)</a:t>
            </a:r>
            <a:endParaRPr lang="zh-CN" altLang="zh-CN" dirty="0" smtClean="0">
              <a:latin typeface="华文楷体" pitchFamily="2" charset="-122"/>
              <a:ea typeface="华文楷体" pitchFamily="2" charset="-122"/>
            </a:endParaRPr>
          </a:p>
          <a:p>
            <a:pPr>
              <a:buNone/>
            </a:pPr>
            <a:endParaRPr lang="zh-CN" altLang="en-US" dirty="0"/>
          </a:p>
        </p:txBody>
      </p:sp>
      <p:sp>
        <p:nvSpPr>
          <p:cNvPr id="4" name="标题 1"/>
          <p:cNvSpPr>
            <a:spLocks noGrp="1"/>
          </p:cNvSpPr>
          <p:nvPr>
            <p:ph type="title"/>
          </p:nvPr>
        </p:nvSpPr>
        <p:spPr>
          <a:xfrm>
            <a:off x="914400" y="274638"/>
            <a:ext cx="7772400" cy="1143000"/>
          </a:xfrm>
        </p:spPr>
        <p:txBody>
          <a:bodyPr/>
          <a:lstStyle/>
          <a:p>
            <a:r>
              <a:rPr lang="en-US" altLang="zh-CN" dirty="0" smtClean="0">
                <a:latin typeface="华文楷体" pitchFamily="2" charset="-122"/>
                <a:ea typeface="华文楷体" pitchFamily="2" charset="-122"/>
              </a:rPr>
              <a:t>MAC</a:t>
            </a:r>
            <a:r>
              <a:rPr lang="zh-CN" altLang="en-US" dirty="0" smtClean="0">
                <a:latin typeface="华文楷体" pitchFamily="2" charset="-122"/>
                <a:ea typeface="华文楷体" pitchFamily="2" charset="-122"/>
              </a:rPr>
              <a:t>层</a:t>
            </a:r>
            <a:endParaRPr lang="zh-CN" altLang="en-US" dirty="0">
              <a:latin typeface="华文楷体" pitchFamily="2" charset="-122"/>
              <a:ea typeface="华文楷体" pitchFamily="2" charset="-122"/>
            </a:endParaRPr>
          </a:p>
        </p:txBody>
      </p:sp>
      <p:graphicFrame>
        <p:nvGraphicFramePr>
          <p:cNvPr id="5" name="对象 4"/>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5178" name="公式" r:id="rId3" imgW="114120" imgH="215640" progId="Equation.3">
                  <p:embed/>
                </p:oleObj>
              </mc:Choice>
              <mc:Fallback>
                <p:oleObj name="公式" r:id="rId3" imgW="114120" imgH="21564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914400" y="1447800"/>
            <a:ext cx="7772400" cy="5221560"/>
          </a:xfrm>
        </p:spPr>
        <p:txBody>
          <a:bodyPr>
            <a:normAutofit/>
          </a:bodyPr>
          <a:lstStyle/>
          <a:p>
            <a:r>
              <a:rPr lang="en-US" altLang="zh-CN" dirty="0" smtClean="0"/>
              <a:t>4.37</a:t>
            </a:r>
            <a:r>
              <a:rPr lang="zh-CN" altLang="en-US" dirty="0" smtClean="0"/>
              <a:t>考虑图</a:t>
            </a:r>
            <a:r>
              <a:rPr lang="en-US" altLang="zh-CN" dirty="0" smtClean="0"/>
              <a:t>4.44</a:t>
            </a:r>
            <a:r>
              <a:rPr lang="zh-CN" altLang="en-US" dirty="0" smtClean="0"/>
              <a:t>中互相链接的</a:t>
            </a:r>
            <a:r>
              <a:rPr lang="en-US" altLang="zh-CN" dirty="0" smtClean="0"/>
              <a:t>LAN</a:t>
            </a:r>
            <a:r>
              <a:rPr lang="zh-CN" altLang="en-US" dirty="0" smtClean="0"/>
              <a:t>。假设主机</a:t>
            </a:r>
            <a:r>
              <a:rPr lang="en-US" altLang="zh-CN" dirty="0" smtClean="0"/>
              <a:t>a</a:t>
            </a:r>
            <a:r>
              <a:rPr lang="zh-CN" altLang="en-US" dirty="0" smtClean="0"/>
              <a:t>和</a:t>
            </a:r>
            <a:r>
              <a:rPr lang="en-US" altLang="zh-CN" dirty="0" smtClean="0"/>
              <a:t>b</a:t>
            </a:r>
            <a:r>
              <a:rPr lang="zh-CN" altLang="en-US" dirty="0" smtClean="0"/>
              <a:t>在</a:t>
            </a:r>
            <a:r>
              <a:rPr lang="en-US" altLang="zh-CN" dirty="0" smtClean="0"/>
              <a:t>LAN 1</a:t>
            </a:r>
            <a:r>
              <a:rPr lang="zh-CN" altLang="en-US" dirty="0" smtClean="0"/>
              <a:t>上，主机</a:t>
            </a:r>
            <a:r>
              <a:rPr lang="en-US" altLang="zh-CN" dirty="0" smtClean="0"/>
              <a:t>c</a:t>
            </a:r>
            <a:r>
              <a:rPr lang="zh-CN" altLang="en-US" dirty="0" smtClean="0"/>
              <a:t>在</a:t>
            </a:r>
            <a:r>
              <a:rPr lang="en-US" altLang="zh-CN" dirty="0" smtClean="0"/>
              <a:t>LAN 2</a:t>
            </a:r>
            <a:r>
              <a:rPr lang="zh-CN" altLang="en-US" dirty="0" smtClean="0"/>
              <a:t>上，主机</a:t>
            </a:r>
            <a:r>
              <a:rPr lang="en-US" altLang="zh-CN" dirty="0" smtClean="0"/>
              <a:t>d</a:t>
            </a:r>
            <a:r>
              <a:rPr lang="zh-CN" altLang="en-US" dirty="0" smtClean="0"/>
              <a:t>在</a:t>
            </a:r>
            <a:r>
              <a:rPr lang="en-US" altLang="zh-CN" dirty="0" smtClean="0"/>
              <a:t>LAN 8</a:t>
            </a:r>
            <a:r>
              <a:rPr lang="zh-CN" altLang="en-US" dirty="0" smtClean="0"/>
              <a:t>上。刚开始的时候，所有的网桥内部的散列表都是空的，并且使用了图</a:t>
            </a:r>
            <a:r>
              <a:rPr lang="en-US" altLang="zh-CN" dirty="0" smtClean="0"/>
              <a:t>4.44</a:t>
            </a:r>
            <a:r>
              <a:rPr lang="zh-CN" altLang="en-US" dirty="0" smtClean="0"/>
              <a:t>（</a:t>
            </a:r>
            <a:r>
              <a:rPr lang="en-US" altLang="zh-CN" dirty="0" smtClean="0"/>
              <a:t>b</a:t>
            </a:r>
            <a:r>
              <a:rPr lang="zh-CN" altLang="en-US" dirty="0" smtClean="0"/>
              <a:t>）中所示的生成树。在下面给出的每一个事件发生后，不同的网桥中的散列表将如何变化？</a:t>
            </a:r>
            <a:endParaRPr lang="en-US" altLang="zh-CN" dirty="0" smtClean="0"/>
          </a:p>
          <a:p>
            <a:r>
              <a:rPr lang="en-US" altLang="zh-CN" dirty="0" smtClean="0"/>
              <a:t>(a) a</a:t>
            </a:r>
            <a:r>
              <a:rPr lang="zh-CN" altLang="en-US" dirty="0" smtClean="0"/>
              <a:t>向</a:t>
            </a:r>
            <a:r>
              <a:rPr lang="en-US" altLang="zh-CN" dirty="0" smtClean="0"/>
              <a:t>d</a:t>
            </a:r>
            <a:r>
              <a:rPr lang="zh-CN" altLang="en-US" dirty="0" smtClean="0"/>
              <a:t>发送帧；</a:t>
            </a:r>
          </a:p>
          <a:p>
            <a:r>
              <a:rPr lang="en-US" altLang="zh-CN" dirty="0" smtClean="0"/>
              <a:t>(b) c</a:t>
            </a:r>
            <a:r>
              <a:rPr lang="zh-CN" altLang="en-US" dirty="0" smtClean="0"/>
              <a:t>向</a:t>
            </a:r>
            <a:r>
              <a:rPr lang="en-US" altLang="zh-CN" dirty="0" smtClean="0"/>
              <a:t>a</a:t>
            </a:r>
            <a:r>
              <a:rPr lang="zh-CN" altLang="en-US" dirty="0" smtClean="0"/>
              <a:t>发送帧；</a:t>
            </a:r>
          </a:p>
          <a:p>
            <a:r>
              <a:rPr lang="en-US" altLang="zh-CN" dirty="0" smtClean="0"/>
              <a:t>(c) d</a:t>
            </a:r>
            <a:r>
              <a:rPr lang="zh-CN" altLang="en-US" dirty="0" smtClean="0"/>
              <a:t>向</a:t>
            </a:r>
            <a:r>
              <a:rPr lang="en-US" altLang="zh-CN" dirty="0" smtClean="0"/>
              <a:t>c</a:t>
            </a:r>
            <a:r>
              <a:rPr lang="zh-CN" altLang="en-US" dirty="0" smtClean="0"/>
              <a:t>发送帧；</a:t>
            </a:r>
          </a:p>
          <a:p>
            <a:r>
              <a:rPr lang="en-US" altLang="zh-CN" dirty="0" smtClean="0"/>
              <a:t>(d) d</a:t>
            </a:r>
            <a:r>
              <a:rPr lang="zh-CN" altLang="en-US" dirty="0" smtClean="0"/>
              <a:t>移动到</a:t>
            </a:r>
            <a:r>
              <a:rPr lang="en-US" altLang="zh-CN" dirty="0" smtClean="0"/>
              <a:t>LAN 6</a:t>
            </a:r>
            <a:r>
              <a:rPr lang="zh-CN" altLang="en-US" dirty="0" smtClean="0"/>
              <a:t>上；</a:t>
            </a:r>
          </a:p>
          <a:p>
            <a:r>
              <a:rPr lang="en-US" altLang="zh-CN" dirty="0" smtClean="0"/>
              <a:t>(e) d</a:t>
            </a:r>
            <a:r>
              <a:rPr lang="zh-CN" altLang="en-US" dirty="0" smtClean="0"/>
              <a:t>向</a:t>
            </a:r>
            <a:r>
              <a:rPr lang="en-US" altLang="zh-CN" dirty="0" smtClean="0"/>
              <a:t>a</a:t>
            </a:r>
            <a:r>
              <a:rPr lang="zh-CN" altLang="en-US" dirty="0" smtClean="0"/>
              <a:t>发送帧。</a:t>
            </a:r>
            <a:endParaRPr lang="zh-CN" altLang="zh-CN" dirty="0" smtClean="0"/>
          </a:p>
          <a:p>
            <a:pPr marL="365760" indent="-256032" fontAlgn="auto">
              <a:spcAft>
                <a:spcPts val="0"/>
              </a:spcAft>
              <a:buFont typeface="Wingdings 3"/>
              <a:buChar char=""/>
              <a:defRPr/>
            </a:pPr>
            <a:endParaRPr lang="zh-CN" altLang="en-US" dirty="0"/>
          </a:p>
        </p:txBody>
      </p:sp>
      <p:sp>
        <p:nvSpPr>
          <p:cNvPr id="4" name="标题 1"/>
          <p:cNvSpPr>
            <a:spLocks noGrp="1"/>
          </p:cNvSpPr>
          <p:nvPr>
            <p:ph type="title"/>
          </p:nvPr>
        </p:nvSpPr>
        <p:spPr>
          <a:xfrm>
            <a:off x="914400" y="274638"/>
            <a:ext cx="7772400" cy="1143000"/>
          </a:xfrm>
        </p:spPr>
        <p:txBody>
          <a:bodyPr/>
          <a:lstStyle/>
          <a:p>
            <a:r>
              <a:rPr lang="en-US" altLang="zh-CN" dirty="0" smtClean="0">
                <a:latin typeface="华文楷体" pitchFamily="2" charset="-122"/>
                <a:ea typeface="华文楷体" pitchFamily="2" charset="-122"/>
              </a:rPr>
              <a:t>MAC</a:t>
            </a:r>
            <a:r>
              <a:rPr lang="zh-CN" altLang="en-US" dirty="0" smtClean="0">
                <a:latin typeface="华文楷体" pitchFamily="2" charset="-122"/>
                <a:ea typeface="华文楷体" pitchFamily="2" charset="-122"/>
              </a:rPr>
              <a:t>层</a:t>
            </a:r>
            <a:endParaRPr lang="zh-CN" altLang="en-US" dirty="0">
              <a:latin typeface="华文楷体" pitchFamily="2" charset="-122"/>
              <a:ea typeface="华文楷体" pitchFamily="2" charset="-122"/>
            </a:endParaRPr>
          </a:p>
        </p:txBody>
      </p:sp>
      <p:graphicFrame>
        <p:nvGraphicFramePr>
          <p:cNvPr id="5" name="对象 4"/>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6202" name="公式" r:id="rId3" imgW="114120" imgH="215640" progId="Equation.3">
                  <p:embed/>
                </p:oleObj>
              </mc:Choice>
              <mc:Fallback>
                <p:oleObj name="公式" r:id="rId3" imgW="114120" imgH="21564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914400" y="1447800"/>
            <a:ext cx="7772400" cy="5221560"/>
          </a:xfrm>
        </p:spPr>
        <p:txBody>
          <a:bodyPr>
            <a:normAutofit/>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a</a:t>
            </a:r>
            <a:r>
              <a:rPr lang="zh-CN" altLang="en-US" dirty="0" smtClean="0">
                <a:latin typeface="华文楷体" pitchFamily="2" charset="-122"/>
                <a:ea typeface="华文楷体" pitchFamily="2" charset="-122"/>
              </a:rPr>
              <a:t>向</a:t>
            </a:r>
            <a:r>
              <a:rPr lang="en-US" altLang="zh-CN" dirty="0" smtClean="0">
                <a:latin typeface="华文楷体" pitchFamily="2" charset="-122"/>
                <a:ea typeface="华文楷体" pitchFamily="2" charset="-122"/>
              </a:rPr>
              <a:t>d</a:t>
            </a:r>
            <a:r>
              <a:rPr lang="zh-CN" altLang="en-US" dirty="0" smtClean="0">
                <a:latin typeface="华文楷体" pitchFamily="2" charset="-122"/>
                <a:ea typeface="华文楷体" pitchFamily="2" charset="-122"/>
              </a:rPr>
              <a:t>发送帧；</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zh-CN" altLang="en-US" dirty="0" smtClean="0">
                <a:latin typeface="华文楷体" pitchFamily="2" charset="-122"/>
                <a:ea typeface="华文楷体" pitchFamily="2" charset="-122"/>
              </a:rPr>
              <a:t>初始时，所有网桥都没有任何</a:t>
            </a: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r>
              <a:rPr lang="zh-CN" altLang="en-US" dirty="0" smtClean="0">
                <a:latin typeface="华文楷体" pitchFamily="2" charset="-122"/>
                <a:ea typeface="华文楷体" pitchFamily="2" charset="-122"/>
              </a:rPr>
              <a:t>表项，洪泛该帧，所有网桥均看</a:t>
            </a: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r>
              <a:rPr lang="zh-CN" altLang="en-US" dirty="0" smtClean="0">
                <a:latin typeface="华文楷体" pitchFamily="2" charset="-122"/>
                <a:ea typeface="华文楷体" pitchFamily="2" charset="-122"/>
              </a:rPr>
              <a:t>到该帧，后向学习到</a:t>
            </a:r>
            <a:r>
              <a:rPr lang="en-US" altLang="zh-CN" dirty="0" smtClean="0">
                <a:latin typeface="华文楷体" pitchFamily="2" charset="-122"/>
                <a:ea typeface="华文楷体" pitchFamily="2" charset="-122"/>
              </a:rPr>
              <a:t>a</a:t>
            </a:r>
            <a:r>
              <a:rPr lang="zh-CN" altLang="en-US" dirty="0" smtClean="0">
                <a:latin typeface="华文楷体" pitchFamily="2" charset="-122"/>
                <a:ea typeface="华文楷体" pitchFamily="2" charset="-122"/>
              </a:rPr>
              <a:t>来源；</a:t>
            </a:r>
          </a:p>
          <a:p>
            <a:pPr marL="365760" indent="-256032" fontAlgn="auto">
              <a:spcAft>
                <a:spcPts val="0"/>
              </a:spcAft>
              <a:buNone/>
              <a:defRPr/>
            </a:pPr>
            <a:endParaRPr lang="zh-CN" altLang="en-US" dirty="0"/>
          </a:p>
        </p:txBody>
      </p:sp>
      <p:sp>
        <p:nvSpPr>
          <p:cNvPr id="4" name="标题 1"/>
          <p:cNvSpPr>
            <a:spLocks noGrp="1"/>
          </p:cNvSpPr>
          <p:nvPr>
            <p:ph type="title"/>
          </p:nvPr>
        </p:nvSpPr>
        <p:spPr>
          <a:xfrm>
            <a:off x="914400" y="274638"/>
            <a:ext cx="7772400" cy="1143000"/>
          </a:xfrm>
        </p:spPr>
        <p:txBody>
          <a:bodyPr/>
          <a:lstStyle/>
          <a:p>
            <a:r>
              <a:rPr lang="en-US" altLang="zh-CN" dirty="0" smtClean="0">
                <a:latin typeface="华文楷体" pitchFamily="2" charset="-122"/>
                <a:ea typeface="华文楷体" pitchFamily="2" charset="-122"/>
              </a:rPr>
              <a:t>MAC</a:t>
            </a:r>
            <a:r>
              <a:rPr lang="zh-CN" altLang="en-US" dirty="0" smtClean="0">
                <a:latin typeface="华文楷体" pitchFamily="2" charset="-122"/>
                <a:ea typeface="华文楷体" pitchFamily="2" charset="-122"/>
              </a:rPr>
              <a:t>层</a:t>
            </a:r>
            <a:endParaRPr lang="zh-CN" altLang="en-US" dirty="0">
              <a:latin typeface="华文楷体" pitchFamily="2" charset="-122"/>
              <a:ea typeface="华文楷体" pitchFamily="2" charset="-122"/>
            </a:endParaRPr>
          </a:p>
        </p:txBody>
      </p:sp>
      <p:graphicFrame>
        <p:nvGraphicFramePr>
          <p:cNvPr id="5" name="对象 4"/>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8251" name="公式" r:id="rId3" imgW="114120" imgH="215640" progId="Equation.3">
                  <p:embed/>
                </p:oleObj>
              </mc:Choice>
              <mc:Fallback>
                <p:oleObj name="公式" r:id="rId3" imgW="114120" imgH="21564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 name="Picture 2"/>
          <p:cNvPicPr>
            <a:picLocks noChangeAspect="1" noChangeArrowheads="1"/>
          </p:cNvPicPr>
          <p:nvPr/>
        </p:nvPicPr>
        <p:blipFill>
          <a:blip r:embed="rId5" cstate="print"/>
          <a:srcRect/>
          <a:stretch>
            <a:fillRect/>
          </a:stretch>
        </p:blipFill>
        <p:spPr bwMode="auto">
          <a:xfrm>
            <a:off x="5622925" y="42863"/>
            <a:ext cx="3532188" cy="3141662"/>
          </a:xfrm>
          <a:prstGeom prst="rect">
            <a:avLst/>
          </a:prstGeom>
          <a:noFill/>
          <a:ln w="9525">
            <a:noFill/>
            <a:miter lim="800000"/>
            <a:headEnd/>
            <a:tailEnd/>
          </a:ln>
          <a:effectLst/>
        </p:spPr>
      </p:pic>
      <p:pic>
        <p:nvPicPr>
          <p:cNvPr id="7" name="Picture 3"/>
          <p:cNvPicPr>
            <a:picLocks noChangeAspect="1" noChangeArrowheads="1"/>
          </p:cNvPicPr>
          <p:nvPr/>
        </p:nvPicPr>
        <p:blipFill>
          <a:blip r:embed="rId6" cstate="print"/>
          <a:srcRect/>
          <a:stretch>
            <a:fillRect/>
          </a:stretch>
        </p:blipFill>
        <p:spPr bwMode="auto">
          <a:xfrm>
            <a:off x="4788024" y="5445224"/>
            <a:ext cx="4281487" cy="1231900"/>
          </a:xfrm>
          <a:prstGeom prst="rect">
            <a:avLst/>
          </a:prstGeom>
          <a:noFill/>
          <a:ln w="9525">
            <a:noFill/>
            <a:miter lim="800000"/>
            <a:headEnd/>
            <a:tailEnd/>
          </a:ln>
          <a:effectLst/>
        </p:spPr>
      </p:pic>
      <p:graphicFrame>
        <p:nvGraphicFramePr>
          <p:cNvPr id="10" name="表格 9"/>
          <p:cNvGraphicFramePr>
            <a:graphicFrameLocks noGrp="1"/>
          </p:cNvGraphicFramePr>
          <p:nvPr/>
        </p:nvGraphicFramePr>
        <p:xfrm>
          <a:off x="467544" y="3356992"/>
          <a:ext cx="4176464" cy="3024336"/>
        </p:xfrm>
        <a:graphic>
          <a:graphicData uri="http://schemas.openxmlformats.org/drawingml/2006/table">
            <a:tbl>
              <a:tblPr bandRow="1">
                <a:tableStyleId>{3C2FFA5D-87B4-456A-9821-1D502468CF0F}</a:tableStyleId>
              </a:tblPr>
              <a:tblGrid>
                <a:gridCol w="1656184"/>
                <a:gridCol w="2520280"/>
              </a:tblGrid>
              <a:tr h="378042">
                <a:tc>
                  <a:txBody>
                    <a:bodyPr/>
                    <a:lstStyle/>
                    <a:p>
                      <a:pPr algn="ctr"/>
                      <a:r>
                        <a:rPr lang="en-US" altLang="zh-CN" dirty="0" smtClean="0"/>
                        <a:t>A</a:t>
                      </a:r>
                      <a:endParaRPr lang="zh-CN" altLang="en-US" dirty="0"/>
                    </a:p>
                  </a:txBody>
                  <a:tcPr/>
                </a:tc>
                <a:tc>
                  <a:txBody>
                    <a:bodyPr/>
                    <a:lstStyle/>
                    <a:p>
                      <a:pPr algn="l"/>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LAN1</a:t>
                      </a:r>
                      <a:endParaRPr kumimoji="0" lang="zh-CN" altLang="zh-CN" sz="1800" kern="1200" dirty="0" smtClean="0">
                        <a:solidFill>
                          <a:schemeClr val="tx1"/>
                        </a:solidFill>
                        <a:effectLst/>
                        <a:latin typeface="+mn-lt"/>
                        <a:ea typeface="+mn-ea"/>
                        <a:cs typeface="+mn-cs"/>
                      </a:endParaRPr>
                    </a:p>
                  </a:txBody>
                  <a:tcPr/>
                </a:tc>
              </a:tr>
              <a:tr h="378042">
                <a:tc>
                  <a:txBody>
                    <a:bodyPr/>
                    <a:lstStyle/>
                    <a:p>
                      <a:pPr algn="ctr"/>
                      <a:r>
                        <a:rPr lang="en-US" altLang="zh-CN" dirty="0" smtClean="0"/>
                        <a:t>B</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a:t>
                      </a:r>
                      <a:endParaRPr kumimoji="0" lang="zh-CN" altLang="zh-CN" sz="1800" kern="1200" dirty="0" smtClean="0">
                        <a:solidFill>
                          <a:schemeClr val="tx1"/>
                        </a:solidFill>
                        <a:effectLst/>
                        <a:latin typeface="+mn-lt"/>
                        <a:ea typeface="+mn-ea"/>
                        <a:cs typeface="+mn-cs"/>
                      </a:endParaRPr>
                    </a:p>
                  </a:txBody>
                  <a:tcPr/>
                </a:tc>
              </a:tr>
              <a:tr h="378042">
                <a:tc>
                  <a:txBody>
                    <a:bodyPr/>
                    <a:lstStyle/>
                    <a:p>
                      <a:pPr algn="ctr"/>
                      <a:r>
                        <a:rPr lang="en-US" altLang="zh-CN" dirty="0" smtClean="0"/>
                        <a:t>C</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LAN3</a:t>
                      </a:r>
                      <a:endParaRPr kumimoji="0" lang="zh-CN" altLang="zh-CN" sz="1800" kern="1200" dirty="0" smtClean="0">
                        <a:solidFill>
                          <a:schemeClr val="tx1"/>
                        </a:solidFill>
                        <a:effectLst/>
                        <a:latin typeface="+mn-lt"/>
                        <a:ea typeface="+mn-ea"/>
                        <a:cs typeface="+mn-cs"/>
                      </a:endParaRPr>
                    </a:p>
                  </a:txBody>
                  <a:tcPr/>
                </a:tc>
              </a:tr>
              <a:tr h="378042">
                <a:tc>
                  <a:txBody>
                    <a:bodyPr/>
                    <a:lstStyle/>
                    <a:p>
                      <a:pPr algn="ctr"/>
                      <a:r>
                        <a:rPr lang="en-US" altLang="zh-CN" dirty="0" smtClean="0"/>
                        <a:t>D</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a:t>
                      </a:r>
                      <a:endParaRPr kumimoji="0" lang="zh-CN" altLang="zh-CN" sz="1800" kern="1200" dirty="0" smtClean="0">
                        <a:solidFill>
                          <a:schemeClr val="tx1"/>
                        </a:solidFill>
                        <a:effectLst/>
                        <a:latin typeface="+mn-lt"/>
                        <a:ea typeface="+mn-ea"/>
                        <a:cs typeface="+mn-cs"/>
                      </a:endParaRPr>
                    </a:p>
                  </a:txBody>
                  <a:tcPr/>
                </a:tc>
              </a:tr>
              <a:tr h="378042">
                <a:tc>
                  <a:txBody>
                    <a:bodyPr/>
                    <a:lstStyle/>
                    <a:p>
                      <a:pPr algn="ctr"/>
                      <a:r>
                        <a:rPr lang="en-US" altLang="zh-CN" dirty="0" smtClean="0"/>
                        <a:t>E</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LAN3</a:t>
                      </a:r>
                      <a:endParaRPr kumimoji="0" lang="zh-CN" altLang="zh-CN" sz="1800" kern="1200" dirty="0" smtClean="0">
                        <a:solidFill>
                          <a:schemeClr val="tx1"/>
                        </a:solidFill>
                        <a:effectLst/>
                        <a:latin typeface="+mn-lt"/>
                        <a:ea typeface="+mn-ea"/>
                        <a:cs typeface="+mn-cs"/>
                      </a:endParaRPr>
                    </a:p>
                  </a:txBody>
                  <a:tcPr/>
                </a:tc>
              </a:tr>
              <a:tr h="378042">
                <a:tc>
                  <a:txBody>
                    <a:bodyPr/>
                    <a:lstStyle/>
                    <a:p>
                      <a:pPr algn="ctr"/>
                      <a:r>
                        <a:rPr lang="en-US" altLang="zh-CN" dirty="0" smtClean="0"/>
                        <a:t>F</a:t>
                      </a:r>
                      <a:endParaRPr lang="zh-CN" altLang="en-US" dirty="0"/>
                    </a:p>
                  </a:txBody>
                  <a:tcPr/>
                </a:tc>
                <a:tc>
                  <a:txBody>
                    <a:bodyPr/>
                    <a:lstStyle/>
                    <a:p>
                      <a:pPr algn="l"/>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LAN4</a:t>
                      </a:r>
                      <a:endParaRPr lang="zh-CN" altLang="en-US" dirty="0">
                        <a:solidFill>
                          <a:schemeClr val="tx1"/>
                        </a:solidFill>
                      </a:endParaRPr>
                    </a:p>
                  </a:txBody>
                  <a:tcPr/>
                </a:tc>
              </a:tr>
              <a:tr h="378042">
                <a:tc>
                  <a:txBody>
                    <a:bodyPr/>
                    <a:lstStyle/>
                    <a:p>
                      <a:pPr algn="ctr"/>
                      <a:r>
                        <a:rPr lang="en-US" altLang="zh-CN" dirty="0" smtClean="0"/>
                        <a:t>H</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LAN5</a:t>
                      </a:r>
                      <a:endParaRPr kumimoji="0" lang="zh-CN" altLang="zh-CN" sz="1800" kern="1200" dirty="0" smtClean="0">
                        <a:solidFill>
                          <a:schemeClr val="tx1"/>
                        </a:solidFill>
                        <a:effectLst/>
                        <a:latin typeface="+mn-lt"/>
                        <a:ea typeface="+mn-ea"/>
                        <a:cs typeface="+mn-cs"/>
                      </a:endParaRPr>
                    </a:p>
                  </a:txBody>
                  <a:tcPr/>
                </a:tc>
              </a:tr>
              <a:tr h="378042">
                <a:tc>
                  <a:txBody>
                    <a:bodyPr/>
                    <a:lstStyle/>
                    <a:p>
                      <a:pPr algn="ctr"/>
                      <a:r>
                        <a:rPr lang="en-US" altLang="zh-CN" dirty="0" smtClean="0"/>
                        <a:t>J</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LAN6</a:t>
                      </a:r>
                      <a:endParaRPr kumimoji="0" lang="zh-CN" altLang="zh-CN" sz="1800" kern="1200" dirty="0" smtClean="0">
                        <a:solidFill>
                          <a:schemeClr val="tx1"/>
                        </a:solidFill>
                        <a:effectLst/>
                        <a:latin typeface="+mn-lt"/>
                        <a:ea typeface="+mn-ea"/>
                        <a:cs typeface="+mn-cs"/>
                      </a:endParaRPr>
                    </a:p>
                  </a:txBody>
                  <a:tcPr/>
                </a:tc>
              </a:tr>
            </a:tbl>
          </a:graphicData>
        </a:graphic>
      </p:graphicFrame>
      <p:cxnSp>
        <p:nvCxnSpPr>
          <p:cNvPr id="8" name="直接箭头连接符 7"/>
          <p:cNvCxnSpPr/>
          <p:nvPr/>
        </p:nvCxnSpPr>
        <p:spPr>
          <a:xfrm flipH="1">
            <a:off x="5364088" y="69269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788024" y="548680"/>
            <a:ext cx="648072" cy="369332"/>
          </a:xfrm>
          <a:prstGeom prst="rect">
            <a:avLst/>
          </a:prstGeom>
          <a:noFill/>
        </p:spPr>
        <p:txBody>
          <a:bodyPr wrap="square" rtlCol="0">
            <a:spAutoFit/>
          </a:bodyPr>
          <a:lstStyle/>
          <a:p>
            <a:r>
              <a:rPr lang="en-US" altLang="zh-CN" dirty="0" err="1" smtClean="0"/>
              <a:t>a,b</a:t>
            </a:r>
            <a:endParaRPr lang="zh-CN" altLang="en-US" dirty="0"/>
          </a:p>
        </p:txBody>
      </p:sp>
      <p:cxnSp>
        <p:nvCxnSpPr>
          <p:cNvPr id="11" name="直接箭头连接符 10"/>
          <p:cNvCxnSpPr/>
          <p:nvPr/>
        </p:nvCxnSpPr>
        <p:spPr>
          <a:xfrm flipV="1">
            <a:off x="7020272" y="404664"/>
            <a:ext cx="0"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876256" y="0"/>
            <a:ext cx="360040" cy="369332"/>
          </a:xfrm>
          <a:prstGeom prst="rect">
            <a:avLst/>
          </a:prstGeom>
          <a:noFill/>
        </p:spPr>
        <p:txBody>
          <a:bodyPr wrap="square" rtlCol="0">
            <a:spAutoFit/>
          </a:bodyPr>
          <a:lstStyle/>
          <a:p>
            <a:r>
              <a:rPr lang="en-US" altLang="zh-CN" dirty="0" smtClean="0"/>
              <a:t>c</a:t>
            </a:r>
            <a:endParaRPr lang="zh-CN" altLang="en-US" dirty="0"/>
          </a:p>
        </p:txBody>
      </p:sp>
      <p:cxnSp>
        <p:nvCxnSpPr>
          <p:cNvPr id="13" name="直接箭头连接符 12"/>
          <p:cNvCxnSpPr/>
          <p:nvPr/>
        </p:nvCxnSpPr>
        <p:spPr>
          <a:xfrm>
            <a:off x="7020272"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804248" y="3212976"/>
            <a:ext cx="360040" cy="369332"/>
          </a:xfrm>
          <a:prstGeom prst="rect">
            <a:avLst/>
          </a:prstGeom>
          <a:noFill/>
        </p:spPr>
        <p:txBody>
          <a:bodyPr wrap="square" rtlCol="0">
            <a:spAutoFit/>
          </a:bodyPr>
          <a:lstStyle/>
          <a:p>
            <a:r>
              <a:rPr lang="en-US" altLang="zh-CN" dirty="0" smtClean="0"/>
              <a:t>d</a:t>
            </a:r>
            <a:endParaRPr lang="zh-CN" alt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914400" y="1447800"/>
            <a:ext cx="7772400" cy="5221560"/>
          </a:xfrm>
        </p:spPr>
        <p:txBody>
          <a:bodyPr>
            <a:normAutofit/>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c</a:t>
            </a:r>
            <a:r>
              <a:rPr lang="zh-CN" altLang="en-US" dirty="0" smtClean="0">
                <a:latin typeface="华文楷体" pitchFamily="2" charset="-122"/>
                <a:ea typeface="华文楷体" pitchFamily="2" charset="-122"/>
              </a:rPr>
              <a:t>向</a:t>
            </a:r>
            <a:r>
              <a:rPr lang="en-US" altLang="zh-CN" dirty="0" smtClean="0">
                <a:latin typeface="华文楷体" pitchFamily="2" charset="-122"/>
                <a:ea typeface="华文楷体" pitchFamily="2" charset="-122"/>
              </a:rPr>
              <a:t>a</a:t>
            </a:r>
            <a:r>
              <a:rPr lang="zh-CN" altLang="en-US" dirty="0" smtClean="0">
                <a:latin typeface="华文楷体" pitchFamily="2" charset="-122"/>
                <a:ea typeface="华文楷体" pitchFamily="2" charset="-122"/>
              </a:rPr>
              <a:t>发送帧；</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ABD</a:t>
            </a:r>
            <a:r>
              <a:rPr lang="zh-CN" altLang="en-US" dirty="0" smtClean="0">
                <a:latin typeface="华文楷体" pitchFamily="2" charset="-122"/>
                <a:ea typeface="华文楷体" pitchFamily="2" charset="-122"/>
              </a:rPr>
              <a:t>看到该帧，后向学习到</a:t>
            </a:r>
            <a:r>
              <a:rPr lang="en-US" altLang="zh-CN" dirty="0" smtClean="0">
                <a:latin typeface="华文楷体" pitchFamily="2" charset="-122"/>
                <a:ea typeface="华文楷体" pitchFamily="2" charset="-122"/>
              </a:rPr>
              <a:t>c</a:t>
            </a:r>
          </a:p>
          <a:p>
            <a:pPr marL="109728" indent="0" fontAlgn="auto">
              <a:spcAft>
                <a:spcPts val="0"/>
              </a:spcAft>
              <a:buFont typeface="Wingdings 3"/>
              <a:buNone/>
              <a:defRPr/>
            </a:pPr>
            <a:r>
              <a:rPr lang="zh-CN" altLang="en-US" dirty="0" smtClean="0">
                <a:latin typeface="华文楷体" pitchFamily="2" charset="-122"/>
                <a:ea typeface="华文楷体" pitchFamily="2" charset="-122"/>
              </a:rPr>
              <a:t>来源；</a:t>
            </a:r>
            <a:r>
              <a:rPr lang="en-US" altLang="zh-CN" dirty="0" smtClean="0">
                <a:latin typeface="华文楷体" pitchFamily="2" charset="-122"/>
                <a:ea typeface="华文楷体" pitchFamily="2" charset="-122"/>
              </a:rPr>
              <a:t>B</a:t>
            </a:r>
            <a:r>
              <a:rPr lang="zh-CN" altLang="en-US" dirty="0" smtClean="0">
                <a:latin typeface="华文楷体" pitchFamily="2" charset="-122"/>
                <a:ea typeface="华文楷体" pitchFamily="2" charset="-122"/>
              </a:rPr>
              <a:t>和</a:t>
            </a:r>
            <a:r>
              <a:rPr lang="en-US" altLang="zh-CN" dirty="0" smtClean="0">
                <a:latin typeface="华文楷体" pitchFamily="2" charset="-122"/>
                <a:ea typeface="华文楷体" pitchFamily="2" charset="-122"/>
              </a:rPr>
              <a:t>D</a:t>
            </a:r>
            <a:r>
              <a:rPr lang="zh-CN" altLang="en-US" dirty="0" smtClean="0">
                <a:latin typeface="华文楷体" pitchFamily="2" charset="-122"/>
                <a:ea typeface="华文楷体" pitchFamily="2" charset="-122"/>
              </a:rPr>
              <a:t>丢弃帧，所以不再</a:t>
            </a: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r>
              <a:rPr lang="zh-CN" altLang="en-US" dirty="0" smtClean="0">
                <a:latin typeface="华文楷体" pitchFamily="2" charset="-122"/>
                <a:ea typeface="华文楷体" pitchFamily="2" charset="-122"/>
              </a:rPr>
              <a:t>对外扩散该帧；</a:t>
            </a:r>
          </a:p>
          <a:p>
            <a:pPr marL="365760" indent="-256032" fontAlgn="auto">
              <a:spcAft>
                <a:spcPts val="0"/>
              </a:spcAft>
              <a:buNone/>
              <a:defRPr/>
            </a:pPr>
            <a:endParaRPr lang="zh-CN" altLang="en-US" dirty="0"/>
          </a:p>
        </p:txBody>
      </p:sp>
      <p:sp>
        <p:nvSpPr>
          <p:cNvPr id="4" name="标题 1"/>
          <p:cNvSpPr>
            <a:spLocks noGrp="1"/>
          </p:cNvSpPr>
          <p:nvPr>
            <p:ph type="title"/>
          </p:nvPr>
        </p:nvSpPr>
        <p:spPr>
          <a:xfrm>
            <a:off x="914400" y="274638"/>
            <a:ext cx="7772400" cy="1143000"/>
          </a:xfrm>
        </p:spPr>
        <p:txBody>
          <a:bodyPr/>
          <a:lstStyle/>
          <a:p>
            <a:r>
              <a:rPr lang="en-US" altLang="zh-CN" dirty="0" smtClean="0">
                <a:latin typeface="华文楷体" pitchFamily="2" charset="-122"/>
                <a:ea typeface="华文楷体" pitchFamily="2" charset="-122"/>
              </a:rPr>
              <a:t>MAC</a:t>
            </a:r>
            <a:r>
              <a:rPr lang="zh-CN" altLang="en-US" dirty="0" smtClean="0">
                <a:latin typeface="华文楷体" pitchFamily="2" charset="-122"/>
                <a:ea typeface="华文楷体" pitchFamily="2" charset="-122"/>
              </a:rPr>
              <a:t>层</a:t>
            </a:r>
            <a:endParaRPr lang="zh-CN" altLang="en-US" dirty="0">
              <a:latin typeface="华文楷体" pitchFamily="2" charset="-122"/>
              <a:ea typeface="华文楷体" pitchFamily="2" charset="-122"/>
            </a:endParaRPr>
          </a:p>
        </p:txBody>
      </p:sp>
      <p:graphicFrame>
        <p:nvGraphicFramePr>
          <p:cNvPr id="5" name="对象 4"/>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1322" name="公式" r:id="rId3" imgW="114120" imgH="215640" progId="Equation.3">
                  <p:embed/>
                </p:oleObj>
              </mc:Choice>
              <mc:Fallback>
                <p:oleObj name="公式" r:id="rId3" imgW="114120" imgH="21564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 name="Picture 2"/>
          <p:cNvPicPr>
            <a:picLocks noChangeAspect="1" noChangeArrowheads="1"/>
          </p:cNvPicPr>
          <p:nvPr/>
        </p:nvPicPr>
        <p:blipFill>
          <a:blip r:embed="rId5" cstate="print"/>
          <a:srcRect/>
          <a:stretch>
            <a:fillRect/>
          </a:stretch>
        </p:blipFill>
        <p:spPr bwMode="auto">
          <a:xfrm>
            <a:off x="5622925" y="42863"/>
            <a:ext cx="3532188" cy="3141662"/>
          </a:xfrm>
          <a:prstGeom prst="rect">
            <a:avLst/>
          </a:prstGeom>
          <a:noFill/>
          <a:ln w="9525">
            <a:noFill/>
            <a:miter lim="800000"/>
            <a:headEnd/>
            <a:tailEnd/>
          </a:ln>
          <a:effectLst/>
        </p:spPr>
      </p:pic>
      <p:pic>
        <p:nvPicPr>
          <p:cNvPr id="7" name="Picture 3"/>
          <p:cNvPicPr>
            <a:picLocks noChangeAspect="1" noChangeArrowheads="1"/>
          </p:cNvPicPr>
          <p:nvPr/>
        </p:nvPicPr>
        <p:blipFill>
          <a:blip r:embed="rId6" cstate="print"/>
          <a:srcRect/>
          <a:stretch>
            <a:fillRect/>
          </a:stretch>
        </p:blipFill>
        <p:spPr bwMode="auto">
          <a:xfrm>
            <a:off x="4862513" y="5626100"/>
            <a:ext cx="4281487" cy="1231900"/>
          </a:xfrm>
          <a:prstGeom prst="rect">
            <a:avLst/>
          </a:prstGeom>
          <a:noFill/>
          <a:ln w="9525">
            <a:noFill/>
            <a:miter lim="800000"/>
            <a:headEnd/>
            <a:tailEnd/>
          </a:ln>
          <a:effectLst/>
        </p:spPr>
      </p:pic>
      <p:graphicFrame>
        <p:nvGraphicFramePr>
          <p:cNvPr id="11" name="表格 10"/>
          <p:cNvGraphicFramePr>
            <a:graphicFrameLocks noGrp="1"/>
          </p:cNvGraphicFramePr>
          <p:nvPr/>
        </p:nvGraphicFramePr>
        <p:xfrm>
          <a:off x="251520" y="3429000"/>
          <a:ext cx="5010969" cy="2994123"/>
        </p:xfrm>
        <a:graphic>
          <a:graphicData uri="http://schemas.openxmlformats.org/drawingml/2006/table">
            <a:tbl>
              <a:tblPr bandRow="1">
                <a:tableStyleId>{3C2FFA5D-87B4-456A-9821-1D502468CF0F}</a:tableStyleId>
              </a:tblPr>
              <a:tblGrid>
                <a:gridCol w="1411541"/>
                <a:gridCol w="3599428"/>
              </a:tblGrid>
              <a:tr h="388441">
                <a:tc>
                  <a:txBody>
                    <a:bodyPr/>
                    <a:lstStyle/>
                    <a:p>
                      <a:pPr algn="ctr"/>
                      <a:r>
                        <a:rPr lang="en-US" altLang="zh-CN" dirty="0" smtClean="0"/>
                        <a:t>A</a:t>
                      </a:r>
                      <a:endParaRPr lang="zh-CN" altLang="en-US" dirty="0"/>
                    </a:p>
                  </a:txBody>
                  <a:tcPr/>
                </a:tc>
                <a:tc>
                  <a:txBody>
                    <a:bodyPr/>
                    <a:lstStyle/>
                    <a:p>
                      <a:pPr algn="l"/>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LAN1 </a:t>
                      </a:r>
                      <a:r>
                        <a:rPr kumimoji="0" lang="en-US" altLang="zh-CN" sz="1800" kern="1200" dirty="0" smtClean="0">
                          <a:solidFill>
                            <a:srgbClr val="FF0000"/>
                          </a:solidFill>
                          <a:effectLst/>
                          <a:latin typeface="+mn-lt"/>
                          <a:ea typeface="+mn-ea"/>
                          <a:cs typeface="+mn-cs"/>
                        </a:rPr>
                        <a:t>c</a:t>
                      </a:r>
                      <a:r>
                        <a:rPr kumimoji="0" lang="zh-CN" altLang="zh-CN" sz="1800" kern="1200" dirty="0" smtClean="0">
                          <a:solidFill>
                            <a:srgbClr val="FF0000"/>
                          </a:solidFill>
                          <a:effectLst/>
                          <a:latin typeface="+mn-lt"/>
                          <a:ea typeface="+mn-ea"/>
                          <a:cs typeface="+mn-cs"/>
                        </a:rPr>
                        <a:t>——</a:t>
                      </a:r>
                      <a:r>
                        <a:rPr kumimoji="0" lang="en-US" altLang="zh-CN" sz="1800" kern="1200" dirty="0" smtClean="0">
                          <a:solidFill>
                            <a:srgbClr val="FF0000"/>
                          </a:solidFill>
                          <a:effectLst/>
                          <a:latin typeface="+mn-lt"/>
                          <a:ea typeface="+mn-ea"/>
                          <a:cs typeface="+mn-cs"/>
                        </a:rPr>
                        <a:t>LAN2</a:t>
                      </a:r>
                      <a:endParaRPr kumimoji="0" lang="zh-CN" altLang="zh-CN" sz="1800" kern="1200" dirty="0" smtClean="0">
                        <a:solidFill>
                          <a:srgbClr val="FF0000"/>
                        </a:solidFill>
                        <a:effectLst/>
                        <a:latin typeface="+mn-lt"/>
                        <a:ea typeface="+mn-ea"/>
                        <a:cs typeface="+mn-cs"/>
                      </a:endParaRPr>
                    </a:p>
                  </a:txBody>
                  <a:tcPr/>
                </a:tc>
              </a:tr>
              <a:tr h="388441">
                <a:tc>
                  <a:txBody>
                    <a:bodyPr/>
                    <a:lstStyle/>
                    <a:p>
                      <a:pPr algn="ctr"/>
                      <a:r>
                        <a:rPr lang="en-US" altLang="zh-CN" dirty="0" smtClean="0"/>
                        <a:t>B</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a:t>
                      </a:r>
                      <a:r>
                        <a:rPr kumimoji="0" lang="en-US" altLang="zh-CN" sz="1800" kern="1200" dirty="0" smtClean="0">
                          <a:solidFill>
                            <a:srgbClr val="FF0000"/>
                          </a:solidFill>
                          <a:effectLst/>
                          <a:latin typeface="+mn-lt"/>
                          <a:ea typeface="+mn-ea"/>
                          <a:cs typeface="+mn-cs"/>
                        </a:rPr>
                        <a:t>c</a:t>
                      </a:r>
                      <a:r>
                        <a:rPr kumimoji="0" lang="zh-CN" altLang="zh-CN" sz="1800" kern="1200" dirty="0" smtClean="0">
                          <a:solidFill>
                            <a:srgbClr val="FF0000"/>
                          </a:solidFill>
                          <a:effectLst/>
                          <a:latin typeface="+mn-lt"/>
                          <a:ea typeface="+mn-ea"/>
                          <a:cs typeface="+mn-cs"/>
                        </a:rPr>
                        <a:t>——</a:t>
                      </a:r>
                      <a:r>
                        <a:rPr kumimoji="0" lang="en-US" altLang="zh-CN" sz="1800" kern="1200" dirty="0" smtClean="0">
                          <a:solidFill>
                            <a:srgbClr val="FF0000"/>
                          </a:solidFill>
                          <a:effectLst/>
                          <a:latin typeface="+mn-lt"/>
                          <a:ea typeface="+mn-ea"/>
                          <a:cs typeface="+mn-cs"/>
                        </a:rPr>
                        <a:t>LAN2</a:t>
                      </a:r>
                      <a:endParaRPr kumimoji="0" lang="zh-CN" altLang="zh-CN" sz="1800" kern="1200" dirty="0" smtClean="0">
                        <a:solidFill>
                          <a:srgbClr val="FF0000"/>
                        </a:solidFill>
                        <a:effectLst/>
                        <a:latin typeface="+mn-lt"/>
                        <a:ea typeface="+mn-ea"/>
                        <a:cs typeface="+mn-cs"/>
                      </a:endParaRPr>
                    </a:p>
                  </a:txBody>
                  <a:tcPr/>
                </a:tc>
              </a:tr>
              <a:tr h="342999">
                <a:tc>
                  <a:txBody>
                    <a:bodyPr/>
                    <a:lstStyle/>
                    <a:p>
                      <a:pPr algn="ctr"/>
                      <a:r>
                        <a:rPr lang="en-US" altLang="zh-CN" dirty="0" smtClean="0"/>
                        <a:t>C</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LAN3</a:t>
                      </a:r>
                      <a:endParaRPr kumimoji="0" lang="zh-CN" altLang="zh-CN" sz="1800" kern="1200" dirty="0" smtClean="0">
                        <a:solidFill>
                          <a:schemeClr val="tx1"/>
                        </a:solidFill>
                        <a:effectLst/>
                        <a:latin typeface="+mn-lt"/>
                        <a:ea typeface="+mn-ea"/>
                        <a:cs typeface="+mn-cs"/>
                      </a:endParaRPr>
                    </a:p>
                  </a:txBody>
                  <a:tcPr/>
                </a:tc>
              </a:tr>
              <a:tr h="388441">
                <a:tc>
                  <a:txBody>
                    <a:bodyPr/>
                    <a:lstStyle/>
                    <a:p>
                      <a:pPr algn="ctr"/>
                      <a:r>
                        <a:rPr lang="en-US" altLang="zh-CN" dirty="0" smtClean="0"/>
                        <a:t>D</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a:t>
                      </a:r>
                      <a:r>
                        <a:rPr kumimoji="0" lang="en-US" altLang="zh-CN" sz="1800" kern="1200" dirty="0" smtClean="0">
                          <a:solidFill>
                            <a:srgbClr val="FF0000"/>
                          </a:solidFill>
                          <a:effectLst/>
                          <a:latin typeface="+mn-lt"/>
                          <a:ea typeface="+mn-ea"/>
                          <a:cs typeface="+mn-cs"/>
                        </a:rPr>
                        <a:t>c</a:t>
                      </a:r>
                      <a:r>
                        <a:rPr kumimoji="0" lang="zh-CN" altLang="zh-CN" sz="1800" kern="1200" dirty="0" smtClean="0">
                          <a:solidFill>
                            <a:srgbClr val="FF0000"/>
                          </a:solidFill>
                          <a:effectLst/>
                          <a:latin typeface="+mn-lt"/>
                          <a:ea typeface="+mn-ea"/>
                          <a:cs typeface="+mn-cs"/>
                        </a:rPr>
                        <a:t>——</a:t>
                      </a:r>
                      <a:r>
                        <a:rPr kumimoji="0" lang="en-US" altLang="zh-CN" sz="1800" kern="1200" dirty="0" smtClean="0">
                          <a:solidFill>
                            <a:srgbClr val="FF0000"/>
                          </a:solidFill>
                          <a:effectLst/>
                          <a:latin typeface="+mn-lt"/>
                          <a:ea typeface="+mn-ea"/>
                          <a:cs typeface="+mn-cs"/>
                        </a:rPr>
                        <a:t>LAN2</a:t>
                      </a:r>
                      <a:endParaRPr kumimoji="0" lang="zh-CN" altLang="zh-CN" sz="1800" kern="1200" dirty="0" smtClean="0">
                        <a:solidFill>
                          <a:srgbClr val="FF0000"/>
                        </a:solidFill>
                        <a:effectLst/>
                        <a:latin typeface="+mn-lt"/>
                        <a:ea typeface="+mn-ea"/>
                        <a:cs typeface="+mn-cs"/>
                      </a:endParaRPr>
                    </a:p>
                  </a:txBody>
                  <a:tcPr/>
                </a:tc>
              </a:tr>
              <a:tr h="342999">
                <a:tc>
                  <a:txBody>
                    <a:bodyPr/>
                    <a:lstStyle/>
                    <a:p>
                      <a:pPr algn="ctr"/>
                      <a:r>
                        <a:rPr lang="en-US" altLang="zh-CN" dirty="0" smtClean="0"/>
                        <a:t>E</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dk1"/>
                          </a:solidFill>
                          <a:effectLst/>
                          <a:latin typeface="+mn-lt"/>
                          <a:ea typeface="+mn-ea"/>
                          <a:cs typeface="+mn-cs"/>
                        </a:rPr>
                        <a:t>a</a:t>
                      </a:r>
                      <a:r>
                        <a:rPr kumimoji="0" lang="zh-CN" altLang="zh-CN" sz="1800" kern="1200" dirty="0" smtClean="0">
                          <a:solidFill>
                            <a:schemeClr val="dk1"/>
                          </a:solidFill>
                          <a:effectLst/>
                          <a:latin typeface="+mn-lt"/>
                          <a:ea typeface="+mn-ea"/>
                          <a:cs typeface="+mn-cs"/>
                        </a:rPr>
                        <a:t>——</a:t>
                      </a:r>
                      <a:r>
                        <a:rPr kumimoji="0" lang="en-US" altLang="zh-CN" sz="1800" kern="1200" dirty="0" smtClean="0">
                          <a:solidFill>
                            <a:schemeClr val="dk1"/>
                          </a:solidFill>
                          <a:effectLst/>
                          <a:latin typeface="+mn-lt"/>
                          <a:ea typeface="+mn-ea"/>
                          <a:cs typeface="+mn-cs"/>
                        </a:rPr>
                        <a:t>LAN3</a:t>
                      </a:r>
                      <a:endParaRPr kumimoji="0" lang="zh-CN" altLang="zh-CN" sz="1800" kern="1200" dirty="0" smtClean="0">
                        <a:solidFill>
                          <a:schemeClr val="dk1"/>
                        </a:solidFill>
                        <a:effectLst/>
                        <a:latin typeface="+mn-lt"/>
                        <a:ea typeface="+mn-ea"/>
                        <a:cs typeface="+mn-cs"/>
                      </a:endParaRPr>
                    </a:p>
                  </a:txBody>
                  <a:tcPr/>
                </a:tc>
              </a:tr>
              <a:tr h="342999">
                <a:tc>
                  <a:txBody>
                    <a:bodyPr/>
                    <a:lstStyle/>
                    <a:p>
                      <a:pPr algn="ctr"/>
                      <a:r>
                        <a:rPr lang="en-US" altLang="zh-CN" dirty="0" smtClean="0"/>
                        <a:t>F</a:t>
                      </a:r>
                      <a:endParaRPr lang="zh-CN" altLang="en-US" dirty="0"/>
                    </a:p>
                  </a:txBody>
                  <a:tcPr/>
                </a:tc>
                <a:tc>
                  <a:txBody>
                    <a:bodyPr/>
                    <a:lstStyle/>
                    <a:p>
                      <a:pPr algn="l"/>
                      <a:r>
                        <a:rPr kumimoji="0" lang="en-US" altLang="zh-CN" sz="1800" kern="1200" dirty="0" smtClean="0">
                          <a:solidFill>
                            <a:schemeClr val="dk1"/>
                          </a:solidFill>
                          <a:effectLst/>
                          <a:latin typeface="+mn-lt"/>
                          <a:ea typeface="+mn-ea"/>
                          <a:cs typeface="+mn-cs"/>
                        </a:rPr>
                        <a:t>a</a:t>
                      </a:r>
                      <a:r>
                        <a:rPr kumimoji="0" lang="zh-CN" altLang="zh-CN" sz="1800" kern="1200" dirty="0" smtClean="0">
                          <a:solidFill>
                            <a:schemeClr val="dk1"/>
                          </a:solidFill>
                          <a:effectLst/>
                          <a:latin typeface="+mn-lt"/>
                          <a:ea typeface="+mn-ea"/>
                          <a:cs typeface="+mn-cs"/>
                        </a:rPr>
                        <a:t>——</a:t>
                      </a:r>
                      <a:r>
                        <a:rPr kumimoji="0" lang="en-US" altLang="zh-CN" sz="1800" kern="1200" dirty="0" smtClean="0">
                          <a:solidFill>
                            <a:schemeClr val="dk1"/>
                          </a:solidFill>
                          <a:effectLst/>
                          <a:latin typeface="+mn-lt"/>
                          <a:ea typeface="+mn-ea"/>
                          <a:cs typeface="+mn-cs"/>
                        </a:rPr>
                        <a:t>LAN4</a:t>
                      </a:r>
                      <a:endParaRPr lang="zh-CN" altLang="en-US" dirty="0"/>
                    </a:p>
                  </a:txBody>
                  <a:tcPr/>
                </a:tc>
              </a:tr>
              <a:tr h="342999">
                <a:tc>
                  <a:txBody>
                    <a:bodyPr/>
                    <a:lstStyle/>
                    <a:p>
                      <a:pPr algn="ctr"/>
                      <a:r>
                        <a:rPr lang="en-US" altLang="zh-CN" dirty="0" smtClean="0"/>
                        <a:t>H</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dk1"/>
                          </a:solidFill>
                          <a:effectLst/>
                          <a:latin typeface="+mn-lt"/>
                          <a:ea typeface="+mn-ea"/>
                          <a:cs typeface="+mn-cs"/>
                        </a:rPr>
                        <a:t>a</a:t>
                      </a:r>
                      <a:r>
                        <a:rPr kumimoji="0" lang="zh-CN" altLang="zh-CN" sz="1800" kern="1200" dirty="0" smtClean="0">
                          <a:solidFill>
                            <a:schemeClr val="dk1"/>
                          </a:solidFill>
                          <a:effectLst/>
                          <a:latin typeface="+mn-lt"/>
                          <a:ea typeface="+mn-ea"/>
                          <a:cs typeface="+mn-cs"/>
                        </a:rPr>
                        <a:t>——</a:t>
                      </a:r>
                      <a:r>
                        <a:rPr kumimoji="0" lang="en-US" altLang="zh-CN" sz="1800" kern="1200" dirty="0" smtClean="0">
                          <a:solidFill>
                            <a:schemeClr val="dk1"/>
                          </a:solidFill>
                          <a:effectLst/>
                          <a:latin typeface="+mn-lt"/>
                          <a:ea typeface="+mn-ea"/>
                          <a:cs typeface="+mn-cs"/>
                        </a:rPr>
                        <a:t>LAN5</a:t>
                      </a:r>
                      <a:endParaRPr kumimoji="0" lang="zh-CN" altLang="zh-CN" sz="1800" kern="1200" dirty="0" smtClean="0">
                        <a:solidFill>
                          <a:schemeClr val="dk1"/>
                        </a:solidFill>
                        <a:effectLst/>
                        <a:latin typeface="+mn-lt"/>
                        <a:ea typeface="+mn-ea"/>
                        <a:cs typeface="+mn-cs"/>
                      </a:endParaRPr>
                    </a:p>
                  </a:txBody>
                  <a:tcPr/>
                </a:tc>
              </a:tr>
              <a:tr h="342999">
                <a:tc>
                  <a:txBody>
                    <a:bodyPr/>
                    <a:lstStyle/>
                    <a:p>
                      <a:pPr algn="ctr"/>
                      <a:r>
                        <a:rPr lang="en-US" altLang="zh-CN" dirty="0" smtClean="0"/>
                        <a:t>J</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dk1"/>
                          </a:solidFill>
                          <a:effectLst/>
                          <a:latin typeface="+mn-lt"/>
                          <a:ea typeface="+mn-ea"/>
                          <a:cs typeface="+mn-cs"/>
                        </a:rPr>
                        <a:t>a</a:t>
                      </a:r>
                      <a:r>
                        <a:rPr kumimoji="0" lang="zh-CN" altLang="zh-CN" sz="1800" kern="1200" dirty="0" smtClean="0">
                          <a:solidFill>
                            <a:schemeClr val="dk1"/>
                          </a:solidFill>
                          <a:effectLst/>
                          <a:latin typeface="+mn-lt"/>
                          <a:ea typeface="+mn-ea"/>
                          <a:cs typeface="+mn-cs"/>
                        </a:rPr>
                        <a:t>——</a:t>
                      </a:r>
                      <a:r>
                        <a:rPr kumimoji="0" lang="en-US" altLang="zh-CN" sz="1800" kern="1200" dirty="0" smtClean="0">
                          <a:solidFill>
                            <a:schemeClr val="dk1"/>
                          </a:solidFill>
                          <a:effectLst/>
                          <a:latin typeface="+mn-lt"/>
                          <a:ea typeface="+mn-ea"/>
                          <a:cs typeface="+mn-cs"/>
                        </a:rPr>
                        <a:t>LAN6</a:t>
                      </a:r>
                      <a:endParaRPr kumimoji="0" lang="zh-CN" altLang="zh-CN" sz="1800" kern="1200" dirty="0" smtClean="0">
                        <a:solidFill>
                          <a:schemeClr val="dk1"/>
                        </a:solidFill>
                        <a:effectLst/>
                        <a:latin typeface="+mn-lt"/>
                        <a:ea typeface="+mn-ea"/>
                        <a:cs typeface="+mn-cs"/>
                      </a:endParaRPr>
                    </a:p>
                  </a:txBody>
                  <a:tcPr/>
                </a:tc>
              </a:tr>
            </a:tbl>
          </a:graphicData>
        </a:graphic>
      </p:graphicFrame>
      <p:cxnSp>
        <p:nvCxnSpPr>
          <p:cNvPr id="13" name="直接箭头连接符 12"/>
          <p:cNvCxnSpPr/>
          <p:nvPr/>
        </p:nvCxnSpPr>
        <p:spPr>
          <a:xfrm flipH="1">
            <a:off x="5364088" y="69269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788024" y="548680"/>
            <a:ext cx="648072" cy="369332"/>
          </a:xfrm>
          <a:prstGeom prst="rect">
            <a:avLst/>
          </a:prstGeom>
          <a:noFill/>
        </p:spPr>
        <p:txBody>
          <a:bodyPr wrap="square" rtlCol="0">
            <a:spAutoFit/>
          </a:bodyPr>
          <a:lstStyle/>
          <a:p>
            <a:r>
              <a:rPr lang="en-US" altLang="zh-CN" dirty="0" err="1" smtClean="0"/>
              <a:t>a,b</a:t>
            </a:r>
            <a:endParaRPr lang="zh-CN" altLang="en-US" dirty="0"/>
          </a:p>
        </p:txBody>
      </p:sp>
      <p:cxnSp>
        <p:nvCxnSpPr>
          <p:cNvPr id="16" name="直接箭头连接符 15"/>
          <p:cNvCxnSpPr/>
          <p:nvPr/>
        </p:nvCxnSpPr>
        <p:spPr>
          <a:xfrm flipV="1">
            <a:off x="7020272" y="404664"/>
            <a:ext cx="0"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6876256" y="0"/>
            <a:ext cx="360040" cy="369332"/>
          </a:xfrm>
          <a:prstGeom prst="rect">
            <a:avLst/>
          </a:prstGeom>
          <a:noFill/>
        </p:spPr>
        <p:txBody>
          <a:bodyPr wrap="square" rtlCol="0">
            <a:spAutoFit/>
          </a:bodyPr>
          <a:lstStyle/>
          <a:p>
            <a:r>
              <a:rPr lang="en-US" altLang="zh-CN" dirty="0" smtClean="0"/>
              <a:t>c</a:t>
            </a:r>
            <a:endParaRPr lang="zh-CN" altLang="en-US" dirty="0"/>
          </a:p>
        </p:txBody>
      </p:sp>
      <p:cxnSp>
        <p:nvCxnSpPr>
          <p:cNvPr id="19" name="直接箭头连接符 18"/>
          <p:cNvCxnSpPr/>
          <p:nvPr/>
        </p:nvCxnSpPr>
        <p:spPr>
          <a:xfrm>
            <a:off x="7020272"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6804248" y="3212976"/>
            <a:ext cx="360040" cy="369332"/>
          </a:xfrm>
          <a:prstGeom prst="rect">
            <a:avLst/>
          </a:prstGeom>
          <a:noFill/>
        </p:spPr>
        <p:txBody>
          <a:bodyPr wrap="square" rtlCol="0">
            <a:spAutoFit/>
          </a:bodyPr>
          <a:lstStyle/>
          <a:p>
            <a:r>
              <a:rPr lang="en-US" altLang="zh-CN" dirty="0" smtClean="0"/>
              <a:t>d</a:t>
            </a:r>
            <a:endParaRPr lang="zh-CN" alt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914400" y="1447800"/>
            <a:ext cx="7772400" cy="5221560"/>
          </a:xfrm>
        </p:spPr>
        <p:txBody>
          <a:bodyPr>
            <a:normAutofit/>
          </a:bodyPr>
          <a:lstStyle/>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d</a:t>
            </a:r>
            <a:r>
              <a:rPr lang="zh-CN" altLang="en-US" dirty="0" smtClean="0">
                <a:latin typeface="华文楷体" pitchFamily="2" charset="-122"/>
                <a:ea typeface="华文楷体" pitchFamily="2" charset="-122"/>
              </a:rPr>
              <a:t>向</a:t>
            </a:r>
            <a:r>
              <a:rPr lang="en-US" altLang="zh-CN" dirty="0" smtClean="0">
                <a:latin typeface="华文楷体" pitchFamily="2" charset="-122"/>
                <a:ea typeface="华文楷体" pitchFamily="2" charset="-122"/>
              </a:rPr>
              <a:t>c</a:t>
            </a:r>
            <a:r>
              <a:rPr lang="zh-CN" altLang="en-US" dirty="0" smtClean="0">
                <a:latin typeface="华文楷体" pitchFamily="2" charset="-122"/>
                <a:ea typeface="华文楷体" pitchFamily="2" charset="-122"/>
              </a:rPr>
              <a:t>发送帧；</a:t>
            </a:r>
            <a:endParaRPr lang="en-US" altLang="zh-CN"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dirty="0" smtClean="0">
                <a:latin typeface="华文楷体" pitchFamily="2" charset="-122"/>
                <a:ea typeface="华文楷体" pitchFamily="2" charset="-122"/>
              </a:rPr>
              <a:t>H</a:t>
            </a:r>
            <a:r>
              <a:rPr lang="zh-CN" altLang="en-US" dirty="0" smtClean="0">
                <a:latin typeface="华文楷体" pitchFamily="2" charset="-122"/>
                <a:ea typeface="华文楷体" pitchFamily="2" charset="-122"/>
              </a:rPr>
              <a:t>看到，学习</a:t>
            </a:r>
            <a:r>
              <a:rPr lang="en-US" altLang="zh-CN" dirty="0" smtClean="0">
                <a:latin typeface="华文楷体" pitchFamily="2" charset="-122"/>
                <a:ea typeface="华文楷体" pitchFamily="2" charset="-122"/>
              </a:rPr>
              <a:t>d</a:t>
            </a:r>
            <a:r>
              <a:rPr lang="zh-CN" altLang="en-US" dirty="0" smtClean="0">
                <a:latin typeface="华文楷体" pitchFamily="2" charset="-122"/>
                <a:ea typeface="华文楷体" pitchFamily="2" charset="-122"/>
              </a:rPr>
              <a:t>，洪泛；</a:t>
            </a:r>
            <a:r>
              <a:rPr lang="en-US" altLang="zh-CN" dirty="0" smtClean="0">
                <a:latin typeface="华文楷体" pitchFamily="2" charset="-122"/>
                <a:ea typeface="华文楷体" pitchFamily="2" charset="-122"/>
              </a:rPr>
              <a:t>D</a:t>
            </a:r>
            <a:r>
              <a:rPr lang="zh-CN" altLang="en-US" dirty="0" smtClean="0">
                <a:latin typeface="华文楷体" pitchFamily="2" charset="-122"/>
                <a:ea typeface="华文楷体" pitchFamily="2" charset="-122"/>
              </a:rPr>
              <a:t>看到，</a:t>
            </a: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r>
              <a:rPr lang="zh-CN" altLang="en-US" dirty="0" smtClean="0">
                <a:latin typeface="华文楷体" pitchFamily="2" charset="-122"/>
                <a:ea typeface="华文楷体" pitchFamily="2" charset="-122"/>
              </a:rPr>
              <a:t>学习</a:t>
            </a:r>
            <a:r>
              <a:rPr lang="en-US" altLang="zh-CN" dirty="0" smtClean="0">
                <a:latin typeface="华文楷体" pitchFamily="2" charset="-122"/>
                <a:ea typeface="华文楷体" pitchFamily="2" charset="-122"/>
              </a:rPr>
              <a:t>d</a:t>
            </a:r>
            <a:r>
              <a:rPr lang="zh-CN" altLang="en-US" dirty="0" smtClean="0">
                <a:latin typeface="华文楷体" pitchFamily="2" charset="-122"/>
                <a:ea typeface="华文楷体" pitchFamily="2" charset="-122"/>
              </a:rPr>
              <a:t>，转发；</a:t>
            </a:r>
            <a:r>
              <a:rPr lang="en-US" altLang="zh-CN" dirty="0" smtClean="0">
                <a:latin typeface="华文楷体" pitchFamily="2" charset="-122"/>
                <a:ea typeface="华文楷体" pitchFamily="2" charset="-122"/>
              </a:rPr>
              <a:t>AB</a:t>
            </a:r>
            <a:r>
              <a:rPr lang="zh-CN" altLang="en-US" dirty="0" smtClean="0">
                <a:latin typeface="华文楷体" pitchFamily="2" charset="-122"/>
                <a:ea typeface="华文楷体" pitchFamily="2" charset="-122"/>
              </a:rPr>
              <a:t>看到，学习</a:t>
            </a:r>
            <a:r>
              <a:rPr lang="en-US" altLang="zh-CN" dirty="0" smtClean="0">
                <a:latin typeface="华文楷体" pitchFamily="2" charset="-122"/>
                <a:ea typeface="华文楷体" pitchFamily="2" charset="-122"/>
              </a:rPr>
              <a:t>d</a:t>
            </a:r>
            <a:r>
              <a:rPr lang="zh-CN" altLang="en-US" dirty="0" smtClean="0">
                <a:latin typeface="华文楷体" pitchFamily="2" charset="-122"/>
                <a:ea typeface="华文楷体" pitchFamily="2" charset="-122"/>
              </a:rPr>
              <a:t>，</a:t>
            </a:r>
            <a:endParaRPr lang="en-US" altLang="zh-CN" dirty="0" smtClean="0">
              <a:latin typeface="华文楷体" pitchFamily="2" charset="-122"/>
              <a:ea typeface="华文楷体" pitchFamily="2" charset="-122"/>
            </a:endParaRPr>
          </a:p>
          <a:p>
            <a:pPr marL="109728" indent="0" fontAlgn="auto">
              <a:spcAft>
                <a:spcPts val="0"/>
              </a:spcAft>
              <a:buFont typeface="Wingdings 3"/>
              <a:buNone/>
              <a:defRPr/>
            </a:pPr>
            <a:r>
              <a:rPr lang="zh-CN" altLang="en-US" dirty="0" smtClean="0">
                <a:latin typeface="华文楷体" pitchFamily="2" charset="-122"/>
                <a:ea typeface="华文楷体" pitchFamily="2" charset="-122"/>
              </a:rPr>
              <a:t>丢弃；</a:t>
            </a:r>
          </a:p>
          <a:p>
            <a:pPr marL="365760" indent="-256032" fontAlgn="auto">
              <a:spcAft>
                <a:spcPts val="0"/>
              </a:spcAft>
              <a:buNone/>
              <a:defRPr/>
            </a:pPr>
            <a:endParaRPr lang="zh-CN" altLang="en-US" dirty="0"/>
          </a:p>
        </p:txBody>
      </p:sp>
      <p:sp>
        <p:nvSpPr>
          <p:cNvPr id="4" name="标题 1"/>
          <p:cNvSpPr>
            <a:spLocks noGrp="1"/>
          </p:cNvSpPr>
          <p:nvPr>
            <p:ph type="title"/>
          </p:nvPr>
        </p:nvSpPr>
        <p:spPr>
          <a:xfrm>
            <a:off x="914400" y="274638"/>
            <a:ext cx="7772400" cy="1143000"/>
          </a:xfrm>
        </p:spPr>
        <p:txBody>
          <a:bodyPr/>
          <a:lstStyle/>
          <a:p>
            <a:r>
              <a:rPr lang="en-US" altLang="zh-CN" dirty="0" smtClean="0">
                <a:latin typeface="华文楷体" pitchFamily="2" charset="-122"/>
                <a:ea typeface="华文楷体" pitchFamily="2" charset="-122"/>
              </a:rPr>
              <a:t>MAC</a:t>
            </a:r>
            <a:r>
              <a:rPr lang="zh-CN" altLang="en-US" dirty="0" smtClean="0">
                <a:latin typeface="华文楷体" pitchFamily="2" charset="-122"/>
                <a:ea typeface="华文楷体" pitchFamily="2" charset="-122"/>
              </a:rPr>
              <a:t>层</a:t>
            </a:r>
            <a:endParaRPr lang="zh-CN" altLang="en-US" dirty="0">
              <a:latin typeface="华文楷体" pitchFamily="2" charset="-122"/>
              <a:ea typeface="华文楷体" pitchFamily="2" charset="-122"/>
            </a:endParaRPr>
          </a:p>
        </p:txBody>
      </p:sp>
      <p:graphicFrame>
        <p:nvGraphicFramePr>
          <p:cNvPr id="5" name="对象 4"/>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9274" name="公式" r:id="rId3" imgW="114120" imgH="215640" progId="Equation.3">
                  <p:embed/>
                </p:oleObj>
              </mc:Choice>
              <mc:Fallback>
                <p:oleObj name="公式" r:id="rId3" imgW="114120" imgH="21564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 name="Picture 2"/>
          <p:cNvPicPr>
            <a:picLocks noChangeAspect="1" noChangeArrowheads="1"/>
          </p:cNvPicPr>
          <p:nvPr/>
        </p:nvPicPr>
        <p:blipFill>
          <a:blip r:embed="rId5" cstate="print"/>
          <a:srcRect/>
          <a:stretch>
            <a:fillRect/>
          </a:stretch>
        </p:blipFill>
        <p:spPr bwMode="auto">
          <a:xfrm>
            <a:off x="5622925" y="42863"/>
            <a:ext cx="3532188" cy="3141662"/>
          </a:xfrm>
          <a:prstGeom prst="rect">
            <a:avLst/>
          </a:prstGeom>
          <a:noFill/>
          <a:ln w="9525">
            <a:noFill/>
            <a:miter lim="800000"/>
            <a:headEnd/>
            <a:tailEnd/>
          </a:ln>
          <a:effectLst/>
        </p:spPr>
      </p:pic>
      <p:pic>
        <p:nvPicPr>
          <p:cNvPr id="7" name="Picture 3"/>
          <p:cNvPicPr>
            <a:picLocks noChangeAspect="1" noChangeArrowheads="1"/>
          </p:cNvPicPr>
          <p:nvPr/>
        </p:nvPicPr>
        <p:blipFill>
          <a:blip r:embed="rId6" cstate="print"/>
          <a:srcRect/>
          <a:stretch>
            <a:fillRect/>
          </a:stretch>
        </p:blipFill>
        <p:spPr bwMode="auto">
          <a:xfrm>
            <a:off x="4862513" y="5661025"/>
            <a:ext cx="4281487" cy="1231900"/>
          </a:xfrm>
          <a:prstGeom prst="rect">
            <a:avLst/>
          </a:prstGeom>
          <a:noFill/>
          <a:ln w="9525">
            <a:noFill/>
            <a:miter lim="800000"/>
            <a:headEnd/>
            <a:tailEnd/>
          </a:ln>
          <a:effectLst/>
        </p:spPr>
      </p:pic>
      <p:graphicFrame>
        <p:nvGraphicFramePr>
          <p:cNvPr id="8" name="表格 7"/>
          <p:cNvGraphicFramePr>
            <a:graphicFrameLocks noGrp="1"/>
          </p:cNvGraphicFramePr>
          <p:nvPr/>
        </p:nvGraphicFramePr>
        <p:xfrm>
          <a:off x="611560" y="3284984"/>
          <a:ext cx="5472608" cy="2994123"/>
        </p:xfrm>
        <a:graphic>
          <a:graphicData uri="http://schemas.openxmlformats.org/drawingml/2006/table">
            <a:tbl>
              <a:tblPr bandRow="1">
                <a:tableStyleId>{3C2FFA5D-87B4-456A-9821-1D502468CF0F}</a:tableStyleId>
              </a:tblPr>
              <a:tblGrid>
                <a:gridCol w="1541580"/>
                <a:gridCol w="3931028"/>
              </a:tblGrid>
              <a:tr h="388441">
                <a:tc>
                  <a:txBody>
                    <a:bodyPr/>
                    <a:lstStyle/>
                    <a:p>
                      <a:pPr algn="ctr"/>
                      <a:r>
                        <a:rPr lang="en-US" altLang="zh-CN" dirty="0" smtClean="0">
                          <a:solidFill>
                            <a:schemeClr val="tx1"/>
                          </a:solidFill>
                        </a:rPr>
                        <a:t>A</a:t>
                      </a:r>
                      <a:endParaRPr lang="zh-CN" altLang="en-US" dirty="0">
                        <a:solidFill>
                          <a:schemeClr val="tx1"/>
                        </a:solidFill>
                      </a:endParaRPr>
                    </a:p>
                  </a:txBody>
                  <a:tcPr/>
                </a:tc>
                <a:tc>
                  <a:txBody>
                    <a:bodyPr/>
                    <a:lstStyle/>
                    <a:p>
                      <a:pPr algn="l"/>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LAN1 c</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a:t>
                      </a:r>
                      <a:r>
                        <a:rPr kumimoji="0" lang="en-US" altLang="zh-CN" sz="1800" kern="1200" dirty="0" smtClean="0">
                          <a:solidFill>
                            <a:srgbClr val="FF0000"/>
                          </a:solidFill>
                          <a:effectLst/>
                          <a:latin typeface="+mn-lt"/>
                          <a:ea typeface="+mn-ea"/>
                          <a:cs typeface="+mn-cs"/>
                        </a:rPr>
                        <a:t>d——LAN2</a:t>
                      </a:r>
                      <a:endParaRPr kumimoji="0" lang="zh-CN" altLang="zh-CN" sz="1800" kern="1200" dirty="0" smtClean="0">
                        <a:solidFill>
                          <a:srgbClr val="FF0000"/>
                        </a:solidFill>
                        <a:effectLst/>
                        <a:latin typeface="+mn-lt"/>
                        <a:ea typeface="+mn-ea"/>
                        <a:cs typeface="+mn-cs"/>
                      </a:endParaRPr>
                    </a:p>
                  </a:txBody>
                  <a:tcPr/>
                </a:tc>
              </a:tr>
              <a:tr h="388441">
                <a:tc>
                  <a:txBody>
                    <a:bodyPr/>
                    <a:lstStyle/>
                    <a:p>
                      <a:pPr algn="ctr"/>
                      <a:r>
                        <a:rPr lang="en-US" altLang="zh-CN" dirty="0" smtClean="0">
                          <a:solidFill>
                            <a:schemeClr val="tx1"/>
                          </a:solidFill>
                        </a:rPr>
                        <a:t>B</a:t>
                      </a:r>
                      <a:endParaRPr lang="zh-CN" altLang="en-US"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c</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a:t>
                      </a:r>
                      <a:r>
                        <a:rPr kumimoji="0" lang="en-US" altLang="zh-CN" sz="1800" kern="1200" dirty="0" smtClean="0">
                          <a:solidFill>
                            <a:srgbClr val="FF0000"/>
                          </a:solidFill>
                          <a:effectLst/>
                          <a:latin typeface="+mn-lt"/>
                          <a:ea typeface="+mn-ea"/>
                          <a:cs typeface="+mn-cs"/>
                        </a:rPr>
                        <a:t> d——LAN2</a:t>
                      </a:r>
                      <a:endParaRPr kumimoji="0" lang="zh-CN" altLang="zh-CN" sz="1800" kern="1200" dirty="0" smtClean="0">
                        <a:solidFill>
                          <a:srgbClr val="FF0000"/>
                        </a:solidFill>
                        <a:effectLst/>
                        <a:latin typeface="+mn-lt"/>
                        <a:ea typeface="+mn-ea"/>
                        <a:cs typeface="+mn-cs"/>
                      </a:endParaRPr>
                    </a:p>
                  </a:txBody>
                  <a:tcPr/>
                </a:tc>
              </a:tr>
              <a:tr h="342999">
                <a:tc>
                  <a:txBody>
                    <a:bodyPr/>
                    <a:lstStyle/>
                    <a:p>
                      <a:pPr algn="ctr"/>
                      <a:r>
                        <a:rPr lang="en-US" altLang="zh-CN" dirty="0" smtClean="0">
                          <a:solidFill>
                            <a:schemeClr val="tx1"/>
                          </a:solidFill>
                        </a:rPr>
                        <a:t>C</a:t>
                      </a:r>
                      <a:endParaRPr lang="zh-CN" altLang="en-US"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LAN3</a:t>
                      </a:r>
                      <a:endParaRPr kumimoji="0" lang="zh-CN" altLang="zh-CN" sz="1800" kern="1200" dirty="0" smtClean="0">
                        <a:solidFill>
                          <a:schemeClr val="tx1"/>
                        </a:solidFill>
                        <a:effectLst/>
                        <a:latin typeface="+mn-lt"/>
                        <a:ea typeface="+mn-ea"/>
                        <a:cs typeface="+mn-cs"/>
                      </a:endParaRPr>
                    </a:p>
                  </a:txBody>
                  <a:tcPr/>
                </a:tc>
              </a:tr>
              <a:tr h="388441">
                <a:tc>
                  <a:txBody>
                    <a:bodyPr/>
                    <a:lstStyle/>
                    <a:p>
                      <a:pPr algn="ctr"/>
                      <a:r>
                        <a:rPr lang="en-US" altLang="zh-CN" dirty="0" smtClean="0">
                          <a:solidFill>
                            <a:schemeClr val="tx1"/>
                          </a:solidFill>
                        </a:rPr>
                        <a:t>D</a:t>
                      </a:r>
                      <a:endParaRPr lang="zh-CN" altLang="en-US"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c</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a:t>
                      </a:r>
                      <a:r>
                        <a:rPr kumimoji="0" lang="en-US" altLang="zh-CN" sz="1800" kern="1200" dirty="0" smtClean="0">
                          <a:solidFill>
                            <a:srgbClr val="FF0000"/>
                          </a:solidFill>
                          <a:effectLst/>
                          <a:latin typeface="+mn-lt"/>
                          <a:ea typeface="+mn-ea"/>
                          <a:cs typeface="+mn-cs"/>
                        </a:rPr>
                        <a:t>d——LAN5</a:t>
                      </a:r>
                      <a:endParaRPr kumimoji="0" lang="zh-CN" altLang="zh-CN" sz="1800" kern="1200" dirty="0" smtClean="0">
                        <a:solidFill>
                          <a:srgbClr val="FF0000"/>
                        </a:solidFill>
                        <a:effectLst/>
                        <a:latin typeface="+mn-lt"/>
                        <a:ea typeface="+mn-ea"/>
                        <a:cs typeface="+mn-cs"/>
                      </a:endParaRPr>
                    </a:p>
                  </a:txBody>
                  <a:tcPr/>
                </a:tc>
              </a:tr>
              <a:tr h="342999">
                <a:tc>
                  <a:txBody>
                    <a:bodyPr/>
                    <a:lstStyle/>
                    <a:p>
                      <a:pPr algn="ctr"/>
                      <a:r>
                        <a:rPr lang="en-US" altLang="zh-CN" dirty="0" smtClean="0">
                          <a:solidFill>
                            <a:schemeClr val="tx1"/>
                          </a:solidFill>
                        </a:rPr>
                        <a:t>E</a:t>
                      </a:r>
                      <a:endParaRPr lang="zh-CN" altLang="en-US"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LAN3</a:t>
                      </a:r>
                      <a:endParaRPr kumimoji="0" lang="zh-CN" altLang="zh-CN" sz="1800" kern="1200" dirty="0" smtClean="0">
                        <a:solidFill>
                          <a:schemeClr val="tx1"/>
                        </a:solidFill>
                        <a:effectLst/>
                        <a:latin typeface="+mn-lt"/>
                        <a:ea typeface="+mn-ea"/>
                        <a:cs typeface="+mn-cs"/>
                      </a:endParaRPr>
                    </a:p>
                  </a:txBody>
                  <a:tcPr/>
                </a:tc>
              </a:tr>
              <a:tr h="342999">
                <a:tc>
                  <a:txBody>
                    <a:bodyPr/>
                    <a:lstStyle/>
                    <a:p>
                      <a:pPr algn="ctr"/>
                      <a:r>
                        <a:rPr lang="en-US" altLang="zh-CN" dirty="0" smtClean="0">
                          <a:solidFill>
                            <a:schemeClr val="tx1"/>
                          </a:solidFill>
                        </a:rPr>
                        <a:t>F</a:t>
                      </a:r>
                      <a:endParaRPr lang="zh-CN" altLang="en-US" dirty="0">
                        <a:solidFill>
                          <a:schemeClr val="tx1"/>
                        </a:solidFill>
                      </a:endParaRPr>
                    </a:p>
                  </a:txBody>
                  <a:tcPr/>
                </a:tc>
                <a:tc>
                  <a:txBody>
                    <a:bodyPr/>
                    <a:lstStyle/>
                    <a:p>
                      <a:pPr algn="l"/>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LAN4</a:t>
                      </a:r>
                      <a:endParaRPr lang="zh-CN" altLang="en-US" dirty="0">
                        <a:solidFill>
                          <a:schemeClr val="tx1"/>
                        </a:solidFill>
                      </a:endParaRPr>
                    </a:p>
                  </a:txBody>
                  <a:tcPr/>
                </a:tc>
              </a:tr>
              <a:tr h="342999">
                <a:tc>
                  <a:txBody>
                    <a:bodyPr/>
                    <a:lstStyle/>
                    <a:p>
                      <a:pPr algn="ctr"/>
                      <a:r>
                        <a:rPr lang="en-US" altLang="zh-CN" dirty="0" smtClean="0">
                          <a:solidFill>
                            <a:schemeClr val="tx1"/>
                          </a:solidFill>
                        </a:rPr>
                        <a:t>H</a:t>
                      </a:r>
                      <a:endParaRPr lang="zh-CN" altLang="en-US"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LAN5 d</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LAN8</a:t>
                      </a:r>
                      <a:endParaRPr kumimoji="0" lang="zh-CN" altLang="zh-CN" sz="1800" kern="1200" dirty="0" smtClean="0">
                        <a:solidFill>
                          <a:schemeClr val="tx1"/>
                        </a:solidFill>
                        <a:effectLst/>
                        <a:latin typeface="+mn-lt"/>
                        <a:ea typeface="+mn-ea"/>
                        <a:cs typeface="+mn-cs"/>
                      </a:endParaRPr>
                    </a:p>
                  </a:txBody>
                  <a:tcPr/>
                </a:tc>
              </a:tr>
              <a:tr h="342999">
                <a:tc>
                  <a:txBody>
                    <a:bodyPr/>
                    <a:lstStyle/>
                    <a:p>
                      <a:pPr algn="ctr"/>
                      <a:r>
                        <a:rPr lang="en-US" altLang="zh-CN" dirty="0" smtClean="0"/>
                        <a:t>J</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dk1"/>
                          </a:solidFill>
                          <a:effectLst/>
                          <a:latin typeface="+mn-lt"/>
                          <a:ea typeface="+mn-ea"/>
                          <a:cs typeface="+mn-cs"/>
                        </a:rPr>
                        <a:t>a</a:t>
                      </a:r>
                      <a:r>
                        <a:rPr kumimoji="0" lang="zh-CN" altLang="zh-CN" sz="1800" kern="1200" dirty="0" smtClean="0">
                          <a:solidFill>
                            <a:schemeClr val="dk1"/>
                          </a:solidFill>
                          <a:effectLst/>
                          <a:latin typeface="+mn-lt"/>
                          <a:ea typeface="+mn-ea"/>
                          <a:cs typeface="+mn-cs"/>
                        </a:rPr>
                        <a:t>——</a:t>
                      </a:r>
                      <a:r>
                        <a:rPr kumimoji="0" lang="en-US" altLang="zh-CN" sz="1800" kern="1200" dirty="0" smtClean="0">
                          <a:solidFill>
                            <a:schemeClr val="dk1"/>
                          </a:solidFill>
                          <a:effectLst/>
                          <a:latin typeface="+mn-lt"/>
                          <a:ea typeface="+mn-ea"/>
                          <a:cs typeface="+mn-cs"/>
                        </a:rPr>
                        <a:t>LAN6</a:t>
                      </a:r>
                      <a:endParaRPr kumimoji="0" lang="zh-CN" altLang="zh-CN" sz="1800" kern="1200" dirty="0" smtClean="0">
                        <a:solidFill>
                          <a:schemeClr val="dk1"/>
                        </a:solidFill>
                        <a:effectLst/>
                        <a:latin typeface="+mn-lt"/>
                        <a:ea typeface="+mn-ea"/>
                        <a:cs typeface="+mn-cs"/>
                      </a:endParaRPr>
                    </a:p>
                  </a:txBody>
                  <a:tcPr/>
                </a:tc>
              </a:tr>
            </a:tbl>
          </a:graphicData>
        </a:graphic>
      </p:graphicFrame>
      <p:cxnSp>
        <p:nvCxnSpPr>
          <p:cNvPr id="9" name="直接箭头连接符 8"/>
          <p:cNvCxnSpPr/>
          <p:nvPr/>
        </p:nvCxnSpPr>
        <p:spPr>
          <a:xfrm flipH="1">
            <a:off x="5364088" y="69269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788024" y="548680"/>
            <a:ext cx="648072" cy="369332"/>
          </a:xfrm>
          <a:prstGeom prst="rect">
            <a:avLst/>
          </a:prstGeom>
          <a:noFill/>
        </p:spPr>
        <p:txBody>
          <a:bodyPr wrap="square" rtlCol="0">
            <a:spAutoFit/>
          </a:bodyPr>
          <a:lstStyle/>
          <a:p>
            <a:r>
              <a:rPr lang="en-US" altLang="zh-CN" dirty="0" err="1" smtClean="0"/>
              <a:t>a,b</a:t>
            </a:r>
            <a:endParaRPr lang="zh-CN" altLang="en-US" dirty="0"/>
          </a:p>
        </p:txBody>
      </p:sp>
      <p:cxnSp>
        <p:nvCxnSpPr>
          <p:cNvPr id="12" name="直接箭头连接符 11"/>
          <p:cNvCxnSpPr/>
          <p:nvPr/>
        </p:nvCxnSpPr>
        <p:spPr>
          <a:xfrm flipV="1">
            <a:off x="7020272" y="404664"/>
            <a:ext cx="0"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876256" y="0"/>
            <a:ext cx="360040" cy="369332"/>
          </a:xfrm>
          <a:prstGeom prst="rect">
            <a:avLst/>
          </a:prstGeom>
          <a:noFill/>
        </p:spPr>
        <p:txBody>
          <a:bodyPr wrap="square" rtlCol="0">
            <a:spAutoFit/>
          </a:bodyPr>
          <a:lstStyle/>
          <a:p>
            <a:r>
              <a:rPr lang="en-US" altLang="zh-CN" dirty="0" smtClean="0"/>
              <a:t>c</a:t>
            </a:r>
            <a:endParaRPr lang="zh-CN" altLang="en-US" dirty="0"/>
          </a:p>
        </p:txBody>
      </p:sp>
      <p:cxnSp>
        <p:nvCxnSpPr>
          <p:cNvPr id="14" name="直接箭头连接符 13"/>
          <p:cNvCxnSpPr/>
          <p:nvPr/>
        </p:nvCxnSpPr>
        <p:spPr>
          <a:xfrm>
            <a:off x="7020272"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804248" y="3212976"/>
            <a:ext cx="360040" cy="369332"/>
          </a:xfrm>
          <a:prstGeom prst="rect">
            <a:avLst/>
          </a:prstGeom>
          <a:noFill/>
        </p:spPr>
        <p:txBody>
          <a:bodyPr wrap="square" rtlCol="0">
            <a:spAutoFit/>
          </a:bodyPr>
          <a:lstStyle/>
          <a:p>
            <a:r>
              <a:rPr lang="en-US" altLang="zh-CN" dirty="0" smtClean="0"/>
              <a:t>d</a:t>
            </a:r>
            <a:endParaRPr lang="zh-CN"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914400" y="1447800"/>
            <a:ext cx="7772400" cy="5221560"/>
          </a:xfrm>
        </p:spPr>
        <p:txBody>
          <a:bodyPr>
            <a:normAutofit/>
          </a:bodyPr>
          <a:lstStyle/>
          <a:p>
            <a:pPr marL="365760" indent="-256032" fontAlgn="auto">
              <a:spcAft>
                <a:spcPts val="0"/>
              </a:spcAft>
              <a:buFont typeface="Wingdings 3"/>
              <a:buChar char=""/>
              <a:defRPr/>
            </a:pPr>
            <a:r>
              <a:rPr lang="en-US" altLang="zh-CN" sz="1800" dirty="0" smtClean="0">
                <a:latin typeface="华文楷体" pitchFamily="2" charset="-122"/>
                <a:ea typeface="华文楷体" pitchFamily="2" charset="-122"/>
              </a:rPr>
              <a:t>d</a:t>
            </a:r>
            <a:r>
              <a:rPr lang="zh-CN" altLang="en-US" sz="1800" dirty="0" smtClean="0">
                <a:latin typeface="华文楷体" pitchFamily="2" charset="-122"/>
                <a:ea typeface="华文楷体" pitchFamily="2" charset="-122"/>
              </a:rPr>
              <a:t>移动到</a:t>
            </a:r>
            <a:r>
              <a:rPr lang="en-US" altLang="zh-CN" sz="1800" dirty="0" smtClean="0">
                <a:latin typeface="华文楷体" pitchFamily="2" charset="-122"/>
                <a:ea typeface="华文楷体" pitchFamily="2" charset="-122"/>
              </a:rPr>
              <a:t>LAN6</a:t>
            </a:r>
            <a:r>
              <a:rPr lang="zh-CN" altLang="en-US" sz="1800" dirty="0" smtClean="0">
                <a:latin typeface="华文楷体" pitchFamily="2" charset="-122"/>
                <a:ea typeface="华文楷体" pitchFamily="2" charset="-122"/>
              </a:rPr>
              <a:t>上，表项不变化；</a:t>
            </a:r>
          </a:p>
          <a:p>
            <a:pPr marL="365760" indent="-256032" fontAlgn="auto">
              <a:spcAft>
                <a:spcPts val="0"/>
              </a:spcAft>
              <a:buFont typeface="Wingdings 3"/>
              <a:buChar char=""/>
              <a:defRPr/>
            </a:pPr>
            <a:r>
              <a:rPr lang="en-US" altLang="zh-CN" sz="1800" dirty="0" smtClean="0">
                <a:latin typeface="华文楷体" pitchFamily="2" charset="-122"/>
                <a:ea typeface="华文楷体" pitchFamily="2" charset="-122"/>
              </a:rPr>
              <a:t>d</a:t>
            </a:r>
            <a:r>
              <a:rPr lang="zh-CN" altLang="en-US" sz="1800" dirty="0" smtClean="0">
                <a:latin typeface="华文楷体" pitchFamily="2" charset="-122"/>
                <a:ea typeface="华文楷体" pitchFamily="2" charset="-122"/>
              </a:rPr>
              <a:t>向</a:t>
            </a:r>
            <a:r>
              <a:rPr lang="en-US" altLang="zh-CN" sz="1800" dirty="0" smtClean="0">
                <a:latin typeface="华文楷体" pitchFamily="2" charset="-122"/>
                <a:ea typeface="华文楷体" pitchFamily="2" charset="-122"/>
              </a:rPr>
              <a:t>a</a:t>
            </a:r>
            <a:r>
              <a:rPr lang="zh-CN" altLang="en-US" sz="1800" dirty="0" smtClean="0">
                <a:latin typeface="华文楷体" pitchFamily="2" charset="-122"/>
                <a:ea typeface="华文楷体" pitchFamily="2" charset="-122"/>
              </a:rPr>
              <a:t>发送帧；</a:t>
            </a:r>
            <a:endParaRPr lang="en-US" altLang="zh-CN" sz="1800" dirty="0" smtClean="0">
              <a:latin typeface="华文楷体" pitchFamily="2" charset="-122"/>
              <a:ea typeface="华文楷体" pitchFamily="2" charset="-122"/>
            </a:endParaRPr>
          </a:p>
          <a:p>
            <a:pPr marL="365760" indent="-256032" fontAlgn="auto">
              <a:spcAft>
                <a:spcPts val="0"/>
              </a:spcAft>
              <a:buFont typeface="Wingdings 3"/>
              <a:buChar char=""/>
              <a:defRPr/>
            </a:pPr>
            <a:r>
              <a:rPr lang="en-US" altLang="zh-CN" sz="1800" dirty="0" smtClean="0">
                <a:latin typeface="华文楷体" pitchFamily="2" charset="-122"/>
                <a:ea typeface="华文楷体" pitchFamily="2" charset="-122"/>
              </a:rPr>
              <a:t>EJ</a:t>
            </a:r>
            <a:r>
              <a:rPr lang="zh-CN" altLang="en-US" sz="1800" dirty="0" smtClean="0">
                <a:latin typeface="华文楷体" pitchFamily="2" charset="-122"/>
                <a:ea typeface="华文楷体" pitchFamily="2" charset="-122"/>
              </a:rPr>
              <a:t>看到，学习</a:t>
            </a:r>
            <a:r>
              <a:rPr lang="en-US" altLang="zh-CN" sz="1800" dirty="0" smtClean="0">
                <a:latin typeface="华文楷体" pitchFamily="2" charset="-122"/>
                <a:ea typeface="华文楷体" pitchFamily="2" charset="-122"/>
              </a:rPr>
              <a:t>d</a:t>
            </a:r>
            <a:r>
              <a:rPr lang="zh-CN" altLang="en-US" sz="1800" dirty="0" smtClean="0">
                <a:latin typeface="华文楷体" pitchFamily="2" charset="-122"/>
                <a:ea typeface="华文楷体" pitchFamily="2" charset="-122"/>
              </a:rPr>
              <a:t>，</a:t>
            </a:r>
            <a:r>
              <a:rPr lang="en-US" altLang="zh-CN" sz="1800" dirty="0" smtClean="0">
                <a:latin typeface="华文楷体" pitchFamily="2" charset="-122"/>
                <a:ea typeface="华文楷体" pitchFamily="2" charset="-122"/>
              </a:rPr>
              <a:t>E</a:t>
            </a:r>
            <a:r>
              <a:rPr lang="zh-CN" altLang="en-US" sz="1800" dirty="0" smtClean="0">
                <a:latin typeface="华文楷体" pitchFamily="2" charset="-122"/>
                <a:ea typeface="华文楷体" pitchFamily="2" charset="-122"/>
              </a:rPr>
              <a:t>转发，</a:t>
            </a:r>
            <a:r>
              <a:rPr lang="en-US" altLang="zh-CN" sz="1800" dirty="0" smtClean="0">
                <a:latin typeface="华文楷体" pitchFamily="2" charset="-122"/>
                <a:ea typeface="华文楷体" pitchFamily="2" charset="-122"/>
              </a:rPr>
              <a:t>J</a:t>
            </a:r>
            <a:r>
              <a:rPr lang="zh-CN" altLang="en-US" sz="1800" dirty="0" smtClean="0">
                <a:latin typeface="华文楷体" pitchFamily="2" charset="-122"/>
                <a:ea typeface="华文楷体" pitchFamily="2" charset="-122"/>
              </a:rPr>
              <a:t>丢弃；</a:t>
            </a:r>
            <a:endParaRPr lang="en-US" altLang="zh-CN" sz="1800" dirty="0" smtClean="0">
              <a:latin typeface="华文楷体" pitchFamily="2" charset="-122"/>
              <a:ea typeface="华文楷体" pitchFamily="2" charset="-122"/>
            </a:endParaRPr>
          </a:p>
          <a:p>
            <a:pPr marL="109728" indent="0" fontAlgn="auto">
              <a:spcAft>
                <a:spcPts val="0"/>
              </a:spcAft>
              <a:buFont typeface="Wingdings 3"/>
              <a:buNone/>
              <a:defRPr/>
            </a:pPr>
            <a:r>
              <a:rPr lang="en-US" altLang="zh-CN" sz="1800" dirty="0" smtClean="0">
                <a:latin typeface="华文楷体" pitchFamily="2" charset="-122"/>
                <a:ea typeface="华文楷体" pitchFamily="2" charset="-122"/>
              </a:rPr>
              <a:t>BC</a:t>
            </a:r>
            <a:r>
              <a:rPr lang="zh-CN" altLang="en-US" sz="1800" dirty="0" smtClean="0">
                <a:latin typeface="华文楷体" pitchFamily="2" charset="-122"/>
                <a:ea typeface="华文楷体" pitchFamily="2" charset="-122"/>
              </a:rPr>
              <a:t>看到，</a:t>
            </a:r>
            <a:r>
              <a:rPr lang="en-US" altLang="zh-CN" sz="1800" dirty="0" smtClean="0">
                <a:latin typeface="华文楷体" pitchFamily="2" charset="-122"/>
                <a:ea typeface="华文楷体" pitchFamily="2" charset="-122"/>
              </a:rPr>
              <a:t>B</a:t>
            </a:r>
            <a:r>
              <a:rPr lang="zh-CN" altLang="en-US" sz="1800" dirty="0" smtClean="0">
                <a:latin typeface="华文楷体" pitchFamily="2" charset="-122"/>
                <a:ea typeface="华文楷体" pitchFamily="2" charset="-122"/>
              </a:rPr>
              <a:t>更新</a:t>
            </a:r>
            <a:r>
              <a:rPr lang="en-US" altLang="zh-CN" sz="1800" dirty="0" smtClean="0">
                <a:latin typeface="华文楷体" pitchFamily="2" charset="-122"/>
                <a:ea typeface="华文楷体" pitchFamily="2" charset="-122"/>
              </a:rPr>
              <a:t>d</a:t>
            </a:r>
            <a:r>
              <a:rPr lang="zh-CN" altLang="en-US" sz="1800" dirty="0" smtClean="0">
                <a:latin typeface="华文楷体" pitchFamily="2" charset="-122"/>
                <a:ea typeface="华文楷体" pitchFamily="2" charset="-122"/>
              </a:rPr>
              <a:t>，转发，</a:t>
            </a:r>
            <a:r>
              <a:rPr lang="en-US" altLang="zh-CN" sz="1800" dirty="0" smtClean="0">
                <a:latin typeface="华文楷体" pitchFamily="2" charset="-122"/>
                <a:ea typeface="华文楷体" pitchFamily="2" charset="-122"/>
              </a:rPr>
              <a:t>c</a:t>
            </a:r>
            <a:r>
              <a:rPr lang="zh-CN" altLang="en-US" sz="1800" dirty="0" smtClean="0">
                <a:latin typeface="华文楷体" pitchFamily="2" charset="-122"/>
                <a:ea typeface="华文楷体" pitchFamily="2" charset="-122"/>
              </a:rPr>
              <a:t>添加</a:t>
            </a:r>
            <a:r>
              <a:rPr lang="en-US" altLang="zh-CN" sz="1800" dirty="0" smtClean="0">
                <a:latin typeface="华文楷体" pitchFamily="2" charset="-122"/>
                <a:ea typeface="华文楷体" pitchFamily="2" charset="-122"/>
              </a:rPr>
              <a:t>d</a:t>
            </a:r>
            <a:r>
              <a:rPr lang="zh-CN" altLang="en-US" sz="1800" dirty="0" smtClean="0">
                <a:latin typeface="华文楷体" pitchFamily="2" charset="-122"/>
                <a:ea typeface="华文楷体" pitchFamily="2" charset="-122"/>
              </a:rPr>
              <a:t>，丢弃；</a:t>
            </a:r>
            <a:endParaRPr lang="en-US" altLang="zh-CN" sz="1800" dirty="0" smtClean="0">
              <a:latin typeface="华文楷体" pitchFamily="2" charset="-122"/>
              <a:ea typeface="华文楷体" pitchFamily="2" charset="-122"/>
            </a:endParaRPr>
          </a:p>
          <a:p>
            <a:pPr marL="109728" indent="0" fontAlgn="auto">
              <a:spcAft>
                <a:spcPts val="0"/>
              </a:spcAft>
              <a:buFont typeface="Wingdings 3"/>
              <a:buNone/>
              <a:defRPr/>
            </a:pPr>
            <a:r>
              <a:rPr lang="en-US" altLang="zh-CN" sz="1800" dirty="0" smtClean="0">
                <a:latin typeface="华文楷体" pitchFamily="2" charset="-122"/>
                <a:ea typeface="华文楷体" pitchFamily="2" charset="-122"/>
              </a:rPr>
              <a:t>AD</a:t>
            </a:r>
            <a:r>
              <a:rPr lang="zh-CN" altLang="en-US" sz="1800" dirty="0" smtClean="0">
                <a:latin typeface="华文楷体" pitchFamily="2" charset="-122"/>
                <a:ea typeface="华文楷体" pitchFamily="2" charset="-122"/>
              </a:rPr>
              <a:t>看到，</a:t>
            </a:r>
            <a:r>
              <a:rPr lang="en-US" altLang="zh-CN" sz="1800" dirty="0" smtClean="0">
                <a:latin typeface="华文楷体" pitchFamily="2" charset="-122"/>
                <a:ea typeface="华文楷体" pitchFamily="2" charset="-122"/>
              </a:rPr>
              <a:t>A</a:t>
            </a:r>
            <a:r>
              <a:rPr lang="zh-CN" altLang="en-US" sz="1800" dirty="0" smtClean="0">
                <a:latin typeface="华文楷体" pitchFamily="2" charset="-122"/>
                <a:ea typeface="华文楷体" pitchFamily="2" charset="-122"/>
              </a:rPr>
              <a:t>表项不变，转发，</a:t>
            </a:r>
            <a:r>
              <a:rPr lang="en-US" altLang="zh-CN" sz="1800" dirty="0" smtClean="0">
                <a:latin typeface="华文楷体" pitchFamily="2" charset="-122"/>
                <a:ea typeface="华文楷体" pitchFamily="2" charset="-122"/>
              </a:rPr>
              <a:t>D</a:t>
            </a:r>
            <a:r>
              <a:rPr lang="zh-CN" altLang="en-US" sz="1800" dirty="0" smtClean="0">
                <a:latin typeface="华文楷体" pitchFamily="2" charset="-122"/>
                <a:ea typeface="华文楷体" pitchFamily="2" charset="-122"/>
              </a:rPr>
              <a:t>更新</a:t>
            </a:r>
            <a:r>
              <a:rPr lang="en-US" altLang="zh-CN" sz="1800" dirty="0" smtClean="0">
                <a:latin typeface="华文楷体" pitchFamily="2" charset="-122"/>
                <a:ea typeface="华文楷体" pitchFamily="2" charset="-122"/>
              </a:rPr>
              <a:t>d</a:t>
            </a:r>
            <a:r>
              <a:rPr lang="zh-CN" altLang="en-US" sz="1800" dirty="0" smtClean="0">
                <a:latin typeface="华文楷体" pitchFamily="2" charset="-122"/>
                <a:ea typeface="华文楷体" pitchFamily="2" charset="-122"/>
              </a:rPr>
              <a:t>，丢弃</a:t>
            </a:r>
          </a:p>
          <a:p>
            <a:pPr marL="365760" indent="-256032" fontAlgn="auto">
              <a:spcAft>
                <a:spcPts val="0"/>
              </a:spcAft>
              <a:buNone/>
              <a:defRPr/>
            </a:pPr>
            <a:endParaRPr lang="zh-CN" altLang="en-US" dirty="0"/>
          </a:p>
        </p:txBody>
      </p:sp>
      <p:sp>
        <p:nvSpPr>
          <p:cNvPr id="4" name="标题 1"/>
          <p:cNvSpPr>
            <a:spLocks noGrp="1"/>
          </p:cNvSpPr>
          <p:nvPr>
            <p:ph type="title"/>
          </p:nvPr>
        </p:nvSpPr>
        <p:spPr>
          <a:xfrm>
            <a:off x="914400" y="274638"/>
            <a:ext cx="7772400" cy="1143000"/>
          </a:xfrm>
        </p:spPr>
        <p:txBody>
          <a:bodyPr/>
          <a:lstStyle/>
          <a:p>
            <a:r>
              <a:rPr lang="en-US" altLang="zh-CN" dirty="0" smtClean="0">
                <a:latin typeface="华文楷体" pitchFamily="2" charset="-122"/>
                <a:ea typeface="华文楷体" pitchFamily="2" charset="-122"/>
              </a:rPr>
              <a:t>MAC</a:t>
            </a:r>
            <a:r>
              <a:rPr lang="zh-CN" altLang="en-US" dirty="0" smtClean="0">
                <a:latin typeface="华文楷体" pitchFamily="2" charset="-122"/>
                <a:ea typeface="华文楷体" pitchFamily="2" charset="-122"/>
              </a:rPr>
              <a:t>层</a:t>
            </a:r>
            <a:endParaRPr lang="zh-CN" altLang="en-US" dirty="0">
              <a:latin typeface="华文楷体" pitchFamily="2" charset="-122"/>
              <a:ea typeface="华文楷体" pitchFamily="2" charset="-122"/>
            </a:endParaRPr>
          </a:p>
        </p:txBody>
      </p:sp>
      <p:graphicFrame>
        <p:nvGraphicFramePr>
          <p:cNvPr id="5" name="对象 4"/>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0298" name="公式" r:id="rId4" imgW="114120" imgH="215640" progId="Equation.3">
                  <p:embed/>
                </p:oleObj>
              </mc:Choice>
              <mc:Fallback>
                <p:oleObj name="公式" r:id="rId4" imgW="114120" imgH="21564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 name="Picture 2"/>
          <p:cNvPicPr>
            <a:picLocks noChangeAspect="1" noChangeArrowheads="1"/>
          </p:cNvPicPr>
          <p:nvPr/>
        </p:nvPicPr>
        <p:blipFill>
          <a:blip r:embed="rId6" cstate="print"/>
          <a:srcRect/>
          <a:stretch>
            <a:fillRect/>
          </a:stretch>
        </p:blipFill>
        <p:spPr bwMode="auto">
          <a:xfrm>
            <a:off x="5622925" y="42863"/>
            <a:ext cx="3532188" cy="3141662"/>
          </a:xfrm>
          <a:prstGeom prst="rect">
            <a:avLst/>
          </a:prstGeom>
          <a:noFill/>
          <a:ln w="9525">
            <a:noFill/>
            <a:miter lim="800000"/>
            <a:headEnd/>
            <a:tailEnd/>
          </a:ln>
          <a:effectLst/>
        </p:spPr>
      </p:pic>
      <p:pic>
        <p:nvPicPr>
          <p:cNvPr id="7" name="Picture 3"/>
          <p:cNvPicPr>
            <a:picLocks noChangeAspect="1" noChangeArrowheads="1"/>
          </p:cNvPicPr>
          <p:nvPr/>
        </p:nvPicPr>
        <p:blipFill>
          <a:blip r:embed="rId7" cstate="print"/>
          <a:srcRect/>
          <a:stretch>
            <a:fillRect/>
          </a:stretch>
        </p:blipFill>
        <p:spPr bwMode="auto">
          <a:xfrm>
            <a:off x="4862513" y="5661025"/>
            <a:ext cx="4281487" cy="1231900"/>
          </a:xfrm>
          <a:prstGeom prst="rect">
            <a:avLst/>
          </a:prstGeom>
          <a:noFill/>
          <a:ln w="9525">
            <a:noFill/>
            <a:miter lim="800000"/>
            <a:headEnd/>
            <a:tailEnd/>
          </a:ln>
          <a:effectLst/>
        </p:spPr>
      </p:pic>
      <p:cxnSp>
        <p:nvCxnSpPr>
          <p:cNvPr id="9" name="直接箭头连接符 8"/>
          <p:cNvCxnSpPr/>
          <p:nvPr/>
        </p:nvCxnSpPr>
        <p:spPr>
          <a:xfrm flipH="1">
            <a:off x="5364088" y="69269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788024" y="548680"/>
            <a:ext cx="648072" cy="369332"/>
          </a:xfrm>
          <a:prstGeom prst="rect">
            <a:avLst/>
          </a:prstGeom>
          <a:noFill/>
        </p:spPr>
        <p:txBody>
          <a:bodyPr wrap="square" rtlCol="0">
            <a:spAutoFit/>
          </a:bodyPr>
          <a:lstStyle/>
          <a:p>
            <a:r>
              <a:rPr lang="en-US" altLang="zh-CN" dirty="0" err="1" smtClean="0"/>
              <a:t>a,b</a:t>
            </a:r>
            <a:endParaRPr lang="zh-CN" altLang="en-US" dirty="0"/>
          </a:p>
        </p:txBody>
      </p:sp>
      <p:cxnSp>
        <p:nvCxnSpPr>
          <p:cNvPr id="12" name="直接箭头连接符 11"/>
          <p:cNvCxnSpPr/>
          <p:nvPr/>
        </p:nvCxnSpPr>
        <p:spPr>
          <a:xfrm flipV="1">
            <a:off x="7020272" y="404664"/>
            <a:ext cx="0" cy="2160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876256" y="0"/>
            <a:ext cx="360040" cy="369332"/>
          </a:xfrm>
          <a:prstGeom prst="rect">
            <a:avLst/>
          </a:prstGeom>
          <a:noFill/>
        </p:spPr>
        <p:txBody>
          <a:bodyPr wrap="square" rtlCol="0">
            <a:spAutoFit/>
          </a:bodyPr>
          <a:lstStyle/>
          <a:p>
            <a:r>
              <a:rPr lang="en-US" altLang="zh-CN" dirty="0" smtClean="0"/>
              <a:t>c</a:t>
            </a:r>
            <a:endParaRPr lang="zh-CN" altLang="en-US" dirty="0"/>
          </a:p>
        </p:txBody>
      </p:sp>
      <p:sp>
        <p:nvSpPr>
          <p:cNvPr id="15" name="TextBox 14"/>
          <p:cNvSpPr txBox="1"/>
          <p:nvPr/>
        </p:nvSpPr>
        <p:spPr>
          <a:xfrm>
            <a:off x="7236296" y="2276872"/>
            <a:ext cx="360040" cy="369332"/>
          </a:xfrm>
          <a:prstGeom prst="rect">
            <a:avLst/>
          </a:prstGeom>
          <a:noFill/>
        </p:spPr>
        <p:txBody>
          <a:bodyPr wrap="square" rtlCol="0">
            <a:spAutoFit/>
          </a:bodyPr>
          <a:lstStyle/>
          <a:p>
            <a:r>
              <a:rPr lang="en-US" altLang="zh-CN" dirty="0" smtClean="0"/>
              <a:t>d</a:t>
            </a:r>
            <a:endParaRPr lang="zh-CN" altLang="en-US" dirty="0"/>
          </a:p>
        </p:txBody>
      </p:sp>
      <p:graphicFrame>
        <p:nvGraphicFramePr>
          <p:cNvPr id="16" name="表格 15"/>
          <p:cNvGraphicFramePr>
            <a:graphicFrameLocks noGrp="1"/>
          </p:cNvGraphicFramePr>
          <p:nvPr/>
        </p:nvGraphicFramePr>
        <p:xfrm>
          <a:off x="539552" y="3429000"/>
          <a:ext cx="6048672" cy="2926080"/>
        </p:xfrm>
        <a:graphic>
          <a:graphicData uri="http://schemas.openxmlformats.org/drawingml/2006/table">
            <a:tbl>
              <a:tblPr bandRow="1">
                <a:tableStyleId>{3C2FFA5D-87B4-456A-9821-1D502468CF0F}</a:tableStyleId>
              </a:tblPr>
              <a:tblGrid>
                <a:gridCol w="1703852"/>
                <a:gridCol w="4344820"/>
              </a:tblGrid>
              <a:tr h="323048">
                <a:tc>
                  <a:txBody>
                    <a:bodyPr/>
                    <a:lstStyle/>
                    <a:p>
                      <a:pPr algn="ctr"/>
                      <a:r>
                        <a:rPr lang="en-US" altLang="zh-CN" dirty="0" smtClean="0"/>
                        <a:t>A</a:t>
                      </a:r>
                      <a:endParaRPr lang="zh-CN" altLang="en-US" dirty="0"/>
                    </a:p>
                  </a:txBody>
                  <a:tcPr/>
                </a:tc>
                <a:tc>
                  <a:txBody>
                    <a:bodyPr/>
                    <a:lstStyle/>
                    <a:p>
                      <a:pPr algn="l"/>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LAN1 c</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d——</a:t>
                      </a:r>
                      <a:r>
                        <a:rPr kumimoji="0" lang="en-US" altLang="zh-CN" sz="1800" b="1" kern="1200" dirty="0" smtClean="0">
                          <a:solidFill>
                            <a:schemeClr val="tx1"/>
                          </a:solidFill>
                          <a:effectLst/>
                          <a:latin typeface="+mn-lt"/>
                          <a:ea typeface="+mn-ea"/>
                          <a:cs typeface="+mn-cs"/>
                        </a:rPr>
                        <a:t>LAN2</a:t>
                      </a:r>
                      <a:endParaRPr kumimoji="0" lang="zh-CN" altLang="zh-CN" sz="1800" b="1" kern="1200" dirty="0" smtClean="0">
                        <a:solidFill>
                          <a:schemeClr val="tx1"/>
                        </a:solidFill>
                        <a:effectLst/>
                        <a:latin typeface="+mn-lt"/>
                        <a:ea typeface="+mn-ea"/>
                        <a:cs typeface="+mn-cs"/>
                      </a:endParaRPr>
                    </a:p>
                  </a:txBody>
                  <a:tcPr/>
                </a:tc>
              </a:tr>
              <a:tr h="323048">
                <a:tc>
                  <a:txBody>
                    <a:bodyPr/>
                    <a:lstStyle/>
                    <a:p>
                      <a:pPr algn="ctr"/>
                      <a:r>
                        <a:rPr lang="en-US" altLang="zh-CN" dirty="0" smtClean="0"/>
                        <a:t>B</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c</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d——</a:t>
                      </a:r>
                      <a:r>
                        <a:rPr kumimoji="0" lang="en-US" altLang="zh-CN" sz="1800" kern="1200" dirty="0" smtClean="0">
                          <a:solidFill>
                            <a:srgbClr val="FF0000"/>
                          </a:solidFill>
                          <a:effectLst/>
                          <a:latin typeface="+mn-lt"/>
                          <a:ea typeface="+mn-ea"/>
                          <a:cs typeface="+mn-cs"/>
                        </a:rPr>
                        <a:t>LAN3</a:t>
                      </a:r>
                      <a:endParaRPr kumimoji="0" lang="zh-CN" altLang="zh-CN" sz="1800" kern="1200" dirty="0" smtClean="0">
                        <a:solidFill>
                          <a:srgbClr val="FF0000"/>
                        </a:solidFill>
                        <a:effectLst/>
                        <a:latin typeface="+mn-lt"/>
                        <a:ea typeface="+mn-ea"/>
                        <a:cs typeface="+mn-cs"/>
                      </a:endParaRPr>
                    </a:p>
                  </a:txBody>
                  <a:tcPr/>
                </a:tc>
              </a:tr>
              <a:tr h="304185">
                <a:tc>
                  <a:txBody>
                    <a:bodyPr/>
                    <a:lstStyle/>
                    <a:p>
                      <a:pPr algn="ctr"/>
                      <a:r>
                        <a:rPr lang="en-US" altLang="zh-CN" dirty="0" smtClean="0"/>
                        <a:t>C</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LAN3 </a:t>
                      </a:r>
                      <a:r>
                        <a:rPr kumimoji="0" lang="en-US" altLang="zh-CN" sz="1800" kern="1200" dirty="0" smtClean="0">
                          <a:solidFill>
                            <a:srgbClr val="FF0000"/>
                          </a:solidFill>
                          <a:effectLst/>
                          <a:latin typeface="+mn-lt"/>
                          <a:ea typeface="+mn-ea"/>
                          <a:cs typeface="+mn-cs"/>
                        </a:rPr>
                        <a:t>d</a:t>
                      </a:r>
                      <a:r>
                        <a:rPr kumimoji="0" lang="zh-CN" altLang="zh-CN" sz="1800" kern="1200" dirty="0" smtClean="0">
                          <a:solidFill>
                            <a:srgbClr val="FF0000"/>
                          </a:solidFill>
                          <a:effectLst/>
                          <a:latin typeface="+mn-lt"/>
                          <a:ea typeface="+mn-ea"/>
                          <a:cs typeface="+mn-cs"/>
                        </a:rPr>
                        <a:t>——</a:t>
                      </a:r>
                      <a:r>
                        <a:rPr kumimoji="0" lang="en-US" altLang="zh-CN" sz="1800" kern="1200" dirty="0" smtClean="0">
                          <a:solidFill>
                            <a:srgbClr val="FF0000"/>
                          </a:solidFill>
                          <a:effectLst/>
                          <a:latin typeface="+mn-lt"/>
                          <a:ea typeface="+mn-ea"/>
                          <a:cs typeface="+mn-cs"/>
                        </a:rPr>
                        <a:t>LAN3</a:t>
                      </a:r>
                      <a:endParaRPr kumimoji="0" lang="zh-CN" altLang="zh-CN" sz="1800" kern="1200" dirty="0" smtClean="0">
                        <a:solidFill>
                          <a:srgbClr val="FF0000"/>
                        </a:solidFill>
                        <a:effectLst/>
                        <a:latin typeface="+mn-lt"/>
                        <a:ea typeface="+mn-ea"/>
                        <a:cs typeface="+mn-cs"/>
                      </a:endParaRPr>
                    </a:p>
                  </a:txBody>
                  <a:tcPr/>
                </a:tc>
              </a:tr>
              <a:tr h="323048">
                <a:tc>
                  <a:txBody>
                    <a:bodyPr/>
                    <a:lstStyle/>
                    <a:p>
                      <a:pPr algn="ctr"/>
                      <a:r>
                        <a:rPr lang="en-US" altLang="zh-CN" dirty="0" smtClean="0"/>
                        <a:t>D</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c</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LAN2 d——</a:t>
                      </a:r>
                      <a:r>
                        <a:rPr kumimoji="0" lang="en-US" altLang="zh-CN" sz="1800" kern="1200" dirty="0" smtClean="0">
                          <a:solidFill>
                            <a:srgbClr val="FF0000"/>
                          </a:solidFill>
                          <a:effectLst/>
                          <a:latin typeface="+mn-lt"/>
                          <a:ea typeface="+mn-ea"/>
                          <a:cs typeface="+mn-cs"/>
                        </a:rPr>
                        <a:t>LAN2</a:t>
                      </a:r>
                      <a:endParaRPr kumimoji="0" lang="zh-CN" altLang="zh-CN" sz="1800" kern="1200" dirty="0" smtClean="0">
                        <a:solidFill>
                          <a:srgbClr val="FF0000"/>
                        </a:solidFill>
                        <a:effectLst/>
                        <a:latin typeface="+mn-lt"/>
                        <a:ea typeface="+mn-ea"/>
                        <a:cs typeface="+mn-cs"/>
                      </a:endParaRPr>
                    </a:p>
                  </a:txBody>
                  <a:tcPr/>
                </a:tc>
              </a:tr>
              <a:tr h="304185">
                <a:tc>
                  <a:txBody>
                    <a:bodyPr/>
                    <a:lstStyle/>
                    <a:p>
                      <a:pPr algn="ctr"/>
                      <a:r>
                        <a:rPr lang="en-US" altLang="zh-CN" dirty="0" smtClean="0"/>
                        <a:t>E</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LAN3 </a:t>
                      </a:r>
                      <a:r>
                        <a:rPr kumimoji="0" lang="en-US" altLang="zh-CN" sz="1800" kern="1200" dirty="0" smtClean="0">
                          <a:solidFill>
                            <a:srgbClr val="FF0000"/>
                          </a:solidFill>
                          <a:effectLst/>
                          <a:latin typeface="+mn-lt"/>
                          <a:ea typeface="+mn-ea"/>
                          <a:cs typeface="+mn-cs"/>
                        </a:rPr>
                        <a:t>d——LAN6</a:t>
                      </a:r>
                      <a:endParaRPr kumimoji="0" lang="zh-CN" altLang="zh-CN" sz="1800" kern="1200" dirty="0" smtClean="0">
                        <a:solidFill>
                          <a:srgbClr val="FF0000"/>
                        </a:solidFill>
                        <a:effectLst/>
                        <a:latin typeface="+mn-lt"/>
                        <a:ea typeface="+mn-ea"/>
                        <a:cs typeface="+mn-cs"/>
                      </a:endParaRPr>
                    </a:p>
                  </a:txBody>
                  <a:tcPr/>
                </a:tc>
              </a:tr>
              <a:tr h="304185">
                <a:tc>
                  <a:txBody>
                    <a:bodyPr/>
                    <a:lstStyle/>
                    <a:p>
                      <a:pPr algn="ctr"/>
                      <a:r>
                        <a:rPr lang="en-US" altLang="zh-CN" dirty="0" smtClean="0"/>
                        <a:t>F</a:t>
                      </a:r>
                      <a:endParaRPr lang="zh-CN" altLang="en-US" dirty="0"/>
                    </a:p>
                  </a:txBody>
                  <a:tcPr/>
                </a:tc>
                <a:tc>
                  <a:txBody>
                    <a:bodyPr/>
                    <a:lstStyle/>
                    <a:p>
                      <a:pPr algn="l"/>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LAN4</a:t>
                      </a:r>
                      <a:endParaRPr lang="zh-CN" altLang="en-US" dirty="0">
                        <a:solidFill>
                          <a:schemeClr val="tx1"/>
                        </a:solidFill>
                      </a:endParaRPr>
                    </a:p>
                  </a:txBody>
                  <a:tcPr/>
                </a:tc>
              </a:tr>
              <a:tr h="304185">
                <a:tc>
                  <a:txBody>
                    <a:bodyPr/>
                    <a:lstStyle/>
                    <a:p>
                      <a:pPr algn="ctr"/>
                      <a:r>
                        <a:rPr lang="en-US" altLang="zh-CN" dirty="0" smtClean="0"/>
                        <a:t>H</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tx1"/>
                          </a:solidFill>
                          <a:effectLst/>
                          <a:latin typeface="+mn-lt"/>
                          <a:ea typeface="+mn-ea"/>
                          <a:cs typeface="+mn-cs"/>
                        </a:rPr>
                        <a:t>a</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LAN5 d</a:t>
                      </a:r>
                      <a:r>
                        <a:rPr kumimoji="0" lang="zh-CN" altLang="zh-CN" sz="1800" kern="1200" dirty="0" smtClean="0">
                          <a:solidFill>
                            <a:schemeClr val="tx1"/>
                          </a:solidFill>
                          <a:effectLst/>
                          <a:latin typeface="+mn-lt"/>
                          <a:ea typeface="+mn-ea"/>
                          <a:cs typeface="+mn-cs"/>
                        </a:rPr>
                        <a:t>——</a:t>
                      </a:r>
                      <a:r>
                        <a:rPr kumimoji="0" lang="en-US" altLang="zh-CN" sz="1800" kern="1200" dirty="0" smtClean="0">
                          <a:solidFill>
                            <a:schemeClr val="tx1"/>
                          </a:solidFill>
                          <a:effectLst/>
                          <a:latin typeface="+mn-lt"/>
                          <a:ea typeface="+mn-ea"/>
                          <a:cs typeface="+mn-cs"/>
                        </a:rPr>
                        <a:t>LAN8</a:t>
                      </a:r>
                      <a:endParaRPr kumimoji="0" lang="zh-CN" altLang="zh-CN" sz="1800" kern="1200" dirty="0" smtClean="0">
                        <a:solidFill>
                          <a:schemeClr val="tx1"/>
                        </a:solidFill>
                        <a:effectLst/>
                        <a:latin typeface="+mn-lt"/>
                        <a:ea typeface="+mn-ea"/>
                        <a:cs typeface="+mn-cs"/>
                      </a:endParaRPr>
                    </a:p>
                  </a:txBody>
                  <a:tcPr/>
                </a:tc>
              </a:tr>
              <a:tr h="304185">
                <a:tc>
                  <a:txBody>
                    <a:bodyPr/>
                    <a:lstStyle/>
                    <a:p>
                      <a:pPr algn="ctr"/>
                      <a:r>
                        <a:rPr lang="en-US" altLang="zh-CN" dirty="0" smtClean="0"/>
                        <a:t>J</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altLang="zh-CN" sz="1800" kern="1200" dirty="0" smtClean="0">
                          <a:solidFill>
                            <a:schemeClr val="dk1"/>
                          </a:solidFill>
                          <a:effectLst/>
                          <a:latin typeface="+mn-lt"/>
                          <a:ea typeface="+mn-ea"/>
                          <a:cs typeface="+mn-cs"/>
                        </a:rPr>
                        <a:t>a</a:t>
                      </a:r>
                      <a:r>
                        <a:rPr kumimoji="0" lang="zh-CN" altLang="zh-CN" sz="1800" kern="1200" dirty="0" smtClean="0">
                          <a:solidFill>
                            <a:schemeClr val="dk1"/>
                          </a:solidFill>
                          <a:effectLst/>
                          <a:latin typeface="+mn-lt"/>
                          <a:ea typeface="+mn-ea"/>
                          <a:cs typeface="+mn-cs"/>
                        </a:rPr>
                        <a:t>——</a:t>
                      </a:r>
                      <a:r>
                        <a:rPr kumimoji="0" lang="en-US" altLang="zh-CN" sz="1800" kern="1200" dirty="0" smtClean="0">
                          <a:solidFill>
                            <a:schemeClr val="dk1"/>
                          </a:solidFill>
                          <a:effectLst/>
                          <a:latin typeface="+mn-lt"/>
                          <a:ea typeface="+mn-ea"/>
                          <a:cs typeface="+mn-cs"/>
                        </a:rPr>
                        <a:t>LAN6 </a:t>
                      </a:r>
                      <a:r>
                        <a:rPr kumimoji="0" lang="en-US" altLang="zh-CN" sz="1800" kern="1200" dirty="0" smtClean="0">
                          <a:solidFill>
                            <a:srgbClr val="FF0000"/>
                          </a:solidFill>
                          <a:effectLst/>
                          <a:latin typeface="+mn-lt"/>
                          <a:ea typeface="+mn-ea"/>
                          <a:cs typeface="+mn-cs"/>
                        </a:rPr>
                        <a:t>d——LAN6</a:t>
                      </a:r>
                      <a:endParaRPr kumimoji="0" lang="zh-CN" altLang="zh-CN" sz="1800" kern="1200" dirty="0" smtClean="0">
                        <a:solidFill>
                          <a:srgbClr val="FF0000"/>
                        </a:solidFill>
                        <a:effectLst/>
                        <a:latin typeface="+mn-lt"/>
                        <a:ea typeface="+mn-ea"/>
                        <a:cs typeface="+mn-cs"/>
                      </a:endParaRPr>
                    </a:p>
                  </a:txBody>
                  <a:tcPr/>
                </a:tc>
              </a:tr>
            </a:tbl>
          </a:graphicData>
        </a:graphic>
      </p:graphicFrame>
      <p:cxnSp>
        <p:nvCxnSpPr>
          <p:cNvPr id="17" name="直接箭头连接符 16"/>
          <p:cNvCxnSpPr/>
          <p:nvPr/>
        </p:nvCxnSpPr>
        <p:spPr>
          <a:xfrm flipH="1">
            <a:off x="7452320" y="1988840"/>
            <a:ext cx="144016"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p:txBody>
          <a:bodyPr>
            <a:normAutofit/>
          </a:bodyPr>
          <a:lstStyle/>
          <a:p>
            <a:r>
              <a:rPr lang="en-US" altLang="zh-CN" sz="2400" dirty="0" smtClean="0">
                <a:latin typeface="华文楷体" pitchFamily="2" charset="-122"/>
                <a:ea typeface="华文楷体" pitchFamily="2" charset="-122"/>
              </a:rPr>
              <a:t>5.9 </a:t>
            </a:r>
            <a:r>
              <a:rPr lang="zh-CN" altLang="en-US" sz="2400" dirty="0" smtClean="0">
                <a:latin typeface="华文楷体" pitchFamily="2" charset="-122"/>
                <a:ea typeface="华文楷体" pitchFamily="2" charset="-122"/>
              </a:rPr>
              <a:t>考虑图</a:t>
            </a:r>
            <a:r>
              <a:rPr lang="en-US" altLang="zh-CN" sz="2400" dirty="0" smtClean="0">
                <a:latin typeface="华文楷体" pitchFamily="2" charset="-122"/>
                <a:ea typeface="华文楷体" pitchFamily="2" charset="-122"/>
              </a:rPr>
              <a:t>5.13(a)</a:t>
            </a:r>
            <a:r>
              <a:rPr lang="zh-CN" altLang="en-US" sz="2400" dirty="0" smtClean="0">
                <a:latin typeface="华文楷体" pitchFamily="2" charset="-122"/>
                <a:ea typeface="华文楷体" pitchFamily="2" charset="-122"/>
              </a:rPr>
              <a:t>中的子网。该子网使用了距离矢量路由算法，下面矢量刚刚到达路由器</a:t>
            </a:r>
            <a:r>
              <a:rPr lang="en-US" altLang="zh-CN" sz="2400" dirty="0" smtClean="0">
                <a:latin typeface="华文楷体" pitchFamily="2" charset="-122"/>
                <a:ea typeface="华文楷体" pitchFamily="2" charset="-122"/>
              </a:rPr>
              <a:t>C</a:t>
            </a:r>
            <a:r>
              <a:rPr lang="zh-CN" altLang="en-US" sz="2400" dirty="0" smtClean="0">
                <a:latin typeface="华文楷体" pitchFamily="2" charset="-122"/>
                <a:ea typeface="华文楷体" pitchFamily="2" charset="-122"/>
              </a:rPr>
              <a:t>：来自</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的矢量为（</a:t>
            </a:r>
            <a:r>
              <a:rPr lang="en-US" altLang="zh-CN" sz="2400" dirty="0" smtClean="0">
                <a:latin typeface="华文楷体" pitchFamily="2" charset="-122"/>
                <a:ea typeface="华文楷体" pitchFamily="2" charset="-122"/>
              </a:rPr>
              <a:t>5,0,8,12,6,2</a:t>
            </a:r>
            <a:r>
              <a:rPr lang="zh-CN" altLang="en-US" sz="2400" dirty="0" smtClean="0">
                <a:latin typeface="华文楷体" pitchFamily="2" charset="-122"/>
                <a:ea typeface="华文楷体" pitchFamily="2" charset="-122"/>
              </a:rPr>
              <a:t>）；来自</a:t>
            </a:r>
            <a:r>
              <a:rPr lang="en-US" altLang="zh-CN" sz="2400" dirty="0" smtClean="0">
                <a:latin typeface="华文楷体" pitchFamily="2" charset="-122"/>
                <a:ea typeface="华文楷体" pitchFamily="2" charset="-122"/>
              </a:rPr>
              <a:t>D</a:t>
            </a:r>
            <a:r>
              <a:rPr lang="zh-CN" altLang="en-US" sz="2400" dirty="0" smtClean="0">
                <a:latin typeface="华文楷体" pitchFamily="2" charset="-122"/>
                <a:ea typeface="华文楷体" pitchFamily="2" charset="-122"/>
              </a:rPr>
              <a:t>的矢量为（</a:t>
            </a:r>
            <a:r>
              <a:rPr lang="en-US" altLang="zh-CN" sz="2400" dirty="0" smtClean="0">
                <a:latin typeface="华文楷体" pitchFamily="2" charset="-122"/>
                <a:ea typeface="华文楷体" pitchFamily="2" charset="-122"/>
              </a:rPr>
              <a:t>16,12,6,0,9,10</a:t>
            </a:r>
            <a:r>
              <a:rPr lang="zh-CN" altLang="en-US" sz="2400" dirty="0" smtClean="0">
                <a:latin typeface="华文楷体" pitchFamily="2" charset="-122"/>
                <a:ea typeface="华文楷体" pitchFamily="2" charset="-122"/>
              </a:rPr>
              <a:t>）；来自</a:t>
            </a:r>
            <a:r>
              <a:rPr lang="en-US" altLang="zh-CN" sz="2400" dirty="0" smtClean="0">
                <a:latin typeface="华文楷体" pitchFamily="2" charset="-122"/>
                <a:ea typeface="华文楷体" pitchFamily="2" charset="-122"/>
              </a:rPr>
              <a:t>E</a:t>
            </a:r>
            <a:r>
              <a:rPr lang="zh-CN" altLang="en-US" sz="2400" dirty="0" smtClean="0">
                <a:latin typeface="华文楷体" pitchFamily="2" charset="-122"/>
                <a:ea typeface="华文楷体" pitchFamily="2" charset="-122"/>
              </a:rPr>
              <a:t>的矢量（</a:t>
            </a:r>
            <a:r>
              <a:rPr lang="en-US" altLang="zh-CN" sz="2400" dirty="0" smtClean="0">
                <a:latin typeface="华文楷体" pitchFamily="2" charset="-122"/>
                <a:ea typeface="华文楷体" pitchFamily="2" charset="-122"/>
              </a:rPr>
              <a:t>7,6,3,9,0,4</a:t>
            </a:r>
            <a:r>
              <a:rPr lang="zh-CN" altLang="en-US" sz="2400" dirty="0" smtClean="0">
                <a:latin typeface="华文楷体" pitchFamily="2" charset="-122"/>
                <a:ea typeface="华文楷体" pitchFamily="2" charset="-122"/>
              </a:rPr>
              <a:t>）。经测量到</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D</a:t>
            </a:r>
            <a:r>
              <a:rPr lang="zh-CN" altLang="en-US" sz="2400" dirty="0" smtClean="0">
                <a:latin typeface="华文楷体" pitchFamily="2" charset="-122"/>
                <a:ea typeface="华文楷体" pitchFamily="2" charset="-122"/>
              </a:rPr>
              <a:t>和</a:t>
            </a:r>
            <a:r>
              <a:rPr lang="en-US" altLang="zh-CN" sz="2400" dirty="0" smtClean="0">
                <a:latin typeface="华文楷体" pitchFamily="2" charset="-122"/>
                <a:ea typeface="华文楷体" pitchFamily="2" charset="-122"/>
              </a:rPr>
              <a:t>E</a:t>
            </a:r>
            <a:r>
              <a:rPr lang="zh-CN" altLang="en-US" sz="2400" dirty="0" smtClean="0">
                <a:latin typeface="华文楷体" pitchFamily="2" charset="-122"/>
                <a:ea typeface="华文楷体" pitchFamily="2" charset="-122"/>
              </a:rPr>
              <a:t>的延迟分别为</a:t>
            </a:r>
            <a:r>
              <a:rPr lang="en-US" altLang="zh-CN" sz="2400" dirty="0" smtClean="0">
                <a:latin typeface="华文楷体" pitchFamily="2" charset="-122"/>
                <a:ea typeface="华文楷体" pitchFamily="2" charset="-122"/>
              </a:rPr>
              <a:t>6,3</a:t>
            </a:r>
            <a:r>
              <a:rPr lang="zh-CN" altLang="en-US" sz="2400" dirty="0" smtClean="0">
                <a:latin typeface="华文楷体" pitchFamily="2" charset="-122"/>
                <a:ea typeface="华文楷体" pitchFamily="2" charset="-122"/>
              </a:rPr>
              <a:t>和</a:t>
            </a:r>
            <a:r>
              <a:rPr lang="en-US" altLang="zh-CN" sz="2400" dirty="0" smtClean="0">
                <a:latin typeface="华文楷体" pitchFamily="2" charset="-122"/>
                <a:ea typeface="华文楷体" pitchFamily="2" charset="-122"/>
              </a:rPr>
              <a:t>5.</a:t>
            </a:r>
            <a:r>
              <a:rPr lang="zh-CN" altLang="en-US" sz="2400" dirty="0" smtClean="0">
                <a:latin typeface="华文楷体" pitchFamily="2" charset="-122"/>
                <a:ea typeface="华文楷体" pitchFamily="2" charset="-122"/>
              </a:rPr>
              <a:t>请问</a:t>
            </a:r>
            <a:r>
              <a:rPr lang="en-US" altLang="zh-CN" sz="2400" dirty="0" smtClean="0">
                <a:latin typeface="华文楷体" pitchFamily="2" charset="-122"/>
                <a:ea typeface="华文楷体" pitchFamily="2" charset="-122"/>
              </a:rPr>
              <a:t>C</a:t>
            </a:r>
            <a:r>
              <a:rPr lang="zh-CN" altLang="en-US" sz="2400" dirty="0" smtClean="0">
                <a:latin typeface="华文楷体" pitchFamily="2" charset="-122"/>
                <a:ea typeface="华文楷体" pitchFamily="2" charset="-122"/>
              </a:rPr>
              <a:t>的新路由表将会怎样？请给出将使用的输出线路以及期望的延迟</a:t>
            </a:r>
            <a:endParaRPr lang="zh-CN" altLang="en-US" sz="2400" dirty="0">
              <a:latin typeface="华文楷体" pitchFamily="2" charset="-122"/>
              <a:ea typeface="华文楷体" pitchFamily="2" charset="-122"/>
            </a:endParaRPr>
          </a:p>
        </p:txBody>
      </p:sp>
      <p:pic>
        <p:nvPicPr>
          <p:cNvPr id="12290" name="Picture 2"/>
          <p:cNvPicPr>
            <a:picLocks noChangeAspect="1" noChangeArrowheads="1"/>
          </p:cNvPicPr>
          <p:nvPr/>
        </p:nvPicPr>
        <p:blipFill>
          <a:blip r:embed="rId2" cstate="print"/>
          <a:srcRect/>
          <a:stretch>
            <a:fillRect/>
          </a:stretch>
        </p:blipFill>
        <p:spPr bwMode="auto">
          <a:xfrm>
            <a:off x="683568" y="3861048"/>
            <a:ext cx="3730365" cy="2592288"/>
          </a:xfrm>
          <a:prstGeom prst="rect">
            <a:avLst/>
          </a:prstGeom>
          <a:noFill/>
          <a:ln w="9525">
            <a:noFill/>
            <a:miter lim="800000"/>
            <a:headEnd/>
            <a:tailEnd/>
          </a:ln>
        </p:spPr>
      </p:pic>
      <p:sp>
        <p:nvSpPr>
          <p:cNvPr id="5" name="矩形 4"/>
          <p:cNvSpPr/>
          <p:nvPr/>
        </p:nvSpPr>
        <p:spPr>
          <a:xfrm>
            <a:off x="4499992" y="3933056"/>
            <a:ext cx="3664863" cy="1077218"/>
          </a:xfrm>
          <a:prstGeom prst="rect">
            <a:avLst/>
          </a:prstGeom>
        </p:spPr>
        <p:txBody>
          <a:bodyPr wrap="square">
            <a:spAutoFit/>
          </a:bodyPr>
          <a:lstStyle/>
          <a:p>
            <a:r>
              <a:rPr lang="zh-CN" altLang="en-US" sz="3200" dirty="0" smtClean="0">
                <a:latin typeface="华文楷体" pitchFamily="2" charset="-122"/>
                <a:ea typeface="华文楷体" pitchFamily="2" charset="-122"/>
              </a:rPr>
              <a:t>（</a:t>
            </a:r>
            <a:r>
              <a:rPr lang="en-US" altLang="zh-CN" sz="3200" dirty="0" smtClean="0">
                <a:latin typeface="华文楷体" pitchFamily="2" charset="-122"/>
                <a:ea typeface="华文楷体" pitchFamily="2" charset="-122"/>
              </a:rPr>
              <a:t>11,6,0,3,5,8</a:t>
            </a:r>
            <a:r>
              <a:rPr lang="zh-CN" altLang="en-US" sz="3200" dirty="0" smtClean="0">
                <a:latin typeface="华文楷体" pitchFamily="2" charset="-122"/>
                <a:ea typeface="华文楷体" pitchFamily="2" charset="-122"/>
              </a:rPr>
              <a:t>）</a:t>
            </a:r>
            <a:endParaRPr lang="en-US" altLang="zh-CN" sz="3200" dirty="0" smtClean="0">
              <a:latin typeface="华文楷体" pitchFamily="2" charset="-122"/>
              <a:ea typeface="华文楷体" pitchFamily="2" charset="-122"/>
            </a:endParaRPr>
          </a:p>
          <a:p>
            <a:r>
              <a:rPr lang="zh-CN" altLang="en-US" sz="3200" dirty="0" smtClean="0">
                <a:latin typeface="华文楷体" pitchFamily="2" charset="-122"/>
                <a:ea typeface="华文楷体" pitchFamily="2" charset="-122"/>
              </a:rPr>
              <a:t>（</a:t>
            </a:r>
            <a:r>
              <a:rPr lang="en-US" altLang="zh-CN" sz="3200" dirty="0" smtClean="0">
                <a:latin typeface="华文楷体" pitchFamily="2" charset="-122"/>
                <a:ea typeface="华文楷体" pitchFamily="2" charset="-122"/>
              </a:rPr>
              <a:t>B,B,-,D,E,B)</a:t>
            </a:r>
            <a:endParaRPr lang="zh-CN" altLang="en-US" sz="3200" dirty="0"/>
          </a:p>
        </p:txBody>
      </p:sp>
      <p:sp>
        <p:nvSpPr>
          <p:cNvPr id="6" name="矩形 5"/>
          <p:cNvSpPr/>
          <p:nvPr/>
        </p:nvSpPr>
        <p:spPr>
          <a:xfrm>
            <a:off x="4572000" y="5165229"/>
            <a:ext cx="3664863" cy="1692771"/>
          </a:xfrm>
          <a:prstGeom prst="rect">
            <a:avLst/>
          </a:prstGeom>
        </p:spPr>
        <p:txBody>
          <a:bodyPr wrap="square">
            <a:spAutoFit/>
          </a:bodyPr>
          <a:lstStyle/>
          <a:p>
            <a:r>
              <a:rPr lang="zh-CN" altLang="en-US" sz="2400" dirty="0" smtClean="0">
                <a:latin typeface="华文楷体" pitchFamily="2" charset="-122"/>
                <a:ea typeface="华文楷体" pitchFamily="2" charset="-122"/>
              </a:rPr>
              <a:t>注意路由不对称性，到</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D</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E</a:t>
            </a:r>
            <a:r>
              <a:rPr lang="zh-CN" altLang="en-US" sz="2400" dirty="0" smtClean="0">
                <a:latin typeface="华文楷体" pitchFamily="2" charset="-122"/>
                <a:ea typeface="华文楷体" pitchFamily="2" charset="-122"/>
              </a:rPr>
              <a:t>使用自身测算的延迟</a:t>
            </a:r>
            <a:endParaRPr lang="en-US" altLang="zh-CN" sz="2400" dirty="0" smtClean="0">
              <a:latin typeface="华文楷体" pitchFamily="2" charset="-122"/>
              <a:ea typeface="华文楷体" pitchFamily="2" charset="-122"/>
            </a:endParaRPr>
          </a:p>
          <a:p>
            <a:r>
              <a:rPr lang="en-US" altLang="zh-CN" sz="3200" dirty="0" smtClean="0">
                <a:latin typeface="华文楷体" pitchFamily="2" charset="-122"/>
                <a:ea typeface="华文楷体" pitchFamily="2" charset="-122"/>
              </a:rPr>
              <a:t>   </a:t>
            </a:r>
            <a:endParaRPr lang="zh-CN" alt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p:txBody>
          <a:bodyPr>
            <a:normAutofit/>
          </a:bodyPr>
          <a:lstStyle/>
          <a:p>
            <a:r>
              <a:rPr lang="en-US" altLang="zh-CN" sz="2400" dirty="0" smtClean="0">
                <a:latin typeface="华文楷体" pitchFamily="2" charset="-122"/>
                <a:ea typeface="华文楷体" pitchFamily="2" charset="-122"/>
              </a:rPr>
              <a:t>5.34 </a:t>
            </a:r>
            <a:r>
              <a:rPr lang="zh-CN" altLang="en-US" sz="2400" dirty="0" smtClean="0">
                <a:latin typeface="华文楷体" pitchFamily="2" charset="-122"/>
                <a:ea typeface="华文楷体" pitchFamily="2" charset="-122"/>
              </a:rPr>
              <a:t>假设主机</a:t>
            </a:r>
            <a:r>
              <a:rPr lang="en-US" altLang="zh-CN" sz="2400" dirty="0" smtClean="0">
                <a:latin typeface="华文楷体" pitchFamily="2" charset="-122"/>
                <a:ea typeface="华文楷体" pitchFamily="2" charset="-122"/>
              </a:rPr>
              <a:t>A</a:t>
            </a:r>
            <a:r>
              <a:rPr lang="zh-CN" altLang="en-US" sz="2400" dirty="0" smtClean="0">
                <a:latin typeface="华文楷体" pitchFamily="2" charset="-122"/>
                <a:ea typeface="华文楷体" pitchFamily="2" charset="-122"/>
              </a:rPr>
              <a:t>被连接到一台路由器</a:t>
            </a:r>
            <a:r>
              <a:rPr lang="en-US" altLang="zh-CN" sz="2400" dirty="0" smtClean="0">
                <a:latin typeface="华文楷体" pitchFamily="2" charset="-122"/>
                <a:ea typeface="华文楷体" pitchFamily="2" charset="-122"/>
              </a:rPr>
              <a:t>R1</a:t>
            </a:r>
            <a:r>
              <a:rPr lang="zh-CN" altLang="en-US" sz="2400" dirty="0" smtClean="0">
                <a:latin typeface="华文楷体" pitchFamily="2" charset="-122"/>
                <a:ea typeface="华文楷体" pitchFamily="2" charset="-122"/>
              </a:rPr>
              <a:t>上，</a:t>
            </a:r>
            <a:r>
              <a:rPr lang="en-US" altLang="zh-CN" sz="2400" dirty="0" smtClean="0">
                <a:latin typeface="华文楷体" pitchFamily="2" charset="-122"/>
                <a:ea typeface="华文楷体" pitchFamily="2" charset="-122"/>
              </a:rPr>
              <a:t>R1</a:t>
            </a:r>
            <a:r>
              <a:rPr lang="zh-CN" altLang="en-US" sz="2400" dirty="0" smtClean="0">
                <a:latin typeface="华文楷体" pitchFamily="2" charset="-122"/>
                <a:ea typeface="华文楷体" pitchFamily="2" charset="-122"/>
              </a:rPr>
              <a:t>又连接到另一台路由器</a:t>
            </a:r>
            <a:r>
              <a:rPr lang="en-US" altLang="zh-CN" sz="2400" dirty="0" smtClean="0">
                <a:latin typeface="华文楷体" pitchFamily="2" charset="-122"/>
                <a:ea typeface="华文楷体" pitchFamily="2" charset="-122"/>
              </a:rPr>
              <a:t>R2</a:t>
            </a:r>
            <a:r>
              <a:rPr lang="zh-CN" altLang="en-US" sz="2400" dirty="0" smtClean="0">
                <a:latin typeface="华文楷体" pitchFamily="2" charset="-122"/>
                <a:ea typeface="华文楷体" pitchFamily="2" charset="-122"/>
              </a:rPr>
              <a:t>上，</a:t>
            </a:r>
            <a:r>
              <a:rPr lang="en-US" altLang="zh-CN" sz="2400" dirty="0" smtClean="0">
                <a:latin typeface="华文楷体" pitchFamily="2" charset="-122"/>
                <a:ea typeface="华文楷体" pitchFamily="2" charset="-122"/>
              </a:rPr>
              <a:t>R2</a:t>
            </a:r>
            <a:r>
              <a:rPr lang="zh-CN" altLang="en-US" sz="2400" dirty="0" smtClean="0">
                <a:latin typeface="华文楷体" pitchFamily="2" charset="-122"/>
                <a:ea typeface="华文楷体" pitchFamily="2" charset="-122"/>
              </a:rPr>
              <a:t>被连接到主机</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。假定一条</a:t>
            </a:r>
            <a:r>
              <a:rPr lang="en-US" altLang="zh-CN" sz="2400" dirty="0" smtClean="0">
                <a:latin typeface="华文楷体" pitchFamily="2" charset="-122"/>
                <a:ea typeface="华文楷体" pitchFamily="2" charset="-122"/>
              </a:rPr>
              <a:t>TCP</a:t>
            </a:r>
            <a:r>
              <a:rPr lang="zh-CN" altLang="en-US" sz="2400" dirty="0" smtClean="0">
                <a:latin typeface="华文楷体" pitchFamily="2" charset="-122"/>
                <a:ea typeface="华文楷体" pitchFamily="2" charset="-122"/>
              </a:rPr>
              <a:t>消息包含</a:t>
            </a:r>
            <a:r>
              <a:rPr lang="en-US" altLang="zh-CN" sz="2400" dirty="0" smtClean="0">
                <a:latin typeface="华文楷体" pitchFamily="2" charset="-122"/>
                <a:ea typeface="华文楷体" pitchFamily="2" charset="-122"/>
              </a:rPr>
              <a:t>900</a:t>
            </a:r>
            <a:r>
              <a:rPr lang="zh-CN" altLang="en-US" sz="2400" dirty="0" smtClean="0">
                <a:latin typeface="华文楷体" pitchFamily="2" charset="-122"/>
                <a:ea typeface="华文楷体" pitchFamily="2" charset="-122"/>
              </a:rPr>
              <a:t>字节的数据和</a:t>
            </a:r>
            <a:r>
              <a:rPr lang="en-US" altLang="zh-CN" sz="2400" dirty="0" smtClean="0">
                <a:latin typeface="华文楷体" pitchFamily="2" charset="-122"/>
                <a:ea typeface="华文楷体" pitchFamily="2" charset="-122"/>
              </a:rPr>
              <a:t>20</a:t>
            </a:r>
            <a:r>
              <a:rPr lang="zh-CN" altLang="en-US" sz="2400" dirty="0" smtClean="0">
                <a:latin typeface="华文楷体" pitchFamily="2" charset="-122"/>
                <a:ea typeface="华文楷体" pitchFamily="2" charset="-122"/>
              </a:rPr>
              <a:t>字节的</a:t>
            </a:r>
            <a:r>
              <a:rPr lang="en-US" altLang="zh-CN" sz="2400" dirty="0" smtClean="0">
                <a:latin typeface="华文楷体" pitchFamily="2" charset="-122"/>
                <a:ea typeface="华文楷体" pitchFamily="2" charset="-122"/>
              </a:rPr>
              <a:t>TCP</a:t>
            </a:r>
            <a:r>
              <a:rPr lang="zh-CN" altLang="en-US" sz="2400" dirty="0" smtClean="0">
                <a:latin typeface="华文楷体" pitchFamily="2" charset="-122"/>
                <a:ea typeface="华文楷体" pitchFamily="2" charset="-122"/>
              </a:rPr>
              <a:t>头，现在该消息被传递给主机</a:t>
            </a:r>
            <a:r>
              <a:rPr lang="en-US" altLang="zh-CN" sz="2400" dirty="0" smtClean="0">
                <a:latin typeface="华文楷体" pitchFamily="2" charset="-122"/>
                <a:ea typeface="华文楷体" pitchFamily="2" charset="-122"/>
              </a:rPr>
              <a:t>A</a:t>
            </a:r>
            <a:r>
              <a:rPr lang="zh-CN" altLang="en-US" sz="2400" dirty="0" smtClean="0">
                <a:latin typeface="华文楷体" pitchFamily="2" charset="-122"/>
                <a:ea typeface="华文楷体" pitchFamily="2" charset="-122"/>
              </a:rPr>
              <a:t>的</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地址，请它递交给主机</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。请写出在三条链路上传输的每个分组中</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头部的</a:t>
            </a:r>
            <a:r>
              <a:rPr lang="en-US" altLang="zh-CN" sz="2400" dirty="0" smtClean="0">
                <a:latin typeface="华文楷体" pitchFamily="2" charset="-122"/>
                <a:ea typeface="华文楷体" pitchFamily="2" charset="-122"/>
              </a:rPr>
              <a:t>Total length</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Identification</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DF</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MF</a:t>
            </a:r>
            <a:r>
              <a:rPr lang="zh-CN" altLang="en-US" sz="2400" dirty="0" smtClean="0">
                <a:latin typeface="华文楷体" pitchFamily="2" charset="-122"/>
                <a:ea typeface="华文楷体" pitchFamily="2" charset="-122"/>
              </a:rPr>
              <a:t>和</a:t>
            </a:r>
            <a:r>
              <a:rPr lang="en-US" altLang="zh-CN" sz="2400" dirty="0" smtClean="0">
                <a:latin typeface="华文楷体" pitchFamily="2" charset="-122"/>
                <a:ea typeface="华文楷体" pitchFamily="2" charset="-122"/>
              </a:rPr>
              <a:t>Fragment offset</a:t>
            </a:r>
            <a:r>
              <a:rPr lang="zh-CN" altLang="en-US" sz="2400" dirty="0" smtClean="0">
                <a:latin typeface="华文楷体" pitchFamily="2" charset="-122"/>
                <a:ea typeface="华文楷体" pitchFamily="2" charset="-122"/>
              </a:rPr>
              <a:t>域。假定链路</a:t>
            </a:r>
            <a:r>
              <a:rPr lang="en-US" altLang="zh-CN" sz="2400" dirty="0" smtClean="0">
                <a:latin typeface="华文楷体" pitchFamily="2" charset="-122"/>
                <a:ea typeface="华文楷体" pitchFamily="2" charset="-122"/>
              </a:rPr>
              <a:t>A-R1</a:t>
            </a:r>
            <a:r>
              <a:rPr lang="zh-CN" altLang="en-US" sz="2400" dirty="0" smtClean="0">
                <a:latin typeface="华文楷体" pitchFamily="2" charset="-122"/>
                <a:ea typeface="华文楷体" pitchFamily="2" charset="-122"/>
              </a:rPr>
              <a:t>可以支持的最大帧长度为</a:t>
            </a:r>
            <a:r>
              <a:rPr lang="en-US" altLang="zh-CN" sz="2400" dirty="0" smtClean="0">
                <a:latin typeface="华文楷体" pitchFamily="2" charset="-122"/>
                <a:ea typeface="华文楷体" pitchFamily="2" charset="-122"/>
              </a:rPr>
              <a:t>1024</a:t>
            </a:r>
            <a:r>
              <a:rPr lang="zh-CN" altLang="en-US" sz="2400" dirty="0" smtClean="0">
                <a:latin typeface="华文楷体" pitchFamily="2" charset="-122"/>
                <a:ea typeface="华文楷体" pitchFamily="2" charset="-122"/>
              </a:rPr>
              <a:t>字节，其中包括</a:t>
            </a:r>
            <a:r>
              <a:rPr lang="en-US" altLang="zh-CN" sz="2400" dirty="0" smtClean="0">
                <a:latin typeface="华文楷体" pitchFamily="2" charset="-122"/>
                <a:ea typeface="华文楷体" pitchFamily="2" charset="-122"/>
              </a:rPr>
              <a:t>14</a:t>
            </a:r>
            <a:r>
              <a:rPr lang="zh-CN" altLang="en-US" sz="2400" dirty="0" smtClean="0">
                <a:latin typeface="华文楷体" pitchFamily="2" charset="-122"/>
                <a:ea typeface="华文楷体" pitchFamily="2" charset="-122"/>
              </a:rPr>
              <a:t>字节帧头；链路</a:t>
            </a:r>
            <a:r>
              <a:rPr lang="en-US" altLang="zh-CN" sz="2400" dirty="0" smtClean="0">
                <a:latin typeface="华文楷体" pitchFamily="2" charset="-122"/>
                <a:ea typeface="华文楷体" pitchFamily="2" charset="-122"/>
              </a:rPr>
              <a:t>R1-R2</a:t>
            </a:r>
            <a:r>
              <a:rPr lang="zh-CN" altLang="en-US" sz="2400" dirty="0" smtClean="0">
                <a:latin typeface="华文楷体" pitchFamily="2" charset="-122"/>
                <a:ea typeface="华文楷体" pitchFamily="2" charset="-122"/>
              </a:rPr>
              <a:t>可以支持最大帧长度为</a:t>
            </a:r>
            <a:r>
              <a:rPr lang="en-US" altLang="zh-CN" sz="2400" dirty="0" smtClean="0">
                <a:latin typeface="华文楷体" pitchFamily="2" charset="-122"/>
                <a:ea typeface="华文楷体" pitchFamily="2" charset="-122"/>
              </a:rPr>
              <a:t>512</a:t>
            </a:r>
            <a:r>
              <a:rPr lang="zh-CN" altLang="en-US" sz="2400" dirty="0" smtClean="0">
                <a:latin typeface="华文楷体" pitchFamily="2" charset="-122"/>
                <a:ea typeface="华文楷体" pitchFamily="2" charset="-122"/>
              </a:rPr>
              <a:t>字节，其中包括</a:t>
            </a:r>
            <a:r>
              <a:rPr lang="en-US" altLang="zh-CN" sz="2400" dirty="0" smtClean="0">
                <a:latin typeface="华文楷体" pitchFamily="2" charset="-122"/>
                <a:ea typeface="华文楷体" pitchFamily="2" charset="-122"/>
              </a:rPr>
              <a:t>8</a:t>
            </a:r>
            <a:r>
              <a:rPr lang="zh-CN" altLang="en-US" sz="2400" dirty="0" smtClean="0">
                <a:latin typeface="华文楷体" pitchFamily="2" charset="-122"/>
                <a:ea typeface="华文楷体" pitchFamily="2" charset="-122"/>
              </a:rPr>
              <a:t>字节的帧头；链路</a:t>
            </a:r>
            <a:r>
              <a:rPr lang="en-US" altLang="zh-CN" sz="2400" dirty="0" smtClean="0">
                <a:latin typeface="华文楷体" pitchFamily="2" charset="-122"/>
                <a:ea typeface="华文楷体" pitchFamily="2" charset="-122"/>
              </a:rPr>
              <a:t>R2-B</a:t>
            </a:r>
            <a:r>
              <a:rPr lang="zh-CN" altLang="en-US" sz="2400" dirty="0" smtClean="0">
                <a:latin typeface="华文楷体" pitchFamily="2" charset="-122"/>
                <a:ea typeface="华文楷体" pitchFamily="2" charset="-122"/>
              </a:rPr>
              <a:t>可以支持的最大帧长度为</a:t>
            </a:r>
            <a:r>
              <a:rPr lang="en-US" altLang="zh-CN" sz="2400" dirty="0" smtClean="0">
                <a:latin typeface="华文楷体" pitchFamily="2" charset="-122"/>
                <a:ea typeface="华文楷体" pitchFamily="2" charset="-122"/>
              </a:rPr>
              <a:t>512</a:t>
            </a:r>
            <a:r>
              <a:rPr lang="zh-CN" altLang="en-US" sz="2400" dirty="0" smtClean="0">
                <a:latin typeface="华文楷体" pitchFamily="2" charset="-122"/>
                <a:ea typeface="华文楷体" pitchFamily="2" charset="-122"/>
              </a:rPr>
              <a:t>字节，其中包括</a:t>
            </a:r>
            <a:r>
              <a:rPr lang="en-US" altLang="zh-CN" sz="2400" dirty="0" smtClean="0">
                <a:latin typeface="华文楷体" pitchFamily="2" charset="-122"/>
                <a:ea typeface="华文楷体" pitchFamily="2" charset="-122"/>
              </a:rPr>
              <a:t>12</a:t>
            </a:r>
            <a:r>
              <a:rPr lang="zh-CN" altLang="en-US" sz="2400" dirty="0" smtClean="0">
                <a:latin typeface="华文楷体" pitchFamily="2" charset="-122"/>
                <a:ea typeface="华文楷体" pitchFamily="2" charset="-122"/>
              </a:rPr>
              <a:t>字节帧头。</a:t>
            </a:r>
            <a:endParaRPr lang="zh-CN" altLang="en-US" sz="2400" dirty="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699792" y="1340768"/>
            <a:ext cx="648072" cy="648072"/>
          </a:xfrm>
          <a:prstGeom prst="rect">
            <a:avLst/>
          </a:prstGeom>
          <a:noFill/>
          <a:ln w="9525">
            <a:noFill/>
            <a:miter lim="800000"/>
            <a:headEnd/>
            <a:tailEnd/>
          </a:ln>
        </p:spPr>
      </p:pic>
      <p:sp>
        <p:nvSpPr>
          <p:cNvPr id="5" name="TextBox 4"/>
          <p:cNvSpPr txBox="1"/>
          <p:nvPr/>
        </p:nvSpPr>
        <p:spPr>
          <a:xfrm>
            <a:off x="2843808" y="908720"/>
            <a:ext cx="432048" cy="369332"/>
          </a:xfrm>
          <a:prstGeom prst="rect">
            <a:avLst/>
          </a:prstGeom>
          <a:noFill/>
        </p:spPr>
        <p:txBody>
          <a:bodyPr wrap="square" rtlCol="0">
            <a:spAutoFit/>
          </a:bodyPr>
          <a:lstStyle/>
          <a:p>
            <a:r>
              <a:rPr lang="en-US" altLang="zh-CN" dirty="0" smtClean="0"/>
              <a:t>R1</a:t>
            </a:r>
            <a:endParaRPr lang="zh-CN" altLang="en-US" dirty="0"/>
          </a:p>
        </p:txBody>
      </p:sp>
      <p:pic>
        <p:nvPicPr>
          <p:cNvPr id="4099" name="Picture 3"/>
          <p:cNvPicPr>
            <a:picLocks noChangeAspect="1" noChangeArrowheads="1"/>
          </p:cNvPicPr>
          <p:nvPr/>
        </p:nvPicPr>
        <p:blipFill>
          <a:blip r:embed="rId3" cstate="print"/>
          <a:srcRect/>
          <a:stretch>
            <a:fillRect/>
          </a:stretch>
        </p:blipFill>
        <p:spPr bwMode="auto">
          <a:xfrm>
            <a:off x="467544" y="1268760"/>
            <a:ext cx="792088" cy="767590"/>
          </a:xfrm>
          <a:prstGeom prst="rect">
            <a:avLst/>
          </a:prstGeom>
          <a:noFill/>
          <a:ln w="9525">
            <a:noFill/>
            <a:miter lim="800000"/>
            <a:headEnd/>
            <a:tailEnd/>
          </a:ln>
        </p:spPr>
      </p:pic>
      <p:sp>
        <p:nvSpPr>
          <p:cNvPr id="7" name="TextBox 6"/>
          <p:cNvSpPr txBox="1"/>
          <p:nvPr/>
        </p:nvSpPr>
        <p:spPr>
          <a:xfrm>
            <a:off x="611560" y="2060848"/>
            <a:ext cx="432048" cy="369332"/>
          </a:xfrm>
          <a:prstGeom prst="rect">
            <a:avLst/>
          </a:prstGeom>
          <a:noFill/>
        </p:spPr>
        <p:txBody>
          <a:bodyPr wrap="square" rtlCol="0">
            <a:spAutoFit/>
          </a:bodyPr>
          <a:lstStyle/>
          <a:p>
            <a:r>
              <a:rPr lang="en-US" altLang="zh-CN" dirty="0" smtClean="0"/>
              <a:t>A</a:t>
            </a:r>
            <a:endParaRPr lang="zh-CN" altLang="en-US" dirty="0"/>
          </a:p>
        </p:txBody>
      </p:sp>
      <p:pic>
        <p:nvPicPr>
          <p:cNvPr id="8" name="Picture 2"/>
          <p:cNvPicPr>
            <a:picLocks noChangeAspect="1" noChangeArrowheads="1"/>
          </p:cNvPicPr>
          <p:nvPr/>
        </p:nvPicPr>
        <p:blipFill>
          <a:blip r:embed="rId2" cstate="print"/>
          <a:srcRect/>
          <a:stretch>
            <a:fillRect/>
          </a:stretch>
        </p:blipFill>
        <p:spPr bwMode="auto">
          <a:xfrm>
            <a:off x="5004048" y="1412776"/>
            <a:ext cx="648072" cy="648072"/>
          </a:xfrm>
          <a:prstGeom prst="rect">
            <a:avLst/>
          </a:prstGeom>
          <a:noFill/>
          <a:ln w="9525">
            <a:noFill/>
            <a:miter lim="800000"/>
            <a:headEnd/>
            <a:tailEnd/>
          </a:ln>
        </p:spPr>
      </p:pic>
      <p:sp>
        <p:nvSpPr>
          <p:cNvPr id="9" name="TextBox 8"/>
          <p:cNvSpPr txBox="1"/>
          <p:nvPr/>
        </p:nvSpPr>
        <p:spPr>
          <a:xfrm>
            <a:off x="5148064" y="980728"/>
            <a:ext cx="432048" cy="369332"/>
          </a:xfrm>
          <a:prstGeom prst="rect">
            <a:avLst/>
          </a:prstGeom>
          <a:noFill/>
        </p:spPr>
        <p:txBody>
          <a:bodyPr wrap="square" rtlCol="0">
            <a:spAutoFit/>
          </a:bodyPr>
          <a:lstStyle/>
          <a:p>
            <a:r>
              <a:rPr lang="en-US" altLang="zh-CN" dirty="0" smtClean="0"/>
              <a:t>R2</a:t>
            </a:r>
            <a:endParaRPr lang="zh-CN" altLang="en-US" dirty="0"/>
          </a:p>
        </p:txBody>
      </p:sp>
      <p:pic>
        <p:nvPicPr>
          <p:cNvPr id="10" name="Picture 3"/>
          <p:cNvPicPr>
            <a:picLocks noChangeAspect="1" noChangeArrowheads="1"/>
          </p:cNvPicPr>
          <p:nvPr/>
        </p:nvPicPr>
        <p:blipFill>
          <a:blip r:embed="rId3" cstate="print"/>
          <a:srcRect/>
          <a:stretch>
            <a:fillRect/>
          </a:stretch>
        </p:blipFill>
        <p:spPr bwMode="auto">
          <a:xfrm>
            <a:off x="7236296" y="1340768"/>
            <a:ext cx="792088" cy="767590"/>
          </a:xfrm>
          <a:prstGeom prst="rect">
            <a:avLst/>
          </a:prstGeom>
          <a:noFill/>
          <a:ln w="9525">
            <a:noFill/>
            <a:miter lim="800000"/>
            <a:headEnd/>
            <a:tailEnd/>
          </a:ln>
        </p:spPr>
      </p:pic>
      <p:sp>
        <p:nvSpPr>
          <p:cNvPr id="11" name="TextBox 10"/>
          <p:cNvSpPr txBox="1"/>
          <p:nvPr/>
        </p:nvSpPr>
        <p:spPr>
          <a:xfrm>
            <a:off x="7308304" y="1988840"/>
            <a:ext cx="432048" cy="369332"/>
          </a:xfrm>
          <a:prstGeom prst="rect">
            <a:avLst/>
          </a:prstGeom>
          <a:noFill/>
        </p:spPr>
        <p:txBody>
          <a:bodyPr wrap="square" rtlCol="0">
            <a:spAutoFit/>
          </a:bodyPr>
          <a:lstStyle/>
          <a:p>
            <a:r>
              <a:rPr lang="en-US" altLang="zh-CN" dirty="0" smtClean="0"/>
              <a:t>B</a:t>
            </a:r>
            <a:endParaRPr lang="zh-CN" altLang="en-US" dirty="0"/>
          </a:p>
        </p:txBody>
      </p:sp>
      <p:cxnSp>
        <p:nvCxnSpPr>
          <p:cNvPr id="17" name="直接连接符 16"/>
          <p:cNvCxnSpPr/>
          <p:nvPr/>
        </p:nvCxnSpPr>
        <p:spPr>
          <a:xfrm>
            <a:off x="1187624" y="1700808"/>
            <a:ext cx="1512168" cy="12249"/>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4098" idx="3"/>
            <a:endCxn id="8" idx="1"/>
          </p:cNvCxnSpPr>
          <p:nvPr/>
        </p:nvCxnSpPr>
        <p:spPr>
          <a:xfrm>
            <a:off x="3347864" y="1664804"/>
            <a:ext cx="1656184" cy="72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8" idx="3"/>
            <a:endCxn id="10" idx="1"/>
          </p:cNvCxnSpPr>
          <p:nvPr/>
        </p:nvCxnSpPr>
        <p:spPr>
          <a:xfrm flipV="1">
            <a:off x="5652120" y="1724563"/>
            <a:ext cx="1584176" cy="12249"/>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851920" y="260648"/>
            <a:ext cx="1728192" cy="369332"/>
          </a:xfrm>
          <a:prstGeom prst="rect">
            <a:avLst/>
          </a:prstGeom>
          <a:noFill/>
        </p:spPr>
        <p:txBody>
          <a:bodyPr wrap="square" rtlCol="0">
            <a:spAutoFit/>
          </a:bodyPr>
          <a:lstStyle/>
          <a:p>
            <a:r>
              <a:rPr lang="en-US" altLang="zh-CN" dirty="0" smtClean="0"/>
              <a:t>TCP</a:t>
            </a:r>
            <a:r>
              <a:rPr lang="zh-CN" altLang="en-US" dirty="0" smtClean="0"/>
              <a:t>消息</a:t>
            </a:r>
            <a:endParaRPr lang="zh-CN" altLang="en-US" dirty="0"/>
          </a:p>
        </p:txBody>
      </p:sp>
      <p:sp>
        <p:nvSpPr>
          <p:cNvPr id="29" name="TextBox 28"/>
          <p:cNvSpPr txBox="1"/>
          <p:nvPr/>
        </p:nvSpPr>
        <p:spPr>
          <a:xfrm>
            <a:off x="1403648" y="1772816"/>
            <a:ext cx="1080120" cy="369332"/>
          </a:xfrm>
          <a:prstGeom prst="rect">
            <a:avLst/>
          </a:prstGeom>
          <a:noFill/>
        </p:spPr>
        <p:txBody>
          <a:bodyPr wrap="square" rtlCol="0">
            <a:spAutoFit/>
          </a:bodyPr>
          <a:lstStyle/>
          <a:p>
            <a:r>
              <a:rPr lang="en-US" altLang="zh-CN" dirty="0" smtClean="0"/>
              <a:t>14+1010</a:t>
            </a:r>
            <a:endParaRPr lang="zh-CN" altLang="en-US" dirty="0"/>
          </a:p>
        </p:txBody>
      </p:sp>
      <p:sp>
        <p:nvSpPr>
          <p:cNvPr id="30" name="TextBox 29"/>
          <p:cNvSpPr txBox="1"/>
          <p:nvPr/>
        </p:nvSpPr>
        <p:spPr>
          <a:xfrm>
            <a:off x="3707904" y="1772816"/>
            <a:ext cx="1080120" cy="369332"/>
          </a:xfrm>
          <a:prstGeom prst="rect">
            <a:avLst/>
          </a:prstGeom>
          <a:noFill/>
        </p:spPr>
        <p:txBody>
          <a:bodyPr wrap="square" rtlCol="0">
            <a:spAutoFit/>
          </a:bodyPr>
          <a:lstStyle/>
          <a:p>
            <a:r>
              <a:rPr lang="en-US" altLang="zh-CN" dirty="0" smtClean="0"/>
              <a:t>8+504</a:t>
            </a:r>
            <a:endParaRPr lang="zh-CN" altLang="en-US" dirty="0"/>
          </a:p>
        </p:txBody>
      </p:sp>
      <p:sp>
        <p:nvSpPr>
          <p:cNvPr id="31" name="TextBox 30"/>
          <p:cNvSpPr txBox="1"/>
          <p:nvPr/>
        </p:nvSpPr>
        <p:spPr>
          <a:xfrm>
            <a:off x="5940152" y="1772816"/>
            <a:ext cx="1080120" cy="369332"/>
          </a:xfrm>
          <a:prstGeom prst="rect">
            <a:avLst/>
          </a:prstGeom>
          <a:noFill/>
        </p:spPr>
        <p:txBody>
          <a:bodyPr wrap="square" rtlCol="0">
            <a:spAutoFit/>
          </a:bodyPr>
          <a:lstStyle/>
          <a:p>
            <a:r>
              <a:rPr lang="en-US" altLang="zh-CN" dirty="0" smtClean="0"/>
              <a:t>12+500</a:t>
            </a:r>
            <a:endParaRPr lang="zh-CN" altLang="en-US" dirty="0"/>
          </a:p>
        </p:txBody>
      </p:sp>
      <p:sp>
        <p:nvSpPr>
          <p:cNvPr id="32" name="TextBox 31"/>
          <p:cNvSpPr txBox="1"/>
          <p:nvPr/>
        </p:nvSpPr>
        <p:spPr>
          <a:xfrm>
            <a:off x="323528" y="2708921"/>
            <a:ext cx="7344816" cy="3693319"/>
          </a:xfrm>
          <a:prstGeom prst="rect">
            <a:avLst/>
          </a:prstGeom>
          <a:noFill/>
        </p:spPr>
        <p:txBody>
          <a:bodyPr wrap="square" rtlCol="0">
            <a:spAutoFit/>
          </a:bodyPr>
          <a:lstStyle/>
          <a:p>
            <a:r>
              <a:rPr lang="en-US" altLang="zh-CN" dirty="0" smtClean="0">
                <a:latin typeface="华文楷体" pitchFamily="2" charset="-122"/>
                <a:ea typeface="华文楷体" pitchFamily="2" charset="-122"/>
              </a:rPr>
              <a:t>Total length</a:t>
            </a:r>
            <a:r>
              <a:rPr lang="zh-CN" altLang="en-US" dirty="0" smtClean="0">
                <a:latin typeface="华文楷体" pitchFamily="2" charset="-122"/>
                <a:ea typeface="华文楷体" pitchFamily="2" charset="-122"/>
              </a:rPr>
              <a:t>：该数据报总长度， 包括头部和数据</a:t>
            </a:r>
            <a:endParaRPr lang="en-US" altLang="zh-CN" dirty="0" smtClean="0">
              <a:latin typeface="华文楷体" pitchFamily="2" charset="-122"/>
              <a:ea typeface="华文楷体" pitchFamily="2" charset="-122"/>
            </a:endParaRPr>
          </a:p>
          <a:p>
            <a:r>
              <a:rPr lang="en-US" altLang="zh-CN" dirty="0" smtClean="0">
                <a:latin typeface="华文楷体" pitchFamily="2" charset="-122"/>
                <a:ea typeface="华文楷体" pitchFamily="2" charset="-122"/>
              </a:rPr>
              <a:t>Identification</a:t>
            </a:r>
            <a:r>
              <a:rPr lang="zh-CN" altLang="en-US" dirty="0" smtClean="0">
                <a:latin typeface="华文楷体" pitchFamily="2" charset="-122"/>
                <a:ea typeface="华文楷体" pitchFamily="2" charset="-122"/>
              </a:rPr>
              <a:t>：分片标记，标记分片属于哪一个数据报</a:t>
            </a:r>
            <a:endParaRPr lang="en-US" altLang="zh-CN" dirty="0" smtClean="0">
              <a:latin typeface="华文楷体" pitchFamily="2" charset="-122"/>
              <a:ea typeface="华文楷体" pitchFamily="2" charset="-122"/>
            </a:endParaRPr>
          </a:p>
          <a:p>
            <a:r>
              <a:rPr lang="en-US" altLang="zh-CN" dirty="0" smtClean="0">
                <a:latin typeface="华文楷体" pitchFamily="2" charset="-122"/>
                <a:ea typeface="华文楷体" pitchFamily="2" charset="-122"/>
              </a:rPr>
              <a:t>DF</a:t>
            </a:r>
            <a:r>
              <a:rPr lang="zh-CN" altLang="en-US" dirty="0" smtClean="0">
                <a:latin typeface="华文楷体" pitchFamily="2" charset="-122"/>
                <a:ea typeface="华文楷体" pitchFamily="2" charset="-122"/>
              </a:rPr>
              <a:t>：表示不分片</a:t>
            </a:r>
            <a:endParaRPr lang="en-US" altLang="zh-CN" dirty="0" smtClean="0">
              <a:latin typeface="华文楷体" pitchFamily="2" charset="-122"/>
              <a:ea typeface="华文楷体" pitchFamily="2" charset="-122"/>
            </a:endParaRPr>
          </a:p>
          <a:p>
            <a:r>
              <a:rPr lang="en-US" altLang="zh-CN" dirty="0" smtClean="0">
                <a:latin typeface="华文楷体" pitchFamily="2" charset="-122"/>
                <a:ea typeface="华文楷体" pitchFamily="2" charset="-122"/>
              </a:rPr>
              <a:t>MF</a:t>
            </a:r>
            <a:r>
              <a:rPr lang="zh-CN" altLang="en-US" dirty="0" smtClean="0">
                <a:latin typeface="华文楷体" pitchFamily="2" charset="-122"/>
                <a:ea typeface="华文楷体" pitchFamily="2" charset="-122"/>
              </a:rPr>
              <a:t>：表示更多分片，除了最后一个分片其余都要设置该位</a:t>
            </a:r>
            <a:endParaRPr lang="en-US" altLang="zh-CN" dirty="0" smtClean="0">
              <a:latin typeface="华文楷体" pitchFamily="2" charset="-122"/>
              <a:ea typeface="华文楷体" pitchFamily="2" charset="-122"/>
            </a:endParaRPr>
          </a:p>
          <a:p>
            <a:r>
              <a:rPr lang="en-US" altLang="zh-CN" dirty="0" smtClean="0">
                <a:latin typeface="华文楷体" pitchFamily="2" charset="-122"/>
                <a:ea typeface="华文楷体" pitchFamily="2" charset="-122"/>
              </a:rPr>
              <a:t>Offset</a:t>
            </a:r>
            <a:r>
              <a:rPr lang="zh-CN" altLang="en-US" dirty="0" smtClean="0">
                <a:latin typeface="华文楷体" pitchFamily="2" charset="-122"/>
                <a:ea typeface="华文楷体" pitchFamily="2" charset="-122"/>
              </a:rPr>
              <a:t>：该分片在整体消息上的位置</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指</a:t>
            </a:r>
            <a:r>
              <a:rPr lang="en-US" altLang="zh-CN" dirty="0" smtClean="0">
                <a:latin typeface="华文楷体" pitchFamily="2" charset="-122"/>
                <a:ea typeface="华文楷体" pitchFamily="2" charset="-122"/>
              </a:rPr>
              <a:t>TCP</a:t>
            </a:r>
            <a:r>
              <a:rPr lang="zh-CN" altLang="en-US" dirty="0" smtClean="0">
                <a:latin typeface="华文楷体" pitchFamily="2" charset="-122"/>
                <a:ea typeface="华文楷体" pitchFamily="2" charset="-122"/>
              </a:rPr>
              <a:t>数据，以</a:t>
            </a:r>
            <a:r>
              <a:rPr lang="en-US" altLang="zh-CN" dirty="0" smtClean="0">
                <a:latin typeface="华文楷体" pitchFamily="2" charset="-122"/>
                <a:ea typeface="华文楷体" pitchFamily="2" charset="-122"/>
              </a:rPr>
              <a:t>8</a:t>
            </a:r>
            <a:r>
              <a:rPr lang="zh-CN" altLang="en-US" dirty="0" smtClean="0">
                <a:latin typeface="华文楷体" pitchFamily="2" charset="-122"/>
                <a:ea typeface="华文楷体" pitchFamily="2" charset="-122"/>
              </a:rPr>
              <a:t>字节为划分单位）</a:t>
            </a:r>
            <a:endParaRPr lang="en-US" altLang="zh-CN" dirty="0" smtClean="0">
              <a:latin typeface="华文楷体" pitchFamily="2" charset="-122"/>
              <a:ea typeface="华文楷体" pitchFamily="2" charset="-122"/>
            </a:endParaRPr>
          </a:p>
          <a:p>
            <a:endParaRPr lang="en-US" altLang="zh-CN" dirty="0" smtClean="0">
              <a:latin typeface="华文楷体" pitchFamily="2" charset="-122"/>
              <a:ea typeface="华文楷体" pitchFamily="2" charset="-122"/>
            </a:endParaRPr>
          </a:p>
          <a:p>
            <a:r>
              <a:rPr lang="en-US" altLang="zh-CN" dirty="0" smtClean="0">
                <a:latin typeface="华文楷体" pitchFamily="2" charset="-122"/>
                <a:ea typeface="华文楷体" pitchFamily="2" charset="-122"/>
              </a:rPr>
              <a:t>A-R1</a:t>
            </a:r>
            <a:r>
              <a:rPr lang="zh-CN" altLang="en-US" dirty="0" smtClean="0">
                <a:latin typeface="华文楷体" pitchFamily="2" charset="-122"/>
                <a:ea typeface="华文楷体" pitchFamily="2" charset="-122"/>
              </a:rPr>
              <a:t>：  </a:t>
            </a:r>
            <a:r>
              <a:rPr lang="en-US" altLang="zh-CN" dirty="0" smtClean="0">
                <a:latin typeface="华文楷体" pitchFamily="2" charset="-122"/>
                <a:ea typeface="华文楷体" pitchFamily="2" charset="-122"/>
              </a:rPr>
              <a:t>940        x               0                0                     0 </a:t>
            </a:r>
          </a:p>
          <a:p>
            <a:r>
              <a:rPr lang="en-US" altLang="zh-CN" dirty="0" smtClean="0">
                <a:latin typeface="华文楷体" pitchFamily="2" charset="-122"/>
                <a:ea typeface="华文楷体" pitchFamily="2" charset="-122"/>
              </a:rPr>
              <a:t>R1-R2</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500        x               0                1                     0        </a:t>
            </a:r>
          </a:p>
          <a:p>
            <a:r>
              <a:rPr lang="en-US" altLang="zh-CN" dirty="0" smtClean="0">
                <a:latin typeface="华文楷体" pitchFamily="2" charset="-122"/>
                <a:ea typeface="华文楷体" pitchFamily="2" charset="-122"/>
              </a:rPr>
              <a:t>               460       x               0                0                    60</a:t>
            </a:r>
          </a:p>
          <a:p>
            <a:r>
              <a:rPr lang="en-US" altLang="zh-CN" dirty="0" smtClean="0">
                <a:latin typeface="华文楷体" pitchFamily="2" charset="-122"/>
                <a:ea typeface="华文楷体" pitchFamily="2" charset="-122"/>
              </a:rPr>
              <a:t>R2-B:     500        x               0                1                     0        </a:t>
            </a:r>
          </a:p>
          <a:p>
            <a:r>
              <a:rPr lang="en-US" altLang="zh-CN" dirty="0" smtClean="0">
                <a:latin typeface="华文楷体" pitchFamily="2" charset="-122"/>
                <a:ea typeface="华文楷体" pitchFamily="2" charset="-122"/>
              </a:rPr>
              <a:t>               460       x               0                0                    60</a:t>
            </a:r>
          </a:p>
          <a:p>
            <a:r>
              <a:rPr lang="en-US" altLang="zh-CN" dirty="0" smtClean="0"/>
              <a:t>   </a:t>
            </a:r>
          </a:p>
          <a:p>
            <a:endParaRPr lang="zh-CN" altLang="en-US" dirty="0"/>
          </a:p>
        </p:txBody>
      </p:sp>
      <p:sp>
        <p:nvSpPr>
          <p:cNvPr id="33" name="矩形 32"/>
          <p:cNvSpPr/>
          <p:nvPr/>
        </p:nvSpPr>
        <p:spPr>
          <a:xfrm>
            <a:off x="3563888" y="620688"/>
            <a:ext cx="576064" cy="288032"/>
          </a:xfrm>
          <a:prstGeom prst="rect">
            <a:avLst/>
          </a:prstGeom>
          <a:solidFill>
            <a:schemeClr val="accent1">
              <a:alpha val="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20</a:t>
            </a:r>
            <a:endParaRPr lang="zh-CN" altLang="en-US" dirty="0">
              <a:solidFill>
                <a:schemeClr val="tx1"/>
              </a:solidFill>
            </a:endParaRPr>
          </a:p>
        </p:txBody>
      </p:sp>
      <p:sp>
        <p:nvSpPr>
          <p:cNvPr id="34" name="矩形 33"/>
          <p:cNvSpPr/>
          <p:nvPr/>
        </p:nvSpPr>
        <p:spPr>
          <a:xfrm>
            <a:off x="4139952" y="620688"/>
            <a:ext cx="1656184" cy="288032"/>
          </a:xfrm>
          <a:prstGeom prst="rect">
            <a:avLst/>
          </a:prstGeom>
          <a:solidFill>
            <a:schemeClr val="accent1">
              <a:alpha val="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900</a:t>
            </a:r>
            <a:endParaRPr lang="zh-CN" altLang="en-US" dirty="0">
              <a:solidFill>
                <a:schemeClr val="tx1"/>
              </a:solidFill>
            </a:endParaRPr>
          </a:p>
        </p:txBody>
      </p:sp>
      <p:sp>
        <p:nvSpPr>
          <p:cNvPr id="35" name="矩形 34"/>
          <p:cNvSpPr/>
          <p:nvPr/>
        </p:nvSpPr>
        <p:spPr>
          <a:xfrm>
            <a:off x="2987824" y="620688"/>
            <a:ext cx="576064" cy="288032"/>
          </a:xfrm>
          <a:prstGeom prst="rect">
            <a:avLst/>
          </a:prstGeom>
          <a:solidFill>
            <a:schemeClr val="accent1">
              <a:alpha val="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20</a:t>
            </a:r>
            <a:endParaRPr lang="zh-CN" altLang="en-US" dirty="0">
              <a:solidFill>
                <a:schemeClr val="tx1"/>
              </a:solidFill>
            </a:endParaRPr>
          </a:p>
        </p:txBody>
      </p:sp>
      <p:sp>
        <p:nvSpPr>
          <p:cNvPr id="36" name="TextBox 35"/>
          <p:cNvSpPr txBox="1"/>
          <p:nvPr/>
        </p:nvSpPr>
        <p:spPr>
          <a:xfrm>
            <a:off x="2987824" y="260648"/>
            <a:ext cx="792088" cy="369332"/>
          </a:xfrm>
          <a:prstGeom prst="rect">
            <a:avLst/>
          </a:prstGeom>
          <a:noFill/>
        </p:spPr>
        <p:txBody>
          <a:bodyPr wrap="square" rtlCol="0">
            <a:spAutoFit/>
          </a:bodyPr>
          <a:lstStyle/>
          <a:p>
            <a:r>
              <a:rPr lang="en-US" altLang="zh-CN" dirty="0" smtClean="0"/>
              <a:t>IP</a:t>
            </a:r>
            <a:r>
              <a:rPr lang="zh-CN" altLang="en-US" dirty="0" smtClean="0"/>
              <a:t>头</a:t>
            </a:r>
            <a:endParaRPr lang="zh-CN" altLang="en-US" dirty="0"/>
          </a:p>
        </p:txBody>
      </p:sp>
      <p:sp>
        <p:nvSpPr>
          <p:cNvPr id="37" name="矩形 36"/>
          <p:cNvSpPr/>
          <p:nvPr/>
        </p:nvSpPr>
        <p:spPr>
          <a:xfrm>
            <a:off x="2411760" y="620688"/>
            <a:ext cx="576064" cy="288032"/>
          </a:xfrm>
          <a:prstGeom prst="rect">
            <a:avLst/>
          </a:prstGeom>
          <a:solidFill>
            <a:schemeClr val="accent1">
              <a:alpha val="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8" name="TextBox 37"/>
          <p:cNvSpPr txBox="1"/>
          <p:nvPr/>
        </p:nvSpPr>
        <p:spPr>
          <a:xfrm>
            <a:off x="2339752" y="260648"/>
            <a:ext cx="792088" cy="369332"/>
          </a:xfrm>
          <a:prstGeom prst="rect">
            <a:avLst/>
          </a:prstGeom>
          <a:noFill/>
        </p:spPr>
        <p:txBody>
          <a:bodyPr wrap="square" rtlCol="0">
            <a:spAutoFit/>
          </a:bodyPr>
          <a:lstStyle/>
          <a:p>
            <a:r>
              <a:rPr lang="zh-CN" altLang="en-US" dirty="0" smtClean="0"/>
              <a:t>帧头</a:t>
            </a:r>
            <a:endParaRPr lang="zh-CN" altLang="en-US" dirty="0"/>
          </a:p>
        </p:txBody>
      </p:sp>
      <p:cxnSp>
        <p:nvCxnSpPr>
          <p:cNvPr id="40" name="直接连接符 39"/>
          <p:cNvCxnSpPr/>
          <p:nvPr/>
        </p:nvCxnSpPr>
        <p:spPr>
          <a:xfrm flipV="1">
            <a:off x="2987824" y="260648"/>
            <a:ext cx="0"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3563888" y="260648"/>
            <a:ext cx="0"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flipH="1">
            <a:off x="1547664" y="764704"/>
            <a:ext cx="108012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0" y="332656"/>
            <a:ext cx="1475656" cy="923330"/>
          </a:xfrm>
          <a:prstGeom prst="rect">
            <a:avLst/>
          </a:prstGeom>
          <a:noFill/>
        </p:spPr>
        <p:txBody>
          <a:bodyPr wrap="square" rtlCol="0">
            <a:spAutoFit/>
          </a:bodyPr>
          <a:lstStyle/>
          <a:p>
            <a:r>
              <a:rPr lang="zh-CN" altLang="en-US" dirty="0" smtClean="0"/>
              <a:t>帧头长度取决于不同</a:t>
            </a:r>
            <a:r>
              <a:rPr lang="en-US" altLang="zh-CN" dirty="0" smtClean="0"/>
              <a:t>2</a:t>
            </a:r>
            <a:r>
              <a:rPr lang="zh-CN" altLang="en-US" dirty="0" smtClean="0"/>
              <a:t>层网络</a:t>
            </a:r>
            <a:endParaRPr lang="zh-CN" alt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a:xfrm>
            <a:off x="467544" y="1484784"/>
            <a:ext cx="8229600" cy="4968552"/>
          </a:xfrm>
        </p:spPr>
        <p:txBody>
          <a:bodyPr>
            <a:normAutofit fontScale="92500" lnSpcReduction="10000"/>
          </a:bodyPr>
          <a:lstStyle/>
          <a:p>
            <a:r>
              <a:rPr lang="en-US" altLang="zh-CN" sz="2400" dirty="0" smtClean="0">
                <a:latin typeface="华文楷体" pitchFamily="2" charset="-122"/>
                <a:ea typeface="华文楷体" pitchFamily="2" charset="-122"/>
              </a:rPr>
              <a:t>5.40 </a:t>
            </a:r>
            <a:r>
              <a:rPr lang="zh-CN" altLang="en-US" sz="2400" dirty="0" smtClean="0">
                <a:latin typeface="华文楷体" pitchFamily="2" charset="-122"/>
                <a:ea typeface="华文楷体" pitchFamily="2" charset="-122"/>
              </a:rPr>
              <a:t>假定从</a:t>
            </a:r>
            <a:r>
              <a:rPr lang="en-US" altLang="zh-CN" sz="2400" dirty="0" smtClean="0">
                <a:latin typeface="华文楷体" pitchFamily="2" charset="-122"/>
                <a:ea typeface="华文楷体" pitchFamily="2" charset="-122"/>
              </a:rPr>
              <a:t>198.16.0.0</a:t>
            </a:r>
            <a:r>
              <a:rPr lang="zh-CN" altLang="en-US" sz="2400" dirty="0" smtClean="0">
                <a:latin typeface="华文楷体" pitchFamily="2" charset="-122"/>
                <a:ea typeface="华文楷体" pitchFamily="2" charset="-122"/>
              </a:rPr>
              <a:t>开始有大量连续的</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地址可用，现有</a:t>
            </a:r>
            <a:r>
              <a:rPr lang="en-US" altLang="zh-CN" sz="2400" dirty="0" smtClean="0">
                <a:latin typeface="华文楷体" pitchFamily="2" charset="-122"/>
                <a:ea typeface="华文楷体" pitchFamily="2" charset="-122"/>
              </a:rPr>
              <a:t>4</a:t>
            </a:r>
            <a:r>
              <a:rPr lang="zh-CN" altLang="en-US" sz="2400" dirty="0" smtClean="0">
                <a:latin typeface="华文楷体" pitchFamily="2" charset="-122"/>
                <a:ea typeface="华文楷体" pitchFamily="2" charset="-122"/>
              </a:rPr>
              <a:t>个组织</a:t>
            </a:r>
            <a:r>
              <a:rPr lang="en-US" altLang="zh-CN" sz="2400" dirty="0" smtClean="0">
                <a:latin typeface="华文楷体" pitchFamily="2" charset="-122"/>
                <a:ea typeface="华文楷体" pitchFamily="2" charset="-122"/>
              </a:rPr>
              <a:t>A</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C</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D</a:t>
            </a:r>
            <a:r>
              <a:rPr lang="zh-CN" altLang="en-US" sz="2400" dirty="0" smtClean="0">
                <a:latin typeface="华文楷体" pitchFamily="2" charset="-122"/>
                <a:ea typeface="华文楷体" pitchFamily="2" charset="-122"/>
              </a:rPr>
              <a:t>按着顺序依次申请</a:t>
            </a:r>
            <a:r>
              <a:rPr lang="en-US" altLang="zh-CN" sz="2400" dirty="0" smtClean="0">
                <a:latin typeface="华文楷体" pitchFamily="2" charset="-122"/>
                <a:ea typeface="华文楷体" pitchFamily="2" charset="-122"/>
              </a:rPr>
              <a:t>4000</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2000</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4000</a:t>
            </a:r>
            <a:r>
              <a:rPr lang="zh-CN" altLang="en-US" sz="2400" dirty="0" smtClean="0">
                <a:latin typeface="华文楷体" pitchFamily="2" charset="-122"/>
                <a:ea typeface="华文楷体" pitchFamily="2" charset="-122"/>
              </a:rPr>
              <a:t>和</a:t>
            </a:r>
            <a:r>
              <a:rPr lang="en-US" altLang="zh-CN" sz="2400" dirty="0" smtClean="0">
                <a:latin typeface="华文楷体" pitchFamily="2" charset="-122"/>
                <a:ea typeface="华文楷体" pitchFamily="2" charset="-122"/>
              </a:rPr>
              <a:t>8000</a:t>
            </a:r>
            <a:r>
              <a:rPr lang="zh-CN" altLang="en-US" sz="2400" dirty="0" smtClean="0">
                <a:latin typeface="华文楷体" pitchFamily="2" charset="-122"/>
                <a:ea typeface="华文楷体" pitchFamily="2" charset="-122"/>
              </a:rPr>
              <a:t>个地址。写出地址分配。</a:t>
            </a:r>
            <a:endParaRPr lang="en-US" altLang="zh-CN" sz="2400" dirty="0" smtClean="0">
              <a:latin typeface="华文楷体" pitchFamily="2" charset="-122"/>
              <a:ea typeface="华文楷体" pitchFamily="2" charset="-122"/>
            </a:endParaRPr>
          </a:p>
          <a:p>
            <a:pPr>
              <a:buNone/>
            </a:pPr>
            <a:r>
              <a:rPr lang="zh-CN" altLang="en-US" sz="2400" dirty="0" smtClean="0">
                <a:latin typeface="华文楷体" pitchFamily="2" charset="-122"/>
                <a:ea typeface="华文楷体" pitchFamily="2" charset="-122"/>
              </a:rPr>
              <a:t>     以</a:t>
            </a:r>
            <a:r>
              <a:rPr lang="en-US" altLang="zh-CN" sz="2400" dirty="0" smtClean="0">
                <a:latin typeface="华文楷体" pitchFamily="2" charset="-122"/>
                <a:ea typeface="华文楷体" pitchFamily="2" charset="-122"/>
              </a:rPr>
              <a:t>2</a:t>
            </a:r>
            <a:r>
              <a:rPr lang="zh-CN" altLang="en-US" sz="2400" dirty="0" smtClean="0">
                <a:latin typeface="华文楷体" pitchFamily="2" charset="-122"/>
                <a:ea typeface="华文楷体" pitchFamily="2" charset="-122"/>
              </a:rPr>
              <a:t>的幂次个分配地址，实际上分配了</a:t>
            </a:r>
            <a:r>
              <a:rPr lang="en-US" altLang="zh-CN" sz="2400" dirty="0" smtClean="0">
                <a:latin typeface="华文楷体" pitchFamily="2" charset="-122"/>
                <a:ea typeface="华文楷体" pitchFamily="2" charset="-122"/>
              </a:rPr>
              <a:t>4096,2048,4096,8192</a:t>
            </a:r>
            <a:r>
              <a:rPr lang="zh-CN" altLang="en-US" sz="2400" dirty="0" smtClean="0">
                <a:latin typeface="华文楷体" pitchFamily="2" charset="-122"/>
                <a:ea typeface="华文楷体" pitchFamily="2" charset="-122"/>
              </a:rPr>
              <a:t>个地址</a:t>
            </a:r>
            <a:endParaRPr lang="en-US" altLang="zh-CN" sz="2400" dirty="0" smtClean="0">
              <a:latin typeface="华文楷体" pitchFamily="2" charset="-122"/>
              <a:ea typeface="华文楷体" pitchFamily="2" charset="-122"/>
            </a:endParaRP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 198.16. 0000  </a:t>
            </a:r>
            <a:r>
              <a:rPr lang="en-US" altLang="zh-CN" sz="2400" dirty="0" smtClean="0">
                <a:latin typeface="华文楷体" pitchFamily="2" charset="-122"/>
                <a:ea typeface="华文楷体" pitchFamily="2" charset="-122"/>
              </a:rPr>
              <a:t>0000. 0000 0000</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198.16. 0000  </a:t>
            </a:r>
            <a:r>
              <a:rPr lang="en-US" altLang="zh-CN" sz="2400" dirty="0" smtClean="0">
                <a:latin typeface="华文楷体" pitchFamily="2" charset="-122"/>
                <a:ea typeface="华文楷体" pitchFamily="2" charset="-122"/>
              </a:rPr>
              <a:t>1111. 1111 1111</a:t>
            </a:r>
          </a:p>
          <a:p>
            <a:pPr>
              <a:buNone/>
            </a:pPr>
            <a:r>
              <a:rPr lang="en-US" altLang="zh-CN" sz="2400" dirty="0" smtClean="0">
                <a:solidFill>
                  <a:srgbClr val="FF0000"/>
                </a:solidFill>
                <a:latin typeface="华文楷体" pitchFamily="2" charset="-122"/>
                <a:ea typeface="华文楷体" pitchFamily="2" charset="-122"/>
              </a:rPr>
              <a:t>     198.16. 0001  0</a:t>
            </a:r>
            <a:r>
              <a:rPr lang="en-US" altLang="zh-CN" sz="2400" dirty="0" smtClean="0">
                <a:latin typeface="华文楷体" pitchFamily="2" charset="-122"/>
                <a:ea typeface="华文楷体" pitchFamily="2" charset="-122"/>
              </a:rPr>
              <a:t>000. 0000 0000</a:t>
            </a:r>
          </a:p>
          <a:p>
            <a:pPr>
              <a:buNone/>
            </a:pPr>
            <a:r>
              <a:rPr lang="en-US" altLang="zh-CN" sz="2400" dirty="0" smtClean="0">
                <a:solidFill>
                  <a:srgbClr val="FF0000"/>
                </a:solidFill>
                <a:latin typeface="华文楷体" pitchFamily="2" charset="-122"/>
                <a:ea typeface="华文楷体" pitchFamily="2" charset="-122"/>
              </a:rPr>
              <a:t>     198.16. 0001</a:t>
            </a: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0</a:t>
            </a:r>
            <a:r>
              <a:rPr lang="en-US" altLang="zh-CN" sz="2400" dirty="0" smtClean="0">
                <a:latin typeface="华文楷体" pitchFamily="2" charset="-122"/>
                <a:ea typeface="华文楷体" pitchFamily="2" charset="-122"/>
              </a:rPr>
              <a:t>111. 1111 1111</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 198.16. 0010  </a:t>
            </a:r>
            <a:r>
              <a:rPr lang="en-US" altLang="zh-CN" sz="2400" dirty="0" smtClean="0">
                <a:latin typeface="华文楷体" pitchFamily="2" charset="-122"/>
                <a:ea typeface="华文楷体" pitchFamily="2" charset="-122"/>
              </a:rPr>
              <a:t>0000. 0000 0000</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198.16. 0010  </a:t>
            </a:r>
            <a:r>
              <a:rPr lang="en-US" altLang="zh-CN" sz="2400" dirty="0" smtClean="0">
                <a:latin typeface="华文楷体" pitchFamily="2" charset="-122"/>
                <a:ea typeface="华文楷体" pitchFamily="2" charset="-122"/>
              </a:rPr>
              <a:t>1111.1111 1111</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198.16. 010</a:t>
            </a:r>
            <a:r>
              <a:rPr lang="en-US" altLang="zh-CN" sz="2400" dirty="0" smtClean="0">
                <a:latin typeface="华文楷体" pitchFamily="2" charset="-122"/>
                <a:ea typeface="华文楷体" pitchFamily="2" charset="-122"/>
              </a:rPr>
              <a:t>0  0000. 0000 0000</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198.16. 010</a:t>
            </a:r>
            <a:r>
              <a:rPr lang="en-US" altLang="zh-CN" sz="2400" dirty="0" smtClean="0">
                <a:latin typeface="华文楷体" pitchFamily="2" charset="-122"/>
                <a:ea typeface="华文楷体" pitchFamily="2" charset="-122"/>
              </a:rPr>
              <a:t>1  1111. 1111 1111 </a:t>
            </a:r>
          </a:p>
        </p:txBody>
      </p:sp>
      <p:sp>
        <p:nvSpPr>
          <p:cNvPr id="4" name="左大括号 3"/>
          <p:cNvSpPr/>
          <p:nvPr/>
        </p:nvSpPr>
        <p:spPr>
          <a:xfrm>
            <a:off x="611560" y="3284984"/>
            <a:ext cx="144016" cy="43204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左大括号 4"/>
          <p:cNvSpPr/>
          <p:nvPr/>
        </p:nvSpPr>
        <p:spPr>
          <a:xfrm>
            <a:off x="611560" y="4005064"/>
            <a:ext cx="144016" cy="43204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左大括号 5"/>
          <p:cNvSpPr/>
          <p:nvPr/>
        </p:nvSpPr>
        <p:spPr>
          <a:xfrm>
            <a:off x="611560" y="4797152"/>
            <a:ext cx="144016" cy="43204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左大括号 6"/>
          <p:cNvSpPr/>
          <p:nvPr/>
        </p:nvSpPr>
        <p:spPr>
          <a:xfrm>
            <a:off x="611560" y="5517232"/>
            <a:ext cx="144016" cy="43204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a:xfrm>
            <a:off x="467544" y="1484784"/>
            <a:ext cx="8229600" cy="4968552"/>
          </a:xfrm>
        </p:spPr>
        <p:txBody>
          <a:bodyPr>
            <a:normAutofit fontScale="92500" lnSpcReduction="10000"/>
          </a:bodyPr>
          <a:lstStyle/>
          <a:p>
            <a:r>
              <a:rPr lang="en-US" altLang="zh-CN" sz="2400" dirty="0" smtClean="0">
                <a:latin typeface="华文楷体" pitchFamily="2" charset="-122"/>
                <a:ea typeface="华文楷体" pitchFamily="2" charset="-122"/>
              </a:rPr>
              <a:t>5.43 </a:t>
            </a:r>
            <a:r>
              <a:rPr lang="zh-CN" altLang="en-US" sz="2400" dirty="0" smtClean="0">
                <a:latin typeface="华文楷体" pitchFamily="2" charset="-122"/>
                <a:ea typeface="华文楷体" pitchFamily="2" charset="-122"/>
              </a:rPr>
              <a:t>一台路由器的路由表中有以下的（</a:t>
            </a:r>
            <a:r>
              <a:rPr lang="en-US" altLang="zh-CN" sz="2400" dirty="0" smtClean="0">
                <a:latin typeface="华文楷体" pitchFamily="2" charset="-122"/>
                <a:ea typeface="华文楷体" pitchFamily="2" charset="-122"/>
              </a:rPr>
              <a:t>CIDR</a:t>
            </a:r>
            <a:r>
              <a:rPr lang="zh-CN" altLang="en-US" sz="2400" dirty="0" smtClean="0">
                <a:latin typeface="华文楷体" pitchFamily="2" charset="-122"/>
                <a:ea typeface="华文楷体" pitchFamily="2" charset="-122"/>
              </a:rPr>
              <a:t>）表项</a:t>
            </a:r>
            <a:endParaRPr lang="en-US" altLang="zh-CN" sz="2400" dirty="0" smtClean="0">
              <a:latin typeface="华文楷体" pitchFamily="2" charset="-122"/>
              <a:ea typeface="华文楷体" pitchFamily="2" charset="-122"/>
            </a:endParaRPr>
          </a:p>
          <a:p>
            <a:pPr>
              <a:buNone/>
            </a:pPr>
            <a:r>
              <a:rPr lang="en-US" altLang="zh-CN" sz="2400" dirty="0" smtClean="0">
                <a:latin typeface="华文楷体" pitchFamily="2" charset="-122"/>
                <a:ea typeface="华文楷体" pitchFamily="2" charset="-122"/>
              </a:rPr>
              <a:t>  </a:t>
            </a:r>
          </a:p>
          <a:p>
            <a:pPr>
              <a:buNone/>
            </a:pPr>
            <a:endParaRPr lang="en-US" altLang="zh-CN" sz="2400" dirty="0" smtClean="0">
              <a:latin typeface="华文楷体" pitchFamily="2" charset="-122"/>
              <a:ea typeface="华文楷体" pitchFamily="2" charset="-122"/>
            </a:endParaRPr>
          </a:p>
          <a:p>
            <a:pPr>
              <a:buNone/>
            </a:pPr>
            <a:endParaRPr lang="en-US" altLang="zh-CN" sz="2400" dirty="0" smtClean="0">
              <a:latin typeface="华文楷体" pitchFamily="2" charset="-122"/>
              <a:ea typeface="华文楷体" pitchFamily="2" charset="-122"/>
            </a:endParaRPr>
          </a:p>
          <a:p>
            <a:pPr>
              <a:buNone/>
            </a:pPr>
            <a:endParaRPr lang="en-US" altLang="zh-CN" sz="2400" dirty="0" smtClean="0">
              <a:latin typeface="华文楷体" pitchFamily="2" charset="-122"/>
              <a:ea typeface="华文楷体" pitchFamily="2" charset="-122"/>
            </a:endParaRPr>
          </a:p>
          <a:p>
            <a:pPr>
              <a:buNone/>
            </a:pPr>
            <a:endParaRPr lang="en-US" altLang="zh-CN" sz="2400" dirty="0" smtClean="0">
              <a:latin typeface="华文楷体" pitchFamily="2" charset="-122"/>
              <a:ea typeface="华文楷体" pitchFamily="2" charset="-122"/>
            </a:endParaRPr>
          </a:p>
          <a:p>
            <a:pPr>
              <a:buNone/>
            </a:pPr>
            <a:r>
              <a:rPr lang="zh-CN" altLang="en-US" sz="2400" dirty="0" smtClean="0">
                <a:latin typeface="华文楷体" pitchFamily="2" charset="-122"/>
                <a:ea typeface="华文楷体" pitchFamily="2" charset="-122"/>
              </a:rPr>
              <a:t>对于以下每一个</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地址，请问，如果一个到达分组的目标地址为该</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地址，那么路由器该怎么办？</a:t>
            </a:r>
            <a:endParaRPr lang="en-US" altLang="zh-CN" sz="2400" dirty="0" smtClean="0">
              <a:latin typeface="华文楷体" pitchFamily="2" charset="-122"/>
              <a:ea typeface="华文楷体" pitchFamily="2" charset="-122"/>
            </a:endParaRPr>
          </a:p>
          <a:p>
            <a:r>
              <a:rPr lang="pt-BR" altLang="zh-CN" sz="2400" dirty="0" smtClean="0"/>
              <a:t>(a) </a:t>
            </a:r>
            <a:r>
              <a:rPr lang="pt-BR" altLang="zh-CN" sz="2400" dirty="0" smtClean="0">
                <a:latin typeface="华文楷体" pitchFamily="2" charset="-122"/>
                <a:ea typeface="华文楷体" pitchFamily="2" charset="-122"/>
              </a:rPr>
              <a:t>135.46.63.10       </a:t>
            </a:r>
            <a:r>
              <a:rPr lang="zh-CN" altLang="en-US" sz="2400" dirty="0" smtClean="0">
                <a:latin typeface="华文楷体" pitchFamily="2" charset="-122"/>
                <a:ea typeface="华文楷体" pitchFamily="2" charset="-122"/>
              </a:rPr>
              <a:t>接口</a:t>
            </a:r>
            <a:r>
              <a:rPr lang="en-US" altLang="zh-CN" sz="2400" dirty="0" smtClean="0">
                <a:latin typeface="华文楷体" pitchFamily="2" charset="-122"/>
                <a:ea typeface="华文楷体" pitchFamily="2" charset="-122"/>
              </a:rPr>
              <a:t>1</a:t>
            </a:r>
            <a:endParaRPr lang="pt-BR" altLang="zh-CN" sz="2400" dirty="0" smtClean="0">
              <a:latin typeface="华文楷体" pitchFamily="2" charset="-122"/>
              <a:ea typeface="华文楷体" pitchFamily="2" charset="-122"/>
            </a:endParaRPr>
          </a:p>
          <a:p>
            <a:r>
              <a:rPr lang="pt-BR" altLang="zh-CN" sz="2400" dirty="0" smtClean="0">
                <a:latin typeface="华文楷体" pitchFamily="2" charset="-122"/>
                <a:ea typeface="华文楷体" pitchFamily="2" charset="-122"/>
              </a:rPr>
              <a:t>(b) 135.46.57.14       </a:t>
            </a:r>
            <a:r>
              <a:rPr lang="zh-CN" altLang="en-US" sz="2400" dirty="0" smtClean="0">
                <a:latin typeface="华文楷体" pitchFamily="2" charset="-122"/>
                <a:ea typeface="华文楷体" pitchFamily="2" charset="-122"/>
              </a:rPr>
              <a:t>接口</a:t>
            </a:r>
            <a:r>
              <a:rPr lang="en-US" altLang="zh-CN" sz="2400" dirty="0" smtClean="0">
                <a:latin typeface="华文楷体" pitchFamily="2" charset="-122"/>
                <a:ea typeface="华文楷体" pitchFamily="2" charset="-122"/>
              </a:rPr>
              <a:t>0</a:t>
            </a:r>
            <a:endParaRPr lang="pt-BR" altLang="zh-CN" sz="2400" dirty="0" smtClean="0">
              <a:latin typeface="华文楷体" pitchFamily="2" charset="-122"/>
              <a:ea typeface="华文楷体" pitchFamily="2" charset="-122"/>
            </a:endParaRPr>
          </a:p>
          <a:p>
            <a:r>
              <a:rPr lang="pt-BR" altLang="zh-CN" sz="2400" dirty="0" smtClean="0">
                <a:latin typeface="华文楷体" pitchFamily="2" charset="-122"/>
                <a:ea typeface="华文楷体" pitchFamily="2" charset="-122"/>
              </a:rPr>
              <a:t>(c) 135.46.52.2        </a:t>
            </a:r>
            <a:r>
              <a:rPr lang="zh-CN" altLang="en-US" sz="2400" dirty="0" smtClean="0">
                <a:latin typeface="华文楷体" pitchFamily="2" charset="-122"/>
                <a:ea typeface="华文楷体" pitchFamily="2" charset="-122"/>
              </a:rPr>
              <a:t>路由器</a:t>
            </a:r>
            <a:r>
              <a:rPr lang="en-US" altLang="zh-CN" sz="2400" dirty="0" smtClean="0">
                <a:latin typeface="华文楷体" pitchFamily="2" charset="-122"/>
                <a:ea typeface="华文楷体" pitchFamily="2" charset="-122"/>
              </a:rPr>
              <a:t>2</a:t>
            </a:r>
            <a:endParaRPr lang="pt-BR" altLang="zh-CN" sz="2400" dirty="0" smtClean="0">
              <a:latin typeface="华文楷体" pitchFamily="2" charset="-122"/>
              <a:ea typeface="华文楷体" pitchFamily="2" charset="-122"/>
            </a:endParaRPr>
          </a:p>
          <a:p>
            <a:r>
              <a:rPr lang="pt-BR" altLang="zh-CN" sz="2400" dirty="0" smtClean="0">
                <a:latin typeface="华文楷体" pitchFamily="2" charset="-122"/>
                <a:ea typeface="华文楷体" pitchFamily="2" charset="-122"/>
              </a:rPr>
              <a:t>(d) 192.53.40.7        </a:t>
            </a:r>
            <a:r>
              <a:rPr lang="zh-CN" altLang="en-US" sz="2400" dirty="0" smtClean="0">
                <a:latin typeface="华文楷体" pitchFamily="2" charset="-122"/>
                <a:ea typeface="华文楷体" pitchFamily="2" charset="-122"/>
              </a:rPr>
              <a:t>路由器</a:t>
            </a:r>
            <a:r>
              <a:rPr lang="en-US" altLang="zh-CN" sz="2400" dirty="0" smtClean="0">
                <a:latin typeface="华文楷体" pitchFamily="2" charset="-122"/>
                <a:ea typeface="华文楷体" pitchFamily="2" charset="-122"/>
              </a:rPr>
              <a:t>1</a:t>
            </a:r>
            <a:endParaRPr lang="pt-BR" altLang="zh-CN" sz="2400" dirty="0" smtClean="0">
              <a:latin typeface="华文楷体" pitchFamily="2" charset="-122"/>
              <a:ea typeface="华文楷体" pitchFamily="2" charset="-122"/>
            </a:endParaRPr>
          </a:p>
          <a:p>
            <a:r>
              <a:rPr lang="pt-BR" altLang="zh-CN" sz="2400" dirty="0" smtClean="0">
                <a:latin typeface="华文楷体" pitchFamily="2" charset="-122"/>
                <a:ea typeface="华文楷体" pitchFamily="2" charset="-122"/>
              </a:rPr>
              <a:t>(e) 192.53.56.7        </a:t>
            </a:r>
            <a:r>
              <a:rPr lang="zh-CN" altLang="en-US" sz="2400" dirty="0" smtClean="0">
                <a:latin typeface="华文楷体" pitchFamily="2" charset="-122"/>
                <a:ea typeface="华文楷体" pitchFamily="2" charset="-122"/>
              </a:rPr>
              <a:t>路由器</a:t>
            </a:r>
            <a:r>
              <a:rPr lang="en-US" altLang="zh-CN" sz="2400" dirty="0" smtClean="0">
                <a:latin typeface="华文楷体" pitchFamily="2" charset="-122"/>
                <a:ea typeface="华文楷体" pitchFamily="2" charset="-122"/>
              </a:rPr>
              <a:t>2</a:t>
            </a:r>
            <a:endParaRPr lang="pt-BR" altLang="zh-CN" sz="2400" dirty="0" smtClean="0">
              <a:latin typeface="华文楷体" pitchFamily="2" charset="-122"/>
              <a:ea typeface="华文楷体" pitchFamily="2" charset="-122"/>
            </a:endParaRPr>
          </a:p>
          <a:p>
            <a:pPr>
              <a:buNone/>
            </a:pPr>
            <a:endParaRPr lang="en-US" altLang="zh-CN" sz="2400" dirty="0" smtClean="0">
              <a:latin typeface="华文楷体" pitchFamily="2" charset="-122"/>
              <a:ea typeface="华文楷体" pitchFamily="2" charset="-122"/>
            </a:endParaRPr>
          </a:p>
        </p:txBody>
      </p:sp>
      <p:graphicFrame>
        <p:nvGraphicFramePr>
          <p:cNvPr id="8" name="表格 7"/>
          <p:cNvGraphicFramePr>
            <a:graphicFrameLocks noGrp="1"/>
          </p:cNvGraphicFramePr>
          <p:nvPr/>
        </p:nvGraphicFramePr>
        <p:xfrm>
          <a:off x="1187624" y="1916832"/>
          <a:ext cx="6096000" cy="1854200"/>
        </p:xfrm>
        <a:graphic>
          <a:graphicData uri="http://schemas.openxmlformats.org/drawingml/2006/table">
            <a:tbl>
              <a:tblPr firstRow="1" bandRow="1">
                <a:tableStyleId>{5C22544A-7EE6-4342-B048-85BDC9FD1C3A}</a:tableStyleId>
              </a:tblPr>
              <a:tblGrid>
                <a:gridCol w="3048000"/>
                <a:gridCol w="3048000"/>
              </a:tblGrid>
              <a:tr h="370840">
                <a:tc>
                  <a:txBody>
                    <a:bodyPr/>
                    <a:lstStyle/>
                    <a:p>
                      <a:r>
                        <a:rPr lang="zh-CN" altLang="en-US" dirty="0" smtClean="0"/>
                        <a:t>             地址</a:t>
                      </a:r>
                      <a:r>
                        <a:rPr lang="en-US" altLang="zh-CN" dirty="0" smtClean="0"/>
                        <a:t>/</a:t>
                      </a:r>
                      <a:r>
                        <a:rPr lang="zh-CN" altLang="en-US" dirty="0" smtClean="0"/>
                        <a:t>掩码</a:t>
                      </a:r>
                      <a:endParaRPr lang="zh-CN" altLang="en-US" dirty="0"/>
                    </a:p>
                  </a:txBody>
                  <a:tcPr/>
                </a:tc>
                <a:tc>
                  <a:txBody>
                    <a:bodyPr/>
                    <a:lstStyle/>
                    <a:p>
                      <a:r>
                        <a:rPr lang="en-US" altLang="zh-CN" dirty="0" smtClean="0"/>
                        <a:t>             </a:t>
                      </a:r>
                      <a:r>
                        <a:rPr lang="zh-CN" altLang="en-US" dirty="0" smtClean="0"/>
                        <a:t>下一跳</a:t>
                      </a:r>
                      <a:endParaRPr lang="zh-CN" altLang="en-US" dirty="0"/>
                    </a:p>
                  </a:txBody>
                  <a:tcPr/>
                </a:tc>
              </a:tr>
              <a:tr h="370840">
                <a:tc>
                  <a:txBody>
                    <a:bodyPr/>
                    <a:lstStyle/>
                    <a:p>
                      <a:r>
                        <a:rPr lang="en-US" altLang="zh-CN" dirty="0" smtClean="0"/>
                        <a:t>           135.46.56.0/22</a:t>
                      </a:r>
                      <a:endParaRPr lang="zh-CN" altLang="en-US" dirty="0"/>
                    </a:p>
                  </a:txBody>
                  <a:tcPr/>
                </a:tc>
                <a:tc>
                  <a:txBody>
                    <a:bodyPr/>
                    <a:lstStyle/>
                    <a:p>
                      <a:r>
                        <a:rPr lang="en-US" altLang="zh-CN" dirty="0" smtClean="0"/>
                        <a:t>               </a:t>
                      </a:r>
                      <a:r>
                        <a:rPr lang="zh-CN" altLang="en-US" dirty="0" smtClean="0"/>
                        <a:t>接口</a:t>
                      </a:r>
                      <a:r>
                        <a:rPr lang="en-US" altLang="zh-CN" dirty="0" smtClean="0"/>
                        <a:t>0</a:t>
                      </a:r>
                      <a:endParaRPr lang="zh-CN" altLang="en-US" dirty="0"/>
                    </a:p>
                  </a:txBody>
                  <a:tcPr/>
                </a:tc>
              </a:tr>
              <a:tr h="370840">
                <a:tc>
                  <a:txBody>
                    <a:bodyPr/>
                    <a:lstStyle/>
                    <a:p>
                      <a:r>
                        <a:rPr lang="en-US" altLang="zh-CN" dirty="0" smtClean="0"/>
                        <a:t>           135.46.60.0/22</a:t>
                      </a:r>
                      <a:endParaRPr lang="zh-CN" altLang="en-US" dirty="0"/>
                    </a:p>
                  </a:txBody>
                  <a:tcPr/>
                </a:tc>
                <a:tc>
                  <a:txBody>
                    <a:bodyPr/>
                    <a:lstStyle/>
                    <a:p>
                      <a:r>
                        <a:rPr lang="en-US" altLang="zh-CN" dirty="0" smtClean="0"/>
                        <a:t>               </a:t>
                      </a:r>
                      <a:r>
                        <a:rPr lang="zh-CN" altLang="en-US" dirty="0" smtClean="0"/>
                        <a:t>接口</a:t>
                      </a:r>
                      <a:r>
                        <a:rPr lang="en-US" altLang="zh-CN" dirty="0" smtClean="0"/>
                        <a:t>1</a:t>
                      </a:r>
                      <a:endParaRPr lang="zh-CN" altLang="en-US" dirty="0"/>
                    </a:p>
                  </a:txBody>
                  <a:tcPr/>
                </a:tc>
              </a:tr>
              <a:tr h="370840">
                <a:tc>
                  <a:txBody>
                    <a:bodyPr/>
                    <a:lstStyle/>
                    <a:p>
                      <a:r>
                        <a:rPr lang="en-US" altLang="zh-CN" dirty="0" smtClean="0"/>
                        <a:t>           192.53.40.0/23</a:t>
                      </a:r>
                      <a:endParaRPr lang="zh-CN" altLang="en-US" dirty="0"/>
                    </a:p>
                  </a:txBody>
                  <a:tcPr/>
                </a:tc>
                <a:tc>
                  <a:txBody>
                    <a:bodyPr/>
                    <a:lstStyle/>
                    <a:p>
                      <a:r>
                        <a:rPr lang="en-US" altLang="zh-CN" dirty="0" smtClean="0"/>
                        <a:t>               </a:t>
                      </a:r>
                      <a:r>
                        <a:rPr lang="zh-CN" altLang="en-US" dirty="0" smtClean="0"/>
                        <a:t>路由器</a:t>
                      </a:r>
                      <a:r>
                        <a:rPr lang="en-US" altLang="zh-CN" dirty="0" smtClean="0"/>
                        <a:t>1</a:t>
                      </a:r>
                      <a:endParaRPr lang="zh-CN" altLang="en-US" dirty="0"/>
                    </a:p>
                  </a:txBody>
                  <a:tcPr/>
                </a:tc>
              </a:tr>
              <a:tr h="370840">
                <a:tc>
                  <a:txBody>
                    <a:bodyPr/>
                    <a:lstStyle/>
                    <a:p>
                      <a:r>
                        <a:rPr lang="en-US" altLang="zh-CN" dirty="0" smtClean="0"/>
                        <a:t>           </a:t>
                      </a:r>
                      <a:r>
                        <a:rPr lang="zh-CN" altLang="en-US" dirty="0" smtClean="0"/>
                        <a:t>默认</a:t>
                      </a:r>
                      <a:endParaRPr lang="zh-CN" altLang="en-US" dirty="0"/>
                    </a:p>
                  </a:txBody>
                  <a:tcPr/>
                </a:tc>
                <a:tc>
                  <a:txBody>
                    <a:bodyPr/>
                    <a:lstStyle/>
                    <a:p>
                      <a:r>
                        <a:rPr lang="en-US" altLang="zh-CN" dirty="0" smtClean="0"/>
                        <a:t>               </a:t>
                      </a:r>
                      <a:r>
                        <a:rPr lang="zh-CN" altLang="en-US" dirty="0" smtClean="0"/>
                        <a:t>路由器</a:t>
                      </a:r>
                      <a:r>
                        <a:rPr lang="en-US" altLang="zh-CN" dirty="0" smtClean="0"/>
                        <a:t>2</a:t>
                      </a:r>
                      <a:endParaRPr lang="zh-CN" altLang="en-US" dirty="0"/>
                    </a:p>
                  </a:txBody>
                  <a:tcPr/>
                </a:tc>
              </a:tr>
            </a:tbl>
          </a:graphicData>
        </a:graphic>
      </p:graphicFrame>
      <p:sp>
        <p:nvSpPr>
          <p:cNvPr id="9" name="TextBox 8"/>
          <p:cNvSpPr txBox="1"/>
          <p:nvPr/>
        </p:nvSpPr>
        <p:spPr>
          <a:xfrm>
            <a:off x="5220072" y="4941168"/>
            <a:ext cx="3456384" cy="1200329"/>
          </a:xfrm>
          <a:prstGeom prst="rect">
            <a:avLst/>
          </a:prstGeom>
          <a:noFill/>
        </p:spPr>
        <p:txBody>
          <a:bodyPr wrap="square" rtlCol="0">
            <a:spAutoFit/>
          </a:bodyPr>
          <a:lstStyle/>
          <a:p>
            <a:r>
              <a:rPr lang="zh-CN" altLang="en-US" dirty="0" smtClean="0">
                <a:solidFill>
                  <a:srgbClr val="FF0000"/>
                </a:solidFill>
                <a:latin typeface="华文楷体" pitchFamily="2" charset="-122"/>
                <a:ea typeface="华文楷体" pitchFamily="2" charset="-122"/>
              </a:rPr>
              <a:t>完全匹配：直接发送</a:t>
            </a:r>
            <a:endParaRPr lang="en-US" altLang="zh-CN" dirty="0" smtClean="0">
              <a:solidFill>
                <a:srgbClr val="FF0000"/>
              </a:solidFill>
              <a:latin typeface="华文楷体" pitchFamily="2" charset="-122"/>
              <a:ea typeface="华文楷体" pitchFamily="2" charset="-122"/>
            </a:endParaRPr>
          </a:p>
          <a:p>
            <a:r>
              <a:rPr lang="zh-CN" altLang="en-US" dirty="0" smtClean="0">
                <a:solidFill>
                  <a:srgbClr val="FF0000"/>
                </a:solidFill>
                <a:latin typeface="华文楷体" pitchFamily="2" charset="-122"/>
                <a:ea typeface="华文楷体" pitchFamily="2" charset="-122"/>
              </a:rPr>
              <a:t>子网掩码匹配：发送到相应子网的接口</a:t>
            </a:r>
            <a:endParaRPr lang="en-US" altLang="zh-CN" dirty="0" smtClean="0">
              <a:solidFill>
                <a:srgbClr val="FF0000"/>
              </a:solidFill>
              <a:latin typeface="华文楷体" pitchFamily="2" charset="-122"/>
              <a:ea typeface="华文楷体" pitchFamily="2" charset="-122"/>
            </a:endParaRPr>
          </a:p>
          <a:p>
            <a:r>
              <a:rPr lang="zh-CN" altLang="en-US" dirty="0" smtClean="0">
                <a:solidFill>
                  <a:srgbClr val="FF0000"/>
                </a:solidFill>
                <a:latin typeface="华文楷体" pitchFamily="2" charset="-122"/>
                <a:ea typeface="华文楷体" pitchFamily="2" charset="-122"/>
              </a:rPr>
              <a:t>其他：默认路由</a:t>
            </a:r>
            <a:endParaRPr lang="zh-CN" altLang="en-US" dirty="0">
              <a:solidFill>
                <a:srgbClr val="FF0000"/>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a:xfrm>
            <a:off x="467544" y="1484784"/>
            <a:ext cx="8229600" cy="4968552"/>
          </a:xfrm>
        </p:spPr>
        <p:txBody>
          <a:bodyPr>
            <a:normAutofit/>
          </a:bodyPr>
          <a:lstStyle/>
          <a:p>
            <a:pPr algn="just"/>
            <a:r>
              <a:rPr lang="zh-CN" altLang="en-US" sz="2400" dirty="0" smtClean="0">
                <a:latin typeface="华文楷体" pitchFamily="2" charset="-122"/>
                <a:ea typeface="华文楷体" pitchFamily="2" charset="-122"/>
              </a:rPr>
              <a:t>一个</a:t>
            </a:r>
            <a:r>
              <a:rPr lang="en-US" altLang="zh-CN" sz="2400" dirty="0" smtClean="0">
                <a:latin typeface="华文楷体" pitchFamily="2" charset="-122"/>
                <a:ea typeface="华文楷体" pitchFamily="2" charset="-122"/>
              </a:rPr>
              <a:t>IPv4</a:t>
            </a:r>
            <a:r>
              <a:rPr lang="zh-CN" altLang="en-US" sz="2400" dirty="0" smtClean="0">
                <a:latin typeface="华文楷体" pitchFamily="2" charset="-122"/>
                <a:ea typeface="华文楷体" pitchFamily="2" charset="-122"/>
              </a:rPr>
              <a:t>地址块的子网掩码为</a:t>
            </a:r>
            <a:r>
              <a:rPr lang="en-US" altLang="zh-CN" sz="2400" dirty="0" smtClean="0">
                <a:latin typeface="华文楷体" pitchFamily="2" charset="-122"/>
                <a:ea typeface="华文楷体" pitchFamily="2" charset="-122"/>
              </a:rPr>
              <a:t>255. 255. 240. 0</a:t>
            </a:r>
            <a:r>
              <a:rPr lang="zh-CN" altLang="en-US" sz="2400" dirty="0" smtClean="0">
                <a:latin typeface="华文楷体" pitchFamily="2" charset="-122"/>
                <a:ea typeface="华文楷体" pitchFamily="2" charset="-122"/>
              </a:rPr>
              <a:t>，则该子网可用的最大</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地址数为（</a:t>
            </a:r>
            <a:r>
              <a:rPr lang="en-US" altLang="zh-CN" sz="2400" dirty="0" smtClean="0">
                <a:latin typeface="华文楷体" pitchFamily="2" charset="-122"/>
                <a:ea typeface="华文楷体" pitchFamily="2" charset="-122"/>
              </a:rPr>
              <a:t>A</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）采用链路状态算法。</a:t>
            </a:r>
          </a:p>
          <a:p>
            <a:pPr algn="just">
              <a:buFont typeface="Wingdings" pitchFamily="2" charset="2"/>
              <a:buNone/>
            </a:pPr>
            <a:r>
              <a:rPr lang="zh-CN" altLang="en-US" sz="2400" dirty="0" smtClean="0">
                <a:latin typeface="华文楷体" pitchFamily="2" charset="-122"/>
                <a:ea typeface="华文楷体" pitchFamily="2" charset="-122"/>
              </a:rPr>
              <a:t>	</a:t>
            </a:r>
            <a:r>
              <a:rPr lang="en-US" altLang="zh-CN" sz="2400" dirty="0" smtClean="0">
                <a:latin typeface="华文楷体" pitchFamily="2" charset="-122"/>
                <a:ea typeface="华文楷体" pitchFamily="2" charset="-122"/>
              </a:rPr>
              <a:t>A</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1. 4096</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2. 16</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3. 256</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4. 4094</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5. 254</a:t>
            </a:r>
          </a:p>
          <a:p>
            <a:pPr algn="just">
              <a:buFont typeface="Wingdings" pitchFamily="2" charset="2"/>
              <a:buNone/>
            </a:pPr>
            <a:r>
              <a:rPr lang="en-US" altLang="zh-CN" sz="2400" dirty="0" smtClean="0">
                <a:latin typeface="华文楷体" pitchFamily="2" charset="-122"/>
                <a:ea typeface="华文楷体" pitchFamily="2" charset="-122"/>
              </a:rPr>
              <a:t>   B</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1. RIP</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2. OSPF</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3. BGP-4</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4. EGP</a:t>
            </a:r>
          </a:p>
          <a:p>
            <a:pPr algn="just">
              <a:buFont typeface="Wingdings" pitchFamily="2" charset="2"/>
              <a:buNone/>
            </a:pPr>
            <a:endParaRPr lang="en-US" altLang="zh-CN" sz="2400" dirty="0" smtClean="0">
              <a:latin typeface="华文楷体" pitchFamily="2" charset="-122"/>
              <a:ea typeface="华文楷体" pitchFamily="2" charset="-122"/>
            </a:endParaRPr>
          </a:p>
          <a:p>
            <a:pPr algn="just">
              <a:buFont typeface="Wingdings" pitchFamily="2" charset="2"/>
              <a:buNone/>
            </a:pPr>
            <a:r>
              <a:rPr lang="zh-CN" altLang="en-US" sz="2400" dirty="0" smtClean="0">
                <a:latin typeface="华文楷体" pitchFamily="2" charset="-122"/>
                <a:ea typeface="华文楷体" pitchFamily="2" charset="-122"/>
              </a:rPr>
              <a:t>答题填空：</a:t>
            </a:r>
            <a:r>
              <a:rPr lang="en-US" altLang="zh-CN" sz="2400" dirty="0" smtClean="0">
                <a:latin typeface="华文楷体" pitchFamily="2" charset="-122"/>
                <a:ea typeface="华文楷体" pitchFamily="2" charset="-122"/>
              </a:rPr>
              <a:t>A</a:t>
            </a:r>
            <a:r>
              <a:rPr lang="zh-CN" altLang="en-US" sz="2400" dirty="0" smtClean="0">
                <a:latin typeface="华文楷体" pitchFamily="2" charset="-122"/>
                <a:ea typeface="华文楷体" pitchFamily="2" charset="-122"/>
              </a:rPr>
              <a:t>（  ）；</a:t>
            </a:r>
            <a:r>
              <a:rPr lang="en-US" altLang="zh-CN" sz="2400" dirty="0" smtClean="0">
                <a:latin typeface="华文楷体" pitchFamily="2" charset="-122"/>
                <a:ea typeface="华文楷体" pitchFamily="2" charset="-122"/>
              </a:rPr>
              <a:t>B</a:t>
            </a:r>
            <a:r>
              <a:rPr lang="zh-CN" altLang="en-US" sz="2400" dirty="0" smtClean="0">
                <a:latin typeface="华文楷体" pitchFamily="2" charset="-122"/>
                <a:ea typeface="华文楷体" pitchFamily="2" charset="-122"/>
              </a:rPr>
              <a:t>（   ）</a:t>
            </a:r>
          </a:p>
          <a:p>
            <a:pPr>
              <a:buNone/>
            </a:pPr>
            <a:r>
              <a:rPr lang="en-US" altLang="zh-CN" sz="2400" dirty="0" smtClean="0">
                <a:latin typeface="华文楷体" pitchFamily="2" charset="-122"/>
                <a:ea typeface="华文楷体" pitchFamily="2" charset="-122"/>
              </a:rPr>
              <a:t>    255.255.11110000.00000000 </a:t>
            </a:r>
            <a:r>
              <a:rPr lang="zh-CN" altLang="en-US" sz="2400" dirty="0" smtClean="0">
                <a:latin typeface="华文楷体" pitchFamily="2" charset="-122"/>
                <a:ea typeface="华文楷体" pitchFamily="2" charset="-122"/>
              </a:rPr>
              <a:t>子网掩码为</a:t>
            </a:r>
            <a:r>
              <a:rPr lang="en-US" altLang="zh-CN" sz="2400" dirty="0" smtClean="0">
                <a:latin typeface="华文楷体" pitchFamily="2" charset="-122"/>
                <a:ea typeface="华文楷体" pitchFamily="2" charset="-122"/>
              </a:rPr>
              <a:t>20</a:t>
            </a:r>
            <a:r>
              <a:rPr lang="zh-CN" altLang="en-US" sz="2400" dirty="0" smtClean="0">
                <a:latin typeface="华文楷体" pitchFamily="2" charset="-122"/>
                <a:ea typeface="华文楷体" pitchFamily="2" charset="-122"/>
              </a:rPr>
              <a:t>位，还有</a:t>
            </a:r>
            <a:r>
              <a:rPr lang="en-US" altLang="zh-CN" sz="2400" dirty="0" smtClean="0">
                <a:latin typeface="华文楷体" pitchFamily="2" charset="-122"/>
                <a:ea typeface="华文楷体" pitchFamily="2" charset="-122"/>
              </a:rPr>
              <a:t>12</a:t>
            </a:r>
            <a:r>
              <a:rPr lang="zh-CN" altLang="en-US" sz="2400" dirty="0" smtClean="0">
                <a:latin typeface="华文楷体" pitchFamily="2" charset="-122"/>
                <a:ea typeface="华文楷体" pitchFamily="2" charset="-122"/>
              </a:rPr>
              <a:t>位可用，除去全</a:t>
            </a:r>
            <a:r>
              <a:rPr lang="en-US" altLang="zh-CN" sz="2400" dirty="0" smtClean="0">
                <a:latin typeface="华文楷体" pitchFamily="2" charset="-122"/>
                <a:ea typeface="华文楷体" pitchFamily="2" charset="-122"/>
              </a:rPr>
              <a:t>0</a:t>
            </a:r>
            <a:r>
              <a:rPr lang="zh-CN" altLang="en-US" sz="2400" dirty="0" smtClean="0">
                <a:latin typeface="华文楷体" pitchFamily="2" charset="-122"/>
                <a:ea typeface="华文楷体" pitchFamily="2" charset="-122"/>
              </a:rPr>
              <a:t>和全</a:t>
            </a:r>
            <a:r>
              <a:rPr lang="en-US" altLang="zh-CN" sz="2400" dirty="0" smtClean="0">
                <a:latin typeface="华文楷体" pitchFamily="2" charset="-122"/>
                <a:ea typeface="华文楷体" pitchFamily="2" charset="-122"/>
              </a:rPr>
              <a:t>1</a:t>
            </a:r>
            <a:r>
              <a:rPr lang="zh-CN" altLang="en-US" sz="2400" dirty="0" smtClean="0">
                <a:latin typeface="华文楷体" pitchFamily="2" charset="-122"/>
                <a:ea typeface="华文楷体" pitchFamily="2" charset="-122"/>
              </a:rPr>
              <a:t>不可用，因此</a:t>
            </a:r>
            <a:r>
              <a:rPr lang="en-US" altLang="zh-CN" sz="2400" dirty="0" smtClean="0">
                <a:latin typeface="华文楷体" pitchFamily="2" charset="-122"/>
                <a:ea typeface="华文楷体" pitchFamily="2" charset="-122"/>
              </a:rPr>
              <a:t>2</a:t>
            </a:r>
            <a:r>
              <a:rPr lang="en-US" altLang="zh-CN" sz="2400" baseline="30000" dirty="0" smtClean="0">
                <a:latin typeface="华文楷体" pitchFamily="2" charset="-122"/>
                <a:ea typeface="华文楷体" pitchFamily="2" charset="-122"/>
              </a:rPr>
              <a:t>12-</a:t>
            </a:r>
            <a:r>
              <a:rPr lang="en-US" altLang="zh-CN" sz="2400" dirty="0" smtClean="0">
                <a:latin typeface="华文楷体" pitchFamily="2" charset="-122"/>
                <a:ea typeface="华文楷体" pitchFamily="2" charset="-122"/>
              </a:rPr>
              <a:t>2=4094</a:t>
            </a:r>
          </a:p>
          <a:p>
            <a:pPr>
              <a:buNone/>
            </a:pPr>
            <a:r>
              <a:rPr lang="en-US" altLang="zh-CN" sz="2400" dirty="0" smtClean="0">
                <a:latin typeface="华文楷体" pitchFamily="2" charset="-122"/>
                <a:ea typeface="华文楷体" pitchFamily="2" charset="-122"/>
              </a:rPr>
              <a:t>     OSPF</a:t>
            </a:r>
            <a:r>
              <a:rPr lang="zh-CN" altLang="en-US" sz="2400" dirty="0" smtClean="0">
                <a:latin typeface="华文楷体" pitchFamily="2" charset="-122"/>
                <a:ea typeface="华文楷体" pitchFamily="2" charset="-122"/>
              </a:rPr>
              <a:t>采用链路状态算法</a:t>
            </a:r>
            <a:endParaRPr lang="en-US" altLang="zh-CN" sz="2400" dirty="0" smtClean="0">
              <a:latin typeface="华文楷体" pitchFamily="2" charset="-122"/>
              <a:ea typeface="华文楷体" pitchFamily="2" charset="-122"/>
            </a:endParaRPr>
          </a:p>
          <a:p>
            <a:pPr>
              <a:buNone/>
            </a:pPr>
            <a:r>
              <a:rPr lang="en-US" altLang="zh-CN" sz="2400" dirty="0" smtClean="0">
                <a:latin typeface="华文楷体" pitchFamily="2" charset="-122"/>
                <a:ea typeface="华文楷体" pitchFamily="2" charset="-122"/>
              </a:rPr>
              <a:t>     RIP</a:t>
            </a:r>
            <a:r>
              <a:rPr lang="zh-CN" altLang="en-US" sz="2400" dirty="0" smtClean="0">
                <a:latin typeface="华文楷体" pitchFamily="2" charset="-122"/>
                <a:ea typeface="华文楷体" pitchFamily="2" charset="-122"/>
              </a:rPr>
              <a:t>距离向量算法</a:t>
            </a:r>
            <a:endParaRPr lang="en-US" altLang="zh-CN" sz="2400" dirty="0" smtClean="0">
              <a:latin typeface="华文楷体" pitchFamily="2" charset="-122"/>
              <a:ea typeface="华文楷体" pitchFamily="2" charset="-122"/>
            </a:endParaRPr>
          </a:p>
          <a:p>
            <a:pPr>
              <a:buNone/>
            </a:pPr>
            <a:r>
              <a:rPr lang="en-US" altLang="zh-CN" sz="2400" dirty="0" smtClean="0">
                <a:latin typeface="华文楷体" pitchFamily="2" charset="-122"/>
                <a:ea typeface="华文楷体" pitchFamily="2" charset="-122"/>
              </a:rPr>
              <a:t>     BGP</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EGP</a:t>
            </a:r>
            <a:r>
              <a:rPr lang="zh-CN" altLang="en-US" sz="2400" dirty="0" smtClean="0">
                <a:latin typeface="华文楷体" pitchFamily="2" charset="-122"/>
                <a:ea typeface="华文楷体" pitchFamily="2" charset="-122"/>
              </a:rPr>
              <a:t>类似距离向量算法</a:t>
            </a:r>
            <a:endParaRPr lang="en-US" altLang="zh-CN" sz="2400" dirty="0" smtClean="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a:xfrm>
            <a:off x="467544" y="1484784"/>
            <a:ext cx="8229600" cy="4968552"/>
          </a:xfrm>
        </p:spPr>
        <p:txBody>
          <a:bodyPr>
            <a:normAutofit/>
          </a:bodyPr>
          <a:lstStyle/>
          <a:p>
            <a:r>
              <a:rPr lang="zh-CN" altLang="en-US" sz="2400" dirty="0" smtClean="0">
                <a:latin typeface="华文楷体" pitchFamily="2" charset="-122"/>
                <a:ea typeface="华文楷体" pitchFamily="2" charset="-122"/>
              </a:rPr>
              <a:t>如图所示，</a:t>
            </a:r>
            <a:r>
              <a:rPr lang="en-US" altLang="zh-CN" sz="2400" dirty="0" smtClean="0">
                <a:latin typeface="华文楷体" pitchFamily="2" charset="-122"/>
                <a:ea typeface="华文楷体" pitchFamily="2" charset="-122"/>
              </a:rPr>
              <a:t>5</a:t>
            </a:r>
            <a:r>
              <a:rPr lang="zh-CN" altLang="en-US" sz="2400" dirty="0" smtClean="0">
                <a:latin typeface="华文楷体" pitchFamily="2" charset="-122"/>
                <a:ea typeface="华文楷体" pitchFamily="2" charset="-122"/>
              </a:rPr>
              <a:t>台路由器组成全相连的网络，每台路由器有</a:t>
            </a:r>
            <a:r>
              <a:rPr lang="en-US" altLang="zh-CN" sz="2400" dirty="0" smtClean="0">
                <a:latin typeface="华文楷体" pitchFamily="2" charset="-122"/>
                <a:ea typeface="华文楷体" pitchFamily="2" charset="-122"/>
              </a:rPr>
              <a:t>5</a:t>
            </a:r>
            <a:r>
              <a:rPr lang="zh-CN" altLang="en-US" sz="2400" dirty="0" smtClean="0">
                <a:latin typeface="华文楷体" pitchFamily="2" charset="-122"/>
                <a:ea typeface="华文楷体" pitchFamily="2" charset="-122"/>
              </a:rPr>
              <a:t>个接口，分别连接其它</a:t>
            </a:r>
            <a:r>
              <a:rPr lang="en-US" altLang="zh-CN" sz="2400" dirty="0" smtClean="0">
                <a:latin typeface="华文楷体" pitchFamily="2" charset="-122"/>
                <a:ea typeface="华文楷体" pitchFamily="2" charset="-122"/>
              </a:rPr>
              <a:t>4</a:t>
            </a:r>
            <a:r>
              <a:rPr lang="zh-CN" altLang="en-US" sz="2400" dirty="0" smtClean="0">
                <a:latin typeface="华文楷体" pitchFamily="2" charset="-122"/>
                <a:ea typeface="华文楷体" pitchFamily="2" charset="-122"/>
              </a:rPr>
              <a:t>台路由器和</a:t>
            </a:r>
            <a:r>
              <a:rPr lang="en-US" altLang="zh-CN" sz="2400" dirty="0" smtClean="0">
                <a:latin typeface="华文楷体" pitchFamily="2" charset="-122"/>
                <a:ea typeface="华文楷体" pitchFamily="2" charset="-122"/>
              </a:rPr>
              <a:t>1</a:t>
            </a:r>
            <a:r>
              <a:rPr lang="zh-CN" altLang="en-US" sz="2400" dirty="0" smtClean="0">
                <a:latin typeface="华文楷体" pitchFamily="2" charset="-122"/>
                <a:ea typeface="华文楷体" pitchFamily="2" charset="-122"/>
              </a:rPr>
              <a:t>个局域网，每个局域网最多连接</a:t>
            </a:r>
            <a:r>
              <a:rPr lang="en-US" altLang="zh-CN" sz="2400" dirty="0" smtClean="0">
                <a:latin typeface="华文楷体" pitchFamily="2" charset="-122"/>
                <a:ea typeface="华文楷体" pitchFamily="2" charset="-122"/>
              </a:rPr>
              <a:t>20</a:t>
            </a:r>
            <a:r>
              <a:rPr lang="zh-CN" altLang="en-US" sz="2400" dirty="0" smtClean="0">
                <a:latin typeface="华文楷体" pitchFamily="2" charset="-122"/>
                <a:ea typeface="华文楷体" pitchFamily="2" charset="-122"/>
              </a:rPr>
              <a:t>台计算机，每台计算机分配</a:t>
            </a:r>
            <a:r>
              <a:rPr lang="en-US" altLang="zh-CN" sz="2400" dirty="0" smtClean="0">
                <a:latin typeface="华文楷体" pitchFamily="2" charset="-122"/>
                <a:ea typeface="华文楷体" pitchFamily="2" charset="-122"/>
              </a:rPr>
              <a:t>1</a:t>
            </a:r>
            <a:r>
              <a:rPr lang="zh-CN" altLang="en-US" sz="2400" dirty="0" smtClean="0">
                <a:latin typeface="华文楷体" pitchFamily="2" charset="-122"/>
                <a:ea typeface="华文楷体" pitchFamily="2" charset="-122"/>
              </a:rPr>
              <a:t>个</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地址。如果只有一个</a:t>
            </a:r>
            <a:r>
              <a:rPr lang="en-US" altLang="zh-CN" sz="2400" dirty="0" smtClean="0">
                <a:latin typeface="华文楷体" pitchFamily="2" charset="-122"/>
                <a:ea typeface="华文楷体" pitchFamily="2" charset="-122"/>
              </a:rPr>
              <a:t>IPv4</a:t>
            </a:r>
            <a:r>
              <a:rPr lang="zh-CN" altLang="en-US" sz="2400" dirty="0" smtClean="0">
                <a:latin typeface="华文楷体" pitchFamily="2" charset="-122"/>
                <a:ea typeface="华文楷体" pitchFamily="2" charset="-122"/>
              </a:rPr>
              <a:t>地址块</a:t>
            </a:r>
            <a:r>
              <a:rPr lang="en-US" altLang="zh-CN" sz="2400" dirty="0" smtClean="0">
                <a:latin typeface="华文楷体" pitchFamily="2" charset="-122"/>
                <a:ea typeface="华文楷体" pitchFamily="2" charset="-122"/>
              </a:rPr>
              <a:t>202.112.10.0/24</a:t>
            </a:r>
            <a:r>
              <a:rPr lang="zh-CN" altLang="en-US" sz="2400" dirty="0" smtClean="0">
                <a:latin typeface="华文楷体" pitchFamily="2" charset="-122"/>
                <a:ea typeface="华文楷体" pitchFamily="2" charset="-122"/>
              </a:rPr>
              <a:t>可供分配，请给出一种合理的地址分配方案，分别给出每个局域网的地址空间和路由器每个端口的地址以及它们的掩码。</a:t>
            </a:r>
            <a:endParaRPr lang="zh-CN" altLang="en-US" sz="2400" dirty="0">
              <a:latin typeface="华文楷体" pitchFamily="2" charset="-122"/>
              <a:ea typeface="华文楷体" pitchFamily="2" charset="-122"/>
            </a:endParaRPr>
          </a:p>
        </p:txBody>
      </p:sp>
      <p:graphicFrame>
        <p:nvGraphicFramePr>
          <p:cNvPr id="43009" name="Object 1"/>
          <p:cNvGraphicFramePr>
            <a:graphicFrameLocks noChangeAspect="1"/>
          </p:cNvGraphicFramePr>
          <p:nvPr/>
        </p:nvGraphicFramePr>
        <p:xfrm>
          <a:off x="1907704" y="3789040"/>
          <a:ext cx="5184378" cy="2875558"/>
        </p:xfrm>
        <a:graphic>
          <a:graphicData uri="http://schemas.openxmlformats.org/presentationml/2006/ole">
            <mc:AlternateContent xmlns:mc="http://schemas.openxmlformats.org/markup-compatibility/2006">
              <mc:Choice xmlns:v="urn:schemas-microsoft-com:vml" Requires="v">
                <p:oleObj spid="_x0000_s43065" name="图片" r:id="rId3" imgW="6867144" imgH="4319016" progId="Word.Picture.8">
                  <p:embed/>
                </p:oleObj>
              </mc:Choice>
              <mc:Fallback>
                <p:oleObj name="图片" r:id="rId3" imgW="6867144" imgH="4319016" progId="Word.Picture.8">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3789040"/>
                        <a:ext cx="5184378" cy="287555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a:xfrm>
            <a:off x="467544" y="1484784"/>
            <a:ext cx="8229600" cy="4968552"/>
          </a:xfrm>
        </p:spPr>
        <p:txBody>
          <a:bodyPr>
            <a:normAutofit/>
          </a:bodyPr>
          <a:lstStyle/>
          <a:p>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注意路由器每个接口需要分配一个</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地址，连接局域网的接口需分配局域网中的地址；</a:t>
            </a:r>
            <a:endParaRPr lang="en-US" altLang="zh-CN" sz="2400" dirty="0" smtClean="0">
              <a:latin typeface="华文楷体" pitchFamily="2" charset="-122"/>
              <a:ea typeface="华文楷体" pitchFamily="2" charset="-122"/>
            </a:endParaRPr>
          </a:p>
          <a:p>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直接相连的两个接口需要同一个子网的地址</a:t>
            </a:r>
            <a:endParaRPr lang="en-US" altLang="zh-CN" sz="2400" dirty="0" smtClean="0">
              <a:latin typeface="华文楷体" pitchFamily="2" charset="-122"/>
              <a:ea typeface="华文楷体" pitchFamily="2" charset="-122"/>
            </a:endParaRPr>
          </a:p>
          <a:p>
            <a:r>
              <a:rPr lang="en-US" altLang="zh-CN" sz="2400" dirty="0" smtClean="0">
                <a:latin typeface="华文楷体" pitchFamily="2" charset="-122"/>
                <a:ea typeface="华文楷体" pitchFamily="2" charset="-122"/>
              </a:rPr>
              <a:t>5</a:t>
            </a:r>
            <a:r>
              <a:rPr lang="zh-CN" altLang="en-US" sz="2400" dirty="0" smtClean="0">
                <a:latin typeface="华文楷体" pitchFamily="2" charset="-122"/>
                <a:ea typeface="华文楷体" pitchFamily="2" charset="-122"/>
              </a:rPr>
              <a:t>台路由器之间有</a:t>
            </a:r>
            <a:r>
              <a:rPr lang="en-US" altLang="zh-CN" sz="2400" dirty="0" smtClean="0">
                <a:latin typeface="华文楷体" pitchFamily="2" charset="-122"/>
                <a:ea typeface="华文楷体" pitchFamily="2" charset="-122"/>
              </a:rPr>
              <a:t>10</a:t>
            </a:r>
            <a:r>
              <a:rPr lang="zh-CN" altLang="en-US" sz="2400" dirty="0" smtClean="0">
                <a:latin typeface="华文楷体" pitchFamily="2" charset="-122"/>
                <a:ea typeface="华文楷体" pitchFamily="2" charset="-122"/>
              </a:rPr>
              <a:t>条链路，每个链路连接的两个端口构成一个子网，需要</a:t>
            </a:r>
            <a:r>
              <a:rPr lang="en-US" altLang="zh-CN" sz="2400" dirty="0" smtClean="0">
                <a:latin typeface="华文楷体" pitchFamily="2" charset="-122"/>
                <a:ea typeface="华文楷体" pitchFamily="2" charset="-122"/>
              </a:rPr>
              <a:t>4</a:t>
            </a:r>
            <a:r>
              <a:rPr lang="zh-CN" altLang="en-US" sz="2400" dirty="0" smtClean="0">
                <a:latin typeface="华文楷体" pitchFamily="2" charset="-122"/>
                <a:ea typeface="华文楷体" pitchFamily="2" charset="-122"/>
              </a:rPr>
              <a:t>个</a:t>
            </a:r>
            <a:r>
              <a:rPr lang="en-US" altLang="zh-CN" sz="2400" dirty="0" smtClean="0">
                <a:latin typeface="华文楷体" pitchFamily="2" charset="-122"/>
                <a:ea typeface="华文楷体" pitchFamily="2" charset="-122"/>
              </a:rPr>
              <a:t>IP</a:t>
            </a:r>
            <a:r>
              <a:rPr lang="zh-CN" altLang="en-US" sz="2400" dirty="0" smtClean="0">
                <a:latin typeface="华文楷体" pitchFamily="2" charset="-122"/>
                <a:ea typeface="华文楷体" pitchFamily="2" charset="-122"/>
              </a:rPr>
              <a:t>地址</a:t>
            </a:r>
            <a:endParaRPr lang="en-US" altLang="zh-CN" sz="2400" dirty="0" smtClean="0">
              <a:latin typeface="华文楷体" pitchFamily="2" charset="-122"/>
              <a:ea typeface="华文楷体" pitchFamily="2" charset="-122"/>
            </a:endParaRPr>
          </a:p>
          <a:p>
            <a:pPr>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解法：</a:t>
            </a:r>
            <a:r>
              <a:rPr lang="en-US" altLang="zh-CN" sz="2400" dirty="0" smtClean="0">
                <a:solidFill>
                  <a:srgbClr val="FF0000"/>
                </a:solidFill>
                <a:latin typeface="华文楷体" pitchFamily="2" charset="-122"/>
                <a:ea typeface="华文楷体" pitchFamily="2" charset="-122"/>
              </a:rPr>
              <a:t>202.112.10.000000</a:t>
            </a:r>
            <a:r>
              <a:rPr lang="en-US" altLang="zh-CN" sz="2400" dirty="0" smtClean="0">
                <a:latin typeface="华文楷体" pitchFamily="2" charset="-122"/>
                <a:ea typeface="华文楷体" pitchFamily="2" charset="-122"/>
              </a:rPr>
              <a:t> 00</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202.112.10.000000</a:t>
            </a:r>
            <a:r>
              <a:rPr lang="en-US" altLang="zh-CN" sz="2400" dirty="0" smtClean="0">
                <a:latin typeface="华文楷体" pitchFamily="2" charset="-122"/>
                <a:ea typeface="华文楷体" pitchFamily="2" charset="-122"/>
              </a:rPr>
              <a:t> 01</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202.112.10.000000</a:t>
            </a:r>
            <a:r>
              <a:rPr lang="en-US" altLang="zh-CN" sz="2400" dirty="0" smtClean="0">
                <a:latin typeface="华文楷体" pitchFamily="2" charset="-122"/>
                <a:ea typeface="华文楷体" pitchFamily="2" charset="-122"/>
              </a:rPr>
              <a:t> 10</a:t>
            </a:r>
          </a:p>
          <a:p>
            <a:pPr>
              <a:buNone/>
            </a:pPr>
            <a:r>
              <a:rPr lang="en-US" altLang="zh-CN" sz="2400" dirty="0" smtClean="0">
                <a:latin typeface="华文楷体" pitchFamily="2" charset="-122"/>
                <a:ea typeface="华文楷体" pitchFamily="2" charset="-122"/>
              </a:rPr>
              <a:t>               </a:t>
            </a:r>
            <a:r>
              <a:rPr lang="en-US" altLang="zh-CN" sz="2400" dirty="0" smtClean="0">
                <a:solidFill>
                  <a:srgbClr val="FF0000"/>
                </a:solidFill>
                <a:latin typeface="华文楷体" pitchFamily="2" charset="-122"/>
                <a:ea typeface="华文楷体" pitchFamily="2" charset="-122"/>
              </a:rPr>
              <a:t>202.112.10.000000</a:t>
            </a:r>
            <a:r>
              <a:rPr lang="en-US" altLang="zh-CN" sz="2400" dirty="0" smtClean="0">
                <a:latin typeface="华文楷体" pitchFamily="2" charset="-122"/>
                <a:ea typeface="华文楷体" pitchFamily="2" charset="-122"/>
              </a:rPr>
              <a:t> 11</a:t>
            </a:r>
          </a:p>
          <a:p>
            <a:pPr>
              <a:buNone/>
            </a:pPr>
            <a:r>
              <a:rPr lang="en-US" altLang="zh-CN" sz="2400" dirty="0" smtClean="0">
                <a:latin typeface="华文楷体" pitchFamily="2" charset="-122"/>
                <a:ea typeface="华文楷体" pitchFamily="2" charset="-122"/>
              </a:rPr>
              <a:t>    202.112.10.(0,4,8,12,16,20,24,28,32,36),  255.255.255.252</a:t>
            </a:r>
          </a:p>
          <a:p>
            <a:pPr>
              <a:buNone/>
            </a:pPr>
            <a:r>
              <a:rPr lang="en-US" altLang="zh-CN" sz="2400" dirty="0" smtClean="0">
                <a:latin typeface="华文楷体" pitchFamily="2" charset="-122"/>
                <a:ea typeface="华文楷体" pitchFamily="2" charset="-122"/>
              </a:rPr>
              <a:t> </a:t>
            </a:r>
            <a:endParaRPr lang="zh-CN" altLang="en-US" sz="2400" dirty="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网络层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a:xfrm>
            <a:off x="467544" y="1484784"/>
            <a:ext cx="8229600" cy="4968552"/>
          </a:xfrm>
        </p:spPr>
        <p:txBody>
          <a:bodyPr>
            <a:normAutofit/>
          </a:bodyPr>
          <a:lstStyle/>
          <a:p>
            <a:r>
              <a:rPr lang="zh-CN" altLang="en-US" sz="2400" dirty="0" smtClean="0">
                <a:latin typeface="华文楷体" pitchFamily="2" charset="-122"/>
                <a:ea typeface="华文楷体" pitchFamily="2" charset="-122"/>
              </a:rPr>
              <a:t>每个局域网分配</a:t>
            </a:r>
            <a:r>
              <a:rPr lang="en-US" altLang="zh-CN" sz="2400" dirty="0" smtClean="0">
                <a:latin typeface="华文楷体" pitchFamily="2" charset="-122"/>
                <a:ea typeface="华文楷体" pitchFamily="2" charset="-122"/>
              </a:rPr>
              <a:t>32</a:t>
            </a:r>
            <a:r>
              <a:rPr lang="zh-CN" altLang="en-US" sz="2400" dirty="0" smtClean="0">
                <a:latin typeface="华文楷体" pitchFamily="2" charset="-122"/>
                <a:ea typeface="华文楷体" pitchFamily="2" charset="-122"/>
              </a:rPr>
              <a:t>个地址</a:t>
            </a:r>
            <a:endParaRPr lang="en-US" altLang="zh-CN" sz="2400" dirty="0" smtClean="0">
              <a:latin typeface="华文楷体" pitchFamily="2" charset="-122"/>
              <a:ea typeface="华文楷体" pitchFamily="2" charset="-122"/>
            </a:endParaRPr>
          </a:p>
          <a:p>
            <a:r>
              <a:rPr lang="zh-CN" altLang="en-US" sz="2400" dirty="0" smtClean="0">
                <a:latin typeface="华文楷体" pitchFamily="2" charset="-122"/>
                <a:ea typeface="华文楷体" pitchFamily="2" charset="-122"/>
              </a:rPr>
              <a:t>需要</a:t>
            </a:r>
            <a:r>
              <a:rPr lang="en-US" altLang="zh-CN" sz="2400" dirty="0" smtClean="0">
                <a:latin typeface="华文楷体" pitchFamily="2" charset="-122"/>
                <a:ea typeface="华文楷体" pitchFamily="2" charset="-122"/>
              </a:rPr>
              <a:t>5</a:t>
            </a:r>
            <a:r>
              <a:rPr lang="zh-CN" altLang="en-US" sz="2400" dirty="0" smtClean="0">
                <a:latin typeface="华文楷体" pitchFamily="2" charset="-122"/>
                <a:ea typeface="华文楷体" pitchFamily="2" charset="-122"/>
              </a:rPr>
              <a:t>位用来分配地址，</a:t>
            </a:r>
            <a:r>
              <a:rPr lang="en-US" altLang="zh-CN" sz="2400" dirty="0" smtClean="0">
                <a:latin typeface="华文楷体" pitchFamily="2" charset="-122"/>
                <a:ea typeface="华文楷体" pitchFamily="2" charset="-122"/>
              </a:rPr>
              <a:t>27</a:t>
            </a:r>
            <a:r>
              <a:rPr lang="zh-CN" altLang="en-US" sz="2400" dirty="0" smtClean="0">
                <a:latin typeface="华文楷体" pitchFamily="2" charset="-122"/>
                <a:ea typeface="华文楷体" pitchFamily="2" charset="-122"/>
              </a:rPr>
              <a:t>位为网络号</a:t>
            </a:r>
            <a:endParaRPr lang="en-US" altLang="zh-CN" sz="2400" dirty="0" smtClean="0">
              <a:latin typeface="华文楷体" pitchFamily="2" charset="-122"/>
              <a:ea typeface="华文楷体" pitchFamily="2" charset="-122"/>
            </a:endParaRPr>
          </a:p>
          <a:p>
            <a:pPr>
              <a:buNone/>
            </a:pPr>
            <a:r>
              <a:rPr lang="zh-CN" altLang="en-US" sz="2400" dirty="0" smtClean="0">
                <a:latin typeface="华文楷体" pitchFamily="2" charset="-122"/>
                <a:ea typeface="华文楷体" pitchFamily="2" charset="-122"/>
              </a:rPr>
              <a:t>刚才分配到的网络号为：</a:t>
            </a:r>
            <a:r>
              <a:rPr lang="en-US" altLang="zh-CN" sz="2400" dirty="0" smtClean="0">
                <a:solidFill>
                  <a:srgbClr val="FF0000"/>
                </a:solidFill>
                <a:latin typeface="华文楷体" pitchFamily="2" charset="-122"/>
                <a:ea typeface="华文楷体" pitchFamily="2" charset="-122"/>
              </a:rPr>
              <a:t>202.112.10.001001</a:t>
            </a:r>
          </a:p>
          <a:p>
            <a:pPr>
              <a:buNone/>
            </a:pPr>
            <a:r>
              <a:rPr lang="zh-CN" altLang="en-US" sz="2400" dirty="0" smtClean="0">
                <a:latin typeface="华文楷体" pitchFamily="2" charset="-122"/>
                <a:ea typeface="华文楷体" pitchFamily="2" charset="-122"/>
              </a:rPr>
              <a:t>则现在应该取的网络号为：</a:t>
            </a:r>
            <a:r>
              <a:rPr lang="en-US" altLang="zh-CN" sz="2400" dirty="0" smtClean="0">
                <a:solidFill>
                  <a:srgbClr val="FF0000"/>
                </a:solidFill>
                <a:latin typeface="华文楷体" pitchFamily="2" charset="-122"/>
                <a:ea typeface="华文楷体" pitchFamily="2" charset="-122"/>
              </a:rPr>
              <a:t>202.112.10.010</a:t>
            </a:r>
          </a:p>
          <a:p>
            <a:pPr>
              <a:buNone/>
            </a:pPr>
            <a:r>
              <a:rPr lang="zh-CN" altLang="en-US" sz="2400" dirty="0" smtClean="0">
                <a:latin typeface="华文楷体" pitchFamily="2" charset="-122"/>
                <a:ea typeface="华文楷体" pitchFamily="2" charset="-122"/>
              </a:rPr>
              <a:t>分配如下：</a:t>
            </a:r>
            <a:endParaRPr lang="en-US" altLang="zh-CN" sz="2400" dirty="0" smtClean="0">
              <a:latin typeface="华文楷体" pitchFamily="2" charset="-122"/>
              <a:ea typeface="华文楷体" pitchFamily="2" charset="-122"/>
            </a:endParaRPr>
          </a:p>
          <a:p>
            <a:r>
              <a:rPr lang="en-US" altLang="zh-CN" sz="2400" dirty="0" smtClean="0">
                <a:latin typeface="华文楷体" pitchFamily="2" charset="-122"/>
                <a:ea typeface="华文楷体" pitchFamily="2" charset="-122"/>
              </a:rPr>
              <a:t>202.112.10.</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64</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96</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128</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160</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192</a:t>
            </a:r>
            <a:r>
              <a:rPr lang="zh-CN" altLang="en-US" sz="2400" dirty="0" smtClean="0">
                <a:latin typeface="华文楷体" pitchFamily="2" charset="-122"/>
                <a:ea typeface="华文楷体" pitchFamily="2" charset="-122"/>
              </a:rPr>
              <a:t>），  </a:t>
            </a:r>
            <a:r>
              <a:rPr lang="en-US" altLang="zh-CN" sz="2400" dirty="0" smtClean="0">
                <a:latin typeface="华文楷体" pitchFamily="2" charset="-122"/>
                <a:ea typeface="华文楷体" pitchFamily="2" charset="-122"/>
              </a:rPr>
              <a:t>255.255.255.224</a:t>
            </a:r>
          </a:p>
          <a:p>
            <a:pPr>
              <a:buNone/>
            </a:pPr>
            <a:r>
              <a:rPr lang="en-US" altLang="zh-CN" sz="2400" dirty="0" smtClean="0">
                <a:latin typeface="华文楷体" pitchFamily="2" charset="-122"/>
                <a:ea typeface="华文楷体" pitchFamily="2" charset="-122"/>
              </a:rPr>
              <a:t> </a:t>
            </a:r>
            <a:endParaRPr lang="zh-CN" altLang="en-US" sz="2400" dirty="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楷体" pitchFamily="2" charset="-122"/>
                <a:ea typeface="华文楷体" pitchFamily="2" charset="-122"/>
              </a:rPr>
              <a:t>传输层</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p:txBody>
          <a:bodyPr>
            <a:normAutofit fontScale="92500" lnSpcReduction="10000"/>
          </a:bodyPr>
          <a:lstStyle/>
          <a:p>
            <a:r>
              <a:rPr lang="en-US" altLang="zh-CN" dirty="0" smtClean="0"/>
              <a:t> </a:t>
            </a:r>
            <a:r>
              <a:rPr lang="en-US" altLang="zh-CN" dirty="0" smtClean="0">
                <a:latin typeface="华文楷体" pitchFamily="2" charset="-122"/>
                <a:ea typeface="华文楷体" pitchFamily="2" charset="-122"/>
              </a:rPr>
              <a:t>A</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B</a:t>
            </a:r>
            <a:r>
              <a:rPr lang="zh-CN" altLang="en-US" dirty="0" smtClean="0">
                <a:latin typeface="华文楷体" pitchFamily="2" charset="-122"/>
                <a:ea typeface="华文楷体" pitchFamily="2" charset="-122"/>
              </a:rPr>
              <a:t>双方已经建立了</a:t>
            </a:r>
            <a:r>
              <a:rPr lang="en-US" altLang="zh-CN" dirty="0" smtClean="0">
                <a:latin typeface="华文楷体" pitchFamily="2" charset="-122"/>
                <a:ea typeface="华文楷体" pitchFamily="2" charset="-122"/>
              </a:rPr>
              <a:t>TCP</a:t>
            </a:r>
            <a:r>
              <a:rPr lang="zh-CN" altLang="en-US" dirty="0" smtClean="0">
                <a:latin typeface="华文楷体" pitchFamily="2" charset="-122"/>
                <a:ea typeface="华文楷体" pitchFamily="2" charset="-122"/>
              </a:rPr>
              <a:t>连接，初始阈值为</a:t>
            </a:r>
            <a:r>
              <a:rPr lang="en-US" altLang="zh-CN" dirty="0" smtClean="0">
                <a:latin typeface="华文楷体" pitchFamily="2" charset="-122"/>
                <a:ea typeface="华文楷体" pitchFamily="2" charset="-122"/>
              </a:rPr>
              <a:t>32K</a:t>
            </a:r>
            <a:r>
              <a:rPr lang="zh-CN" altLang="en-US" dirty="0" smtClean="0">
                <a:latin typeface="华文楷体" pitchFamily="2" charset="-122"/>
                <a:ea typeface="华文楷体" pitchFamily="2" charset="-122"/>
              </a:rPr>
              <a:t>字节</a:t>
            </a:r>
            <a:r>
              <a:rPr lang="en-US" altLang="zh-CN" dirty="0" smtClean="0">
                <a:latin typeface="华文楷体" pitchFamily="2" charset="-122"/>
                <a:ea typeface="华文楷体" pitchFamily="2" charset="-122"/>
              </a:rPr>
              <a:t>(1K = 1024)</a:t>
            </a:r>
            <a:r>
              <a:rPr lang="zh-CN" altLang="en-US" dirty="0" smtClean="0">
                <a:latin typeface="华文楷体" pitchFamily="2" charset="-122"/>
                <a:ea typeface="华文楷体" pitchFamily="2" charset="-122"/>
              </a:rPr>
              <a:t>，最大发送段长</a:t>
            </a:r>
            <a:r>
              <a:rPr lang="en-US" altLang="zh-CN" dirty="0" smtClean="0">
                <a:latin typeface="华文楷体" pitchFamily="2" charset="-122"/>
                <a:ea typeface="华文楷体" pitchFamily="2" charset="-122"/>
              </a:rPr>
              <a:t>MSS</a:t>
            </a:r>
            <a:r>
              <a:rPr lang="zh-CN" altLang="en-US" dirty="0" smtClean="0">
                <a:latin typeface="华文楷体" pitchFamily="2" charset="-122"/>
                <a:ea typeface="华文楷体" pitchFamily="2" charset="-122"/>
              </a:rPr>
              <a:t>为</a:t>
            </a:r>
            <a:r>
              <a:rPr lang="en-US" altLang="zh-CN" dirty="0" smtClean="0">
                <a:latin typeface="华文楷体" pitchFamily="2" charset="-122"/>
                <a:ea typeface="华文楷体" pitchFamily="2" charset="-122"/>
              </a:rPr>
              <a:t>1K</a:t>
            </a:r>
            <a:r>
              <a:rPr lang="zh-CN" altLang="en-US" dirty="0" smtClean="0">
                <a:latin typeface="华文楷体" pitchFamily="2" charset="-122"/>
                <a:ea typeface="华文楷体" pitchFamily="2" charset="-122"/>
              </a:rPr>
              <a:t>字节。发送方向为</a:t>
            </a:r>
            <a:r>
              <a:rPr lang="en-US" altLang="zh-CN" dirty="0" smtClean="0">
                <a:latin typeface="华文楷体" pitchFamily="2" charset="-122"/>
                <a:ea typeface="华文楷体" pitchFamily="2" charset="-122"/>
              </a:rPr>
              <a:t>A-&gt;B, B</a:t>
            </a:r>
            <a:r>
              <a:rPr lang="zh-CN" altLang="en-US" dirty="0" smtClean="0">
                <a:latin typeface="华文楷体" pitchFamily="2" charset="-122"/>
                <a:ea typeface="华文楷体" pitchFamily="2" charset="-122"/>
              </a:rPr>
              <a:t>没有数据要发送</a:t>
            </a:r>
            <a:r>
              <a:rPr lang="en-US" altLang="zh-CN" dirty="0" smtClean="0">
                <a:latin typeface="华文楷体" pitchFamily="2" charset="-122"/>
                <a:ea typeface="华文楷体" pitchFamily="2" charset="-122"/>
              </a:rPr>
              <a:t>, B</a:t>
            </a:r>
            <a:r>
              <a:rPr lang="zh-CN" altLang="en-US" dirty="0" smtClean="0">
                <a:latin typeface="华文楷体" pitchFamily="2" charset="-122"/>
                <a:ea typeface="华文楷体" pitchFamily="2" charset="-122"/>
              </a:rPr>
              <a:t>每收到一个数据段都会发出一个应答段。在整个过程中上层一直有数据要发送</a:t>
            </a: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并且都以</a:t>
            </a:r>
            <a:r>
              <a:rPr lang="en-US" altLang="zh-CN" dirty="0" smtClean="0">
                <a:latin typeface="华文楷体" pitchFamily="2" charset="-122"/>
                <a:ea typeface="华文楷体" pitchFamily="2" charset="-122"/>
              </a:rPr>
              <a:t>MSS</a:t>
            </a:r>
            <a:r>
              <a:rPr lang="zh-CN" altLang="en-US" dirty="0" smtClean="0">
                <a:latin typeface="华文楷体" pitchFamily="2" charset="-122"/>
                <a:ea typeface="华文楷体" pitchFamily="2" charset="-122"/>
              </a:rPr>
              <a:t>大小的段发送。</a:t>
            </a:r>
            <a:r>
              <a:rPr lang="en-US" altLang="zh-CN" dirty="0" smtClean="0">
                <a:latin typeface="华文楷体" pitchFamily="2" charset="-122"/>
                <a:ea typeface="华文楷体" pitchFamily="2" charset="-122"/>
              </a:rPr>
              <a:t>A</a:t>
            </a:r>
            <a:r>
              <a:rPr lang="zh-CN" altLang="en-US" dirty="0" smtClean="0">
                <a:latin typeface="华文楷体" pitchFamily="2" charset="-122"/>
                <a:ea typeface="华文楷体" pitchFamily="2" charset="-122"/>
              </a:rPr>
              <a:t>的发送序列号从</a:t>
            </a:r>
            <a:r>
              <a:rPr lang="en-US" altLang="zh-CN" dirty="0" smtClean="0">
                <a:latin typeface="华文楷体" pitchFamily="2" charset="-122"/>
                <a:ea typeface="华文楷体" pitchFamily="2" charset="-122"/>
              </a:rPr>
              <a:t>0</a:t>
            </a:r>
            <a:r>
              <a:rPr lang="zh-CN" altLang="en-US" dirty="0" smtClean="0">
                <a:latin typeface="华文楷体" pitchFamily="2" charset="-122"/>
                <a:ea typeface="华文楷体" pitchFamily="2" charset="-122"/>
              </a:rPr>
              <a:t>开始。</a:t>
            </a:r>
          </a:p>
          <a:p>
            <a:pPr>
              <a:buNone/>
            </a:pPr>
            <a:r>
              <a:rPr lang="zh-CN" altLang="en-US" dirty="0" smtClean="0">
                <a:latin typeface="华文楷体" pitchFamily="2" charset="-122"/>
                <a:ea typeface="华文楷体" pitchFamily="2" charset="-122"/>
              </a:rPr>
              <a:t>      </a:t>
            </a:r>
            <a:r>
              <a:rPr lang="en-US" altLang="zh-CN" dirty="0" smtClean="0">
                <a:latin typeface="华文楷体" pitchFamily="2" charset="-122"/>
                <a:ea typeface="华文楷体" pitchFamily="2" charset="-122"/>
              </a:rPr>
              <a:t>1.</a:t>
            </a:r>
            <a:r>
              <a:rPr lang="zh-CN" altLang="en-US" dirty="0" smtClean="0">
                <a:latin typeface="华文楷体" pitchFamily="2" charset="-122"/>
                <a:ea typeface="华文楷体" pitchFamily="2" charset="-122"/>
              </a:rPr>
              <a:t>在传输过程中</a:t>
            </a:r>
            <a:r>
              <a:rPr lang="en-US" altLang="zh-CN" dirty="0" smtClean="0">
                <a:latin typeface="华文楷体" pitchFamily="2" charset="-122"/>
                <a:ea typeface="华文楷体" pitchFamily="2" charset="-122"/>
              </a:rPr>
              <a:t>, A</a:t>
            </a:r>
            <a:r>
              <a:rPr lang="zh-CN" altLang="en-US" dirty="0" smtClean="0">
                <a:latin typeface="华文楷体" pitchFamily="2" charset="-122"/>
                <a:ea typeface="华文楷体" pitchFamily="2" charset="-122"/>
              </a:rPr>
              <a:t>收到</a:t>
            </a:r>
            <a:r>
              <a:rPr lang="en-US" altLang="zh-CN" dirty="0" smtClean="0">
                <a:latin typeface="华文楷体" pitchFamily="2" charset="-122"/>
                <a:ea typeface="华文楷体" pitchFamily="2" charset="-122"/>
              </a:rPr>
              <a:t>1</a:t>
            </a:r>
            <a:r>
              <a:rPr lang="zh-CN" altLang="en-US" dirty="0" smtClean="0">
                <a:latin typeface="华文楷体" pitchFamily="2" charset="-122"/>
                <a:ea typeface="华文楷体" pitchFamily="2" charset="-122"/>
              </a:rPr>
              <a:t>个</a:t>
            </a:r>
            <a:r>
              <a:rPr lang="en-US" altLang="zh-CN" dirty="0" smtClean="0">
                <a:latin typeface="华文楷体" pitchFamily="2" charset="-122"/>
                <a:ea typeface="华文楷体" pitchFamily="2" charset="-122"/>
              </a:rPr>
              <a:t>ACK</a:t>
            </a:r>
            <a:r>
              <a:rPr lang="zh-CN" altLang="en-US" dirty="0" smtClean="0">
                <a:latin typeface="华文楷体" pitchFamily="2" charset="-122"/>
                <a:ea typeface="华文楷体" pitchFamily="2" charset="-122"/>
              </a:rPr>
              <a:t>为</a:t>
            </a:r>
            <a:r>
              <a:rPr lang="en-US" altLang="zh-CN" dirty="0" smtClean="0">
                <a:latin typeface="华文楷体" pitchFamily="2" charset="-122"/>
                <a:ea typeface="华文楷体" pitchFamily="2" charset="-122"/>
              </a:rPr>
              <a:t>10240</a:t>
            </a:r>
            <a:r>
              <a:rPr lang="zh-CN" altLang="en-US" dirty="0" smtClean="0">
                <a:latin typeface="华文楷体" pitchFamily="2" charset="-122"/>
                <a:ea typeface="华文楷体" pitchFamily="2" charset="-122"/>
              </a:rPr>
              <a:t>的数据段，收到这个应答段后</a:t>
            </a:r>
            <a:r>
              <a:rPr lang="en-US" altLang="zh-CN" dirty="0" smtClean="0">
                <a:latin typeface="华文楷体" pitchFamily="2" charset="-122"/>
                <a:ea typeface="华文楷体" pitchFamily="2" charset="-122"/>
              </a:rPr>
              <a:t>, A</a:t>
            </a:r>
            <a:r>
              <a:rPr lang="zh-CN" altLang="en-US" dirty="0" smtClean="0">
                <a:latin typeface="华文楷体" pitchFamily="2" charset="-122"/>
                <a:ea typeface="华文楷体" pitchFamily="2" charset="-122"/>
              </a:rPr>
              <a:t>处拥塞窗口的大小是多少？</a:t>
            </a:r>
          </a:p>
          <a:p>
            <a:pPr>
              <a:buNone/>
            </a:pPr>
            <a:r>
              <a:rPr lang="zh-CN" altLang="en-US" dirty="0" smtClean="0">
                <a:latin typeface="华文楷体" pitchFamily="2" charset="-122"/>
                <a:ea typeface="华文楷体" pitchFamily="2" charset="-122"/>
              </a:rPr>
              <a:t>     </a:t>
            </a:r>
            <a:r>
              <a:rPr lang="en-US" altLang="zh-CN" dirty="0" smtClean="0">
                <a:latin typeface="华文楷体" pitchFamily="2" charset="-122"/>
                <a:ea typeface="华文楷体" pitchFamily="2" charset="-122"/>
              </a:rPr>
              <a:t>2. </a:t>
            </a:r>
            <a:r>
              <a:rPr lang="zh-CN" altLang="en-US" dirty="0" smtClean="0">
                <a:latin typeface="华文楷体" pitchFamily="2" charset="-122"/>
                <a:ea typeface="华文楷体" pitchFamily="2" charset="-122"/>
              </a:rPr>
              <a:t>当收到</a:t>
            </a:r>
            <a:r>
              <a:rPr lang="en-US" altLang="zh-CN" dirty="0" smtClean="0">
                <a:latin typeface="华文楷体" pitchFamily="2" charset="-122"/>
                <a:ea typeface="华文楷体" pitchFamily="2" charset="-122"/>
              </a:rPr>
              <a:t>ACK</a:t>
            </a:r>
            <a:r>
              <a:rPr lang="zh-CN" altLang="en-US" dirty="0" smtClean="0">
                <a:latin typeface="华文楷体" pitchFamily="2" charset="-122"/>
                <a:ea typeface="华文楷体" pitchFamily="2" charset="-122"/>
              </a:rPr>
              <a:t>为</a:t>
            </a:r>
            <a:r>
              <a:rPr lang="en-US" altLang="zh-CN" dirty="0" smtClean="0">
                <a:latin typeface="华文楷体" pitchFamily="2" charset="-122"/>
                <a:ea typeface="华文楷体" pitchFamily="2" charset="-122"/>
              </a:rPr>
              <a:t>32768</a:t>
            </a:r>
            <a:r>
              <a:rPr lang="zh-CN" altLang="en-US" dirty="0" smtClean="0">
                <a:latin typeface="华文楷体" pitchFamily="2" charset="-122"/>
                <a:ea typeface="华文楷体" pitchFamily="2" charset="-122"/>
              </a:rPr>
              <a:t>的数据段后，</a:t>
            </a:r>
            <a:r>
              <a:rPr lang="en-US" altLang="zh-CN" dirty="0" smtClean="0">
                <a:latin typeface="华文楷体" pitchFamily="2" charset="-122"/>
                <a:ea typeface="华文楷体" pitchFamily="2" charset="-122"/>
              </a:rPr>
              <a:t>A</a:t>
            </a:r>
            <a:r>
              <a:rPr lang="zh-CN" altLang="en-US" dirty="0" smtClean="0">
                <a:latin typeface="华文楷体" pitchFamily="2" charset="-122"/>
                <a:ea typeface="华文楷体" pitchFamily="2" charset="-122"/>
              </a:rPr>
              <a:t>处拥塞窗口的大小是多少？</a:t>
            </a:r>
          </a:p>
          <a:p>
            <a:pPr>
              <a:buNone/>
            </a:pPr>
            <a:r>
              <a:rPr lang="zh-CN" altLang="en-US" dirty="0" smtClean="0">
                <a:latin typeface="华文楷体" pitchFamily="2" charset="-122"/>
                <a:ea typeface="华文楷体" pitchFamily="2" charset="-122"/>
              </a:rPr>
              <a:t>     </a:t>
            </a:r>
            <a:r>
              <a:rPr lang="en-US" altLang="zh-CN" dirty="0" smtClean="0">
                <a:latin typeface="华文楷体" pitchFamily="2" charset="-122"/>
                <a:ea typeface="华文楷体" pitchFamily="2" charset="-122"/>
              </a:rPr>
              <a:t>3. </a:t>
            </a:r>
            <a:r>
              <a:rPr lang="zh-CN" altLang="en-US" dirty="0" smtClean="0">
                <a:latin typeface="华文楷体" pitchFamily="2" charset="-122"/>
                <a:ea typeface="华文楷体" pitchFamily="2" charset="-122"/>
              </a:rPr>
              <a:t>当阈值为</a:t>
            </a:r>
            <a:r>
              <a:rPr lang="en-US" altLang="zh-CN" dirty="0" smtClean="0">
                <a:latin typeface="华文楷体" pitchFamily="2" charset="-122"/>
                <a:ea typeface="华文楷体" pitchFamily="2" charset="-122"/>
              </a:rPr>
              <a:t>32K</a:t>
            </a:r>
            <a:r>
              <a:rPr lang="zh-CN" altLang="en-US" dirty="0" smtClean="0">
                <a:latin typeface="华文楷体" pitchFamily="2" charset="-122"/>
                <a:ea typeface="华文楷体" pitchFamily="2" charset="-122"/>
              </a:rPr>
              <a:t>字节、拥塞窗口为</a:t>
            </a:r>
            <a:r>
              <a:rPr lang="en-US" altLang="zh-CN" dirty="0" smtClean="0">
                <a:latin typeface="华文楷体" pitchFamily="2" charset="-122"/>
                <a:ea typeface="华文楷体" pitchFamily="2" charset="-122"/>
              </a:rPr>
              <a:t>40K</a:t>
            </a:r>
            <a:r>
              <a:rPr lang="zh-CN" altLang="en-US" dirty="0" smtClean="0">
                <a:latin typeface="华文楷体" pitchFamily="2" charset="-122"/>
                <a:ea typeface="华文楷体" pitchFamily="2" charset="-122"/>
              </a:rPr>
              <a:t>字节时</a:t>
            </a: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发送方发生了超时，求超时发生后拥塞窗口的大小和阈值的大小。</a:t>
            </a:r>
            <a:endParaRPr lang="zh-CN" altLang="en-US" dirty="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691680" y="1988840"/>
            <a:ext cx="5638800" cy="4133850"/>
          </a:xfrm>
          <a:prstGeom prst="rect">
            <a:avLst/>
          </a:prstGeom>
          <a:noFill/>
          <a:ln w="9525">
            <a:noFill/>
            <a:miter lim="800000"/>
            <a:headEnd/>
            <a:tailEnd/>
          </a:ln>
        </p:spPr>
      </p:pic>
      <p:sp>
        <p:nvSpPr>
          <p:cNvPr id="5" name="TextBox 4"/>
          <p:cNvSpPr txBox="1"/>
          <p:nvPr/>
        </p:nvSpPr>
        <p:spPr>
          <a:xfrm>
            <a:off x="611560" y="548680"/>
            <a:ext cx="7739495" cy="1200329"/>
          </a:xfrm>
          <a:prstGeom prst="rect">
            <a:avLst/>
          </a:prstGeom>
          <a:noFill/>
        </p:spPr>
        <p:txBody>
          <a:bodyPr wrap="square" rtlCol="0">
            <a:spAutoFit/>
          </a:bodyPr>
          <a:lstStyle/>
          <a:p>
            <a:r>
              <a:rPr lang="en-US" altLang="zh-CN" sz="2400" dirty="0" smtClean="0">
                <a:latin typeface="华文楷体" pitchFamily="2" charset="-122"/>
                <a:ea typeface="华文楷体" pitchFamily="2" charset="-122"/>
              </a:rPr>
              <a:t>ACK</a:t>
            </a:r>
            <a:r>
              <a:rPr lang="zh-CN" altLang="en-US" sz="2400" dirty="0" smtClean="0">
                <a:latin typeface="华文楷体" pitchFamily="2" charset="-122"/>
                <a:ea typeface="华文楷体" pitchFamily="2" charset="-122"/>
              </a:rPr>
              <a:t>序号以字节为单位编号，</a:t>
            </a:r>
            <a:r>
              <a:rPr lang="en-US" altLang="zh-CN" sz="2400" dirty="0" smtClean="0">
                <a:latin typeface="华文楷体" pitchFamily="2" charset="-122"/>
                <a:ea typeface="华文楷体" pitchFamily="2" charset="-122"/>
              </a:rPr>
              <a:t>ACK</a:t>
            </a:r>
            <a:r>
              <a:rPr lang="zh-CN" altLang="en-US" sz="2400" dirty="0" smtClean="0">
                <a:latin typeface="华文楷体" pitchFamily="2" charset="-122"/>
                <a:ea typeface="华文楷体" pitchFamily="2" charset="-122"/>
              </a:rPr>
              <a:t>号减</a:t>
            </a:r>
            <a:r>
              <a:rPr lang="en-US" altLang="zh-CN" sz="2400" dirty="0" smtClean="0">
                <a:latin typeface="华文楷体" pitchFamily="2" charset="-122"/>
                <a:ea typeface="华文楷体" pitchFamily="2" charset="-122"/>
              </a:rPr>
              <a:t>1</a:t>
            </a:r>
            <a:r>
              <a:rPr lang="zh-CN" altLang="en-US" sz="2400" dirty="0" smtClean="0">
                <a:latin typeface="华文楷体" pitchFamily="2" charset="-122"/>
                <a:ea typeface="华文楷体" pitchFamily="2" charset="-122"/>
              </a:rPr>
              <a:t>为发送序列号</a:t>
            </a:r>
            <a:r>
              <a:rPr lang="en-US" altLang="zh-CN" sz="2400" dirty="0" smtClean="0">
                <a:latin typeface="华文楷体" pitchFamily="2" charset="-122"/>
                <a:ea typeface="华文楷体" pitchFamily="2" charset="-122"/>
              </a:rPr>
              <a:t>SEQ</a:t>
            </a:r>
            <a:r>
              <a:rPr lang="zh-CN" altLang="en-US" sz="2400" dirty="0" smtClean="0">
                <a:latin typeface="华文楷体" pitchFamily="2" charset="-122"/>
                <a:ea typeface="华文楷体" pitchFamily="2" charset="-122"/>
              </a:rPr>
              <a:t>。</a:t>
            </a:r>
            <a:r>
              <a:rPr lang="en-US" altLang="zh-CN" sz="2400" dirty="0" smtClean="0">
                <a:latin typeface="华文楷体" pitchFamily="2" charset="-122"/>
                <a:ea typeface="华文楷体" pitchFamily="2" charset="-122"/>
              </a:rPr>
              <a:t>10240/1024=10, </a:t>
            </a:r>
            <a:r>
              <a:rPr lang="zh-CN" altLang="en-US" sz="2400" dirty="0" smtClean="0">
                <a:latin typeface="华文楷体" pitchFamily="2" charset="-122"/>
                <a:ea typeface="华文楷体" pitchFamily="2" charset="-122"/>
              </a:rPr>
              <a:t>则发送序列号为</a:t>
            </a:r>
            <a:r>
              <a:rPr lang="en-US" altLang="zh-CN" sz="2400" dirty="0" smtClean="0">
                <a:latin typeface="华文楷体" pitchFamily="2" charset="-122"/>
                <a:ea typeface="华文楷体" pitchFamily="2" charset="-122"/>
              </a:rPr>
              <a:t>9,</a:t>
            </a:r>
            <a:r>
              <a:rPr lang="zh-CN" altLang="en-US" sz="2400" dirty="0" smtClean="0">
                <a:latin typeface="华文楷体" pitchFamily="2" charset="-122"/>
                <a:ea typeface="华文楷体" pitchFamily="2" charset="-122"/>
              </a:rPr>
              <a:t>发送序列号从</a:t>
            </a:r>
            <a:r>
              <a:rPr lang="en-US" altLang="zh-CN" sz="2400" dirty="0" smtClean="0">
                <a:latin typeface="华文楷体" pitchFamily="2" charset="-122"/>
                <a:ea typeface="华文楷体" pitchFamily="2" charset="-122"/>
              </a:rPr>
              <a:t>0</a:t>
            </a:r>
            <a:r>
              <a:rPr lang="zh-CN" altLang="en-US" sz="2400" dirty="0" smtClean="0">
                <a:latin typeface="华文楷体" pitchFamily="2" charset="-122"/>
                <a:ea typeface="华文楷体" pitchFamily="2" charset="-122"/>
              </a:rPr>
              <a:t>开始编号，则收到第</a:t>
            </a:r>
            <a:r>
              <a:rPr lang="en-US" altLang="zh-CN" sz="2400" dirty="0" smtClean="0">
                <a:latin typeface="华文楷体" pitchFamily="2" charset="-122"/>
                <a:ea typeface="华文楷体" pitchFamily="2" charset="-122"/>
              </a:rPr>
              <a:t>10</a:t>
            </a:r>
            <a:r>
              <a:rPr lang="zh-CN" altLang="en-US" sz="2400" dirty="0" smtClean="0">
                <a:latin typeface="华文楷体" pitchFamily="2" charset="-122"/>
                <a:ea typeface="华文楷体" pitchFamily="2" charset="-122"/>
              </a:rPr>
              <a:t>个段的应答</a:t>
            </a: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拥塞窗口如何变化？</a:t>
            </a:r>
            <a:endParaRPr lang="zh-CN" altLang="en-US" sz="2400" dirty="0">
              <a:latin typeface="华文楷体" pitchFamily="2" charset="-122"/>
              <a:ea typeface="华文楷体" pitchFamily="2" charset="-122"/>
            </a:endParaRPr>
          </a:p>
        </p:txBody>
      </p:sp>
      <p:cxnSp>
        <p:nvCxnSpPr>
          <p:cNvPr id="7" name="直接箭头连接符 6"/>
          <p:cNvCxnSpPr/>
          <p:nvPr/>
        </p:nvCxnSpPr>
        <p:spPr>
          <a:xfrm flipH="1" flipV="1">
            <a:off x="2843808" y="4725144"/>
            <a:ext cx="576064" cy="288032"/>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251520" y="548680"/>
            <a:ext cx="8712968" cy="5577483"/>
          </a:xfrm>
        </p:spPr>
        <p:txBody>
          <a:bodyPr>
            <a:normAutofit/>
          </a:bodyPr>
          <a:lstStyle/>
          <a:p>
            <a:pPr>
              <a:buNone/>
            </a:pPr>
            <a:r>
              <a:rPr lang="zh-CN" altLang="en-US" sz="2400" dirty="0" smtClean="0">
                <a:latin typeface="华文楷体" pitchFamily="2" charset="-122"/>
                <a:ea typeface="华文楷体" pitchFamily="2" charset="-122"/>
              </a:rPr>
              <a:t>发送次数：      </a:t>
            </a:r>
            <a:r>
              <a:rPr lang="en-US" altLang="zh-CN" sz="2400" dirty="0" smtClean="0">
                <a:latin typeface="华文楷体" pitchFamily="2" charset="-122"/>
                <a:ea typeface="华文楷体" pitchFamily="2" charset="-122"/>
              </a:rPr>
              <a:t>1        2              3                              4</a:t>
            </a:r>
          </a:p>
          <a:p>
            <a:pPr>
              <a:buNone/>
            </a:pPr>
            <a:r>
              <a:rPr lang="zh-CN" altLang="en-US" sz="2400" dirty="0" smtClean="0">
                <a:latin typeface="华文楷体" pitchFamily="2" charset="-122"/>
                <a:ea typeface="华文楷体" pitchFamily="2" charset="-122"/>
              </a:rPr>
              <a:t>发送的</a:t>
            </a:r>
            <a:r>
              <a:rPr lang="en-US" altLang="zh-CN" sz="2400" dirty="0" smtClean="0">
                <a:latin typeface="华文楷体" pitchFamily="2" charset="-122"/>
                <a:ea typeface="华文楷体" pitchFamily="2" charset="-122"/>
              </a:rPr>
              <a:t>MSS</a:t>
            </a:r>
            <a:r>
              <a:rPr lang="zh-CN" altLang="en-US" sz="2400" dirty="0" smtClean="0">
                <a:latin typeface="华文楷体" pitchFamily="2" charset="-122"/>
                <a:ea typeface="华文楷体" pitchFamily="2" charset="-122"/>
              </a:rPr>
              <a:t>：   </a:t>
            </a:r>
            <a:r>
              <a:rPr lang="en-US" altLang="zh-CN" sz="2400" dirty="0" smtClean="0">
                <a:latin typeface="华文楷体" pitchFamily="2" charset="-122"/>
                <a:ea typeface="华文楷体" pitchFamily="2" charset="-122"/>
              </a:rPr>
              <a:t>0       1,2       3,4,5,6          7, 8,  9, 10,11,12,13,14</a:t>
            </a:r>
          </a:p>
          <a:p>
            <a:pPr>
              <a:buNone/>
            </a:pPr>
            <a:r>
              <a:rPr lang="zh-CN" altLang="en-US" sz="2400" dirty="0" smtClean="0">
                <a:latin typeface="华文楷体" pitchFamily="2" charset="-122"/>
                <a:ea typeface="华文楷体" pitchFamily="2" charset="-122"/>
              </a:rPr>
              <a:t>窗口值</a:t>
            </a: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   </a:t>
            </a:r>
            <a:r>
              <a:rPr lang="en-US" altLang="zh-CN" sz="2400" dirty="0" smtClean="0">
                <a:latin typeface="华文楷体" pitchFamily="2" charset="-122"/>
                <a:ea typeface="华文楷体" pitchFamily="2" charset="-122"/>
              </a:rPr>
              <a:t>     2       3,4        5,6,7,8         9,10,11,12,13,14,15, 16</a:t>
            </a:r>
          </a:p>
          <a:p>
            <a:pPr>
              <a:buNone/>
            </a:pPr>
            <a:endParaRPr lang="en-US" altLang="zh-CN" sz="2400" dirty="0" smtClean="0">
              <a:latin typeface="华文楷体" pitchFamily="2" charset="-122"/>
              <a:ea typeface="华文楷体" pitchFamily="2" charset="-122"/>
            </a:endParaRPr>
          </a:p>
          <a:p>
            <a:pPr>
              <a:buNone/>
            </a:pPr>
            <a:endParaRPr lang="en-US" altLang="zh-CN" sz="2400" dirty="0" smtClean="0">
              <a:latin typeface="华文楷体" pitchFamily="2" charset="-122"/>
              <a:ea typeface="华文楷体" pitchFamily="2" charset="-122"/>
            </a:endParaRPr>
          </a:p>
          <a:p>
            <a:pPr>
              <a:buNone/>
            </a:pPr>
            <a:r>
              <a:rPr lang="zh-CN" altLang="en-US" sz="2400" dirty="0" smtClean="0">
                <a:latin typeface="华文楷体" pitchFamily="2" charset="-122"/>
                <a:ea typeface="华文楷体" pitchFamily="2" charset="-122"/>
              </a:rPr>
              <a:t>发送次数：     </a:t>
            </a:r>
            <a:r>
              <a:rPr lang="en-US" altLang="zh-CN" sz="2400" dirty="0" smtClean="0">
                <a:latin typeface="华文楷体" pitchFamily="2" charset="-122"/>
                <a:ea typeface="华文楷体" pitchFamily="2" charset="-122"/>
              </a:rPr>
              <a:t>5                  6</a:t>
            </a:r>
          </a:p>
          <a:p>
            <a:pPr>
              <a:buNone/>
            </a:pPr>
            <a:r>
              <a:rPr lang="zh-CN" altLang="en-US" sz="2400" dirty="0" smtClean="0">
                <a:latin typeface="华文楷体" pitchFamily="2" charset="-122"/>
                <a:ea typeface="华文楷体" pitchFamily="2" charset="-122"/>
              </a:rPr>
              <a:t>发送的</a:t>
            </a:r>
            <a:r>
              <a:rPr lang="en-US" altLang="zh-CN" sz="2400" dirty="0" smtClean="0">
                <a:latin typeface="华文楷体" pitchFamily="2" charset="-122"/>
                <a:ea typeface="华文楷体" pitchFamily="2" charset="-122"/>
              </a:rPr>
              <a:t>MSS</a:t>
            </a:r>
            <a:r>
              <a:rPr lang="zh-CN" altLang="en-US" sz="2400" dirty="0" smtClean="0">
                <a:latin typeface="华文楷体" pitchFamily="2" charset="-122"/>
                <a:ea typeface="华文楷体" pitchFamily="2" charset="-122"/>
              </a:rPr>
              <a:t>： </a:t>
            </a:r>
            <a:r>
              <a:rPr lang="en-US" altLang="zh-CN" sz="2400" dirty="0" smtClean="0">
                <a:latin typeface="华文楷体" pitchFamily="2" charset="-122"/>
                <a:ea typeface="华文楷体" pitchFamily="2" charset="-122"/>
              </a:rPr>
              <a:t>15-30            31,32,33,……62</a:t>
            </a:r>
          </a:p>
          <a:p>
            <a:pPr>
              <a:buNone/>
            </a:pPr>
            <a:r>
              <a:rPr lang="zh-CN" altLang="en-US" sz="2400" dirty="0" smtClean="0">
                <a:latin typeface="华文楷体" pitchFamily="2" charset="-122"/>
                <a:ea typeface="华文楷体" pitchFamily="2" charset="-122"/>
              </a:rPr>
              <a:t>窗口值：         </a:t>
            </a:r>
            <a:r>
              <a:rPr lang="en-US" altLang="zh-CN" sz="2400" dirty="0" smtClean="0">
                <a:latin typeface="华文楷体" pitchFamily="2" charset="-122"/>
                <a:ea typeface="华文楷体" pitchFamily="2" charset="-122"/>
              </a:rPr>
              <a:t>17-32           32,32,32,……</a:t>
            </a:r>
            <a:r>
              <a:rPr lang="en-US" altLang="zh-CN" sz="2400" dirty="0" smtClean="0">
                <a:solidFill>
                  <a:srgbClr val="FF0000"/>
                </a:solidFill>
                <a:latin typeface="华文楷体" pitchFamily="2" charset="-122"/>
                <a:ea typeface="华文楷体" pitchFamily="2" charset="-122"/>
              </a:rPr>
              <a:t>33</a:t>
            </a:r>
          </a:p>
        </p:txBody>
      </p:sp>
      <p:sp>
        <p:nvSpPr>
          <p:cNvPr id="5" name="椭圆 4"/>
          <p:cNvSpPr/>
          <p:nvPr/>
        </p:nvSpPr>
        <p:spPr>
          <a:xfrm>
            <a:off x="5940152" y="980728"/>
            <a:ext cx="360040" cy="936104"/>
          </a:xfrm>
          <a:prstGeom prst="ellipse">
            <a:avLst/>
          </a:prstGeom>
          <a:solidFill>
            <a:schemeClr val="bg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707904" y="3140968"/>
            <a:ext cx="360040" cy="936104"/>
          </a:xfrm>
          <a:prstGeom prst="ellipse">
            <a:avLst/>
          </a:prstGeom>
          <a:solidFill>
            <a:schemeClr val="bg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611560" y="548680"/>
            <a:ext cx="3943350" cy="2381250"/>
          </a:xfrm>
          <a:prstGeom prst="rect">
            <a:avLst/>
          </a:prstGeom>
          <a:noFill/>
          <a:ln w="9525">
            <a:noFill/>
            <a:miter lim="800000"/>
            <a:headEnd/>
            <a:tailEnd/>
          </a:ln>
        </p:spPr>
      </p:pic>
      <p:sp>
        <p:nvSpPr>
          <p:cNvPr id="5" name="TextBox 4"/>
          <p:cNvSpPr txBox="1"/>
          <p:nvPr/>
        </p:nvSpPr>
        <p:spPr>
          <a:xfrm>
            <a:off x="4932040" y="764704"/>
            <a:ext cx="3456384" cy="1569660"/>
          </a:xfrm>
          <a:prstGeom prst="rect">
            <a:avLst/>
          </a:prstGeom>
          <a:noFill/>
        </p:spPr>
        <p:txBody>
          <a:bodyPr wrap="square" rtlCol="0">
            <a:spAutoFit/>
          </a:bodyPr>
          <a:lstStyle/>
          <a:p>
            <a:r>
              <a:rPr lang="zh-CN" altLang="en-US" sz="2400" dirty="0" smtClean="0">
                <a:latin typeface="华文楷体" pitchFamily="2" charset="-122"/>
                <a:ea typeface="华文楷体" pitchFamily="2" charset="-122"/>
              </a:rPr>
              <a:t>窗口大小不是一次乘以</a:t>
            </a:r>
            <a:r>
              <a:rPr lang="en-US" altLang="zh-CN" sz="2400" dirty="0" smtClean="0">
                <a:latin typeface="华文楷体" pitchFamily="2" charset="-122"/>
                <a:ea typeface="华文楷体" pitchFamily="2" charset="-122"/>
              </a:rPr>
              <a:t>2</a:t>
            </a:r>
            <a:r>
              <a:rPr lang="zh-CN" altLang="en-US" sz="2400" dirty="0" smtClean="0">
                <a:latin typeface="华文楷体" pitchFamily="2" charset="-122"/>
                <a:ea typeface="华文楷体" pitchFamily="2" charset="-122"/>
              </a:rPr>
              <a:t>，而是每次收到应答段都加</a:t>
            </a:r>
            <a:r>
              <a:rPr lang="en-US" altLang="zh-CN" sz="2400" dirty="0" smtClean="0">
                <a:latin typeface="华文楷体" pitchFamily="2" charset="-122"/>
                <a:ea typeface="华文楷体" pitchFamily="2" charset="-122"/>
              </a:rPr>
              <a:t>1</a:t>
            </a:r>
            <a:r>
              <a:rPr lang="zh-CN" altLang="en-US" sz="2400" dirty="0" smtClean="0">
                <a:latin typeface="华文楷体" pitchFamily="2" charset="-122"/>
                <a:ea typeface="华文楷体" pitchFamily="2" charset="-122"/>
              </a:rPr>
              <a:t>，收到第十个段的应答后，窗口值变为</a:t>
            </a:r>
            <a:r>
              <a:rPr lang="en-US" altLang="zh-CN" sz="2400" dirty="0" smtClean="0">
                <a:latin typeface="华文楷体" pitchFamily="2" charset="-122"/>
                <a:ea typeface="华文楷体" pitchFamily="2" charset="-122"/>
              </a:rPr>
              <a:t>11.</a:t>
            </a:r>
            <a:endParaRPr lang="zh-CN" altLang="en-US" sz="2400" dirty="0">
              <a:latin typeface="华文楷体" pitchFamily="2" charset="-122"/>
              <a:ea typeface="华文楷体" pitchFamily="2" charset="-122"/>
            </a:endParaRPr>
          </a:p>
        </p:txBody>
      </p:sp>
      <p:sp>
        <p:nvSpPr>
          <p:cNvPr id="6" name="TextBox 5"/>
          <p:cNvSpPr txBox="1"/>
          <p:nvPr/>
        </p:nvSpPr>
        <p:spPr>
          <a:xfrm>
            <a:off x="5076056" y="3212976"/>
            <a:ext cx="3600400" cy="3046988"/>
          </a:xfrm>
          <a:prstGeom prst="rect">
            <a:avLst/>
          </a:prstGeom>
          <a:noFill/>
        </p:spPr>
        <p:txBody>
          <a:bodyPr wrap="square" rtlCol="0">
            <a:spAutoFit/>
          </a:bodyPr>
          <a:lstStyle/>
          <a:p>
            <a:r>
              <a:rPr lang="zh-CN" altLang="en-US" sz="2400" dirty="0" smtClean="0">
                <a:latin typeface="华文楷体" pitchFamily="2" charset="-122"/>
                <a:ea typeface="华文楷体" pitchFamily="2" charset="-122"/>
              </a:rPr>
              <a:t>接收到序号为</a:t>
            </a:r>
            <a:r>
              <a:rPr lang="en-US" altLang="zh-CN" sz="2400" dirty="0" smtClean="0">
                <a:latin typeface="华文楷体" pitchFamily="2" charset="-122"/>
                <a:ea typeface="华文楷体" pitchFamily="2" charset="-122"/>
              </a:rPr>
              <a:t>32768</a:t>
            </a:r>
            <a:r>
              <a:rPr lang="zh-CN" altLang="en-US" sz="2400" dirty="0" smtClean="0">
                <a:latin typeface="华文楷体" pitchFamily="2" charset="-122"/>
                <a:ea typeface="华文楷体" pitchFamily="2" charset="-122"/>
              </a:rPr>
              <a:t>的</a:t>
            </a:r>
            <a:r>
              <a:rPr lang="en-US" altLang="zh-CN" sz="2400" dirty="0" smtClean="0">
                <a:latin typeface="华文楷体" pitchFamily="2" charset="-122"/>
                <a:ea typeface="华文楷体" pitchFamily="2" charset="-122"/>
              </a:rPr>
              <a:t>ACK</a:t>
            </a:r>
            <a:r>
              <a:rPr lang="zh-CN" altLang="en-US" sz="2400" dirty="0" smtClean="0">
                <a:latin typeface="华文楷体" pitchFamily="2" charset="-122"/>
                <a:ea typeface="华文楷体" pitchFamily="2" charset="-122"/>
              </a:rPr>
              <a:t>，即收到第</a:t>
            </a:r>
            <a:r>
              <a:rPr lang="en-US" altLang="zh-CN" sz="2400" dirty="0" smtClean="0">
                <a:latin typeface="华文楷体" pitchFamily="2" charset="-122"/>
                <a:ea typeface="华文楷体" pitchFamily="2" charset="-122"/>
              </a:rPr>
              <a:t>32</a:t>
            </a:r>
            <a:r>
              <a:rPr lang="zh-CN" altLang="en-US" sz="2400" dirty="0" smtClean="0">
                <a:latin typeface="华文楷体" pitchFamily="2" charset="-122"/>
                <a:ea typeface="华文楷体" pitchFamily="2" charset="-122"/>
              </a:rPr>
              <a:t>个段的应答，收到应答之前的窗口大小</a:t>
            </a:r>
            <a:r>
              <a:rPr lang="en-US" altLang="zh-CN" sz="2400" dirty="0" smtClean="0">
                <a:latin typeface="华文楷体" pitchFamily="2" charset="-122"/>
                <a:ea typeface="华文楷体" pitchFamily="2" charset="-122"/>
              </a:rPr>
              <a:t>32</a:t>
            </a:r>
            <a:r>
              <a:rPr lang="zh-CN" altLang="en-US" sz="2400" dirty="0" smtClean="0">
                <a:latin typeface="华文楷体" pitchFamily="2" charset="-122"/>
                <a:ea typeface="华文楷体" pitchFamily="2" charset="-122"/>
              </a:rPr>
              <a:t>，即又发送出去了</a:t>
            </a:r>
            <a:r>
              <a:rPr lang="en-US" altLang="zh-CN" sz="2400" dirty="0" smtClean="0">
                <a:latin typeface="华文楷体" pitchFamily="2" charset="-122"/>
                <a:ea typeface="华文楷体" pitchFamily="2" charset="-122"/>
              </a:rPr>
              <a:t>32</a:t>
            </a:r>
            <a:r>
              <a:rPr lang="zh-CN" altLang="en-US" sz="2400" dirty="0" smtClean="0">
                <a:latin typeface="华文楷体" pitchFamily="2" charset="-122"/>
                <a:ea typeface="华文楷体" pitchFamily="2" charset="-122"/>
              </a:rPr>
              <a:t>个段，只有这</a:t>
            </a:r>
            <a:r>
              <a:rPr lang="en-US" altLang="zh-CN" sz="2400" dirty="0" smtClean="0">
                <a:latin typeface="华文楷体" pitchFamily="2" charset="-122"/>
                <a:ea typeface="华文楷体" pitchFamily="2" charset="-122"/>
              </a:rPr>
              <a:t>32</a:t>
            </a:r>
            <a:r>
              <a:rPr lang="zh-CN" altLang="en-US" sz="2400" dirty="0" smtClean="0">
                <a:latin typeface="华文楷体" pitchFamily="2" charset="-122"/>
                <a:ea typeface="华文楷体" pitchFamily="2" charset="-122"/>
              </a:rPr>
              <a:t>个段都得到确认以后，窗口值才变为</a:t>
            </a:r>
            <a:r>
              <a:rPr lang="en-US" altLang="zh-CN" sz="2400" dirty="0" smtClean="0">
                <a:latin typeface="华文楷体" pitchFamily="2" charset="-122"/>
                <a:ea typeface="华文楷体" pitchFamily="2" charset="-122"/>
              </a:rPr>
              <a:t>33</a:t>
            </a:r>
            <a:r>
              <a:rPr lang="zh-CN" altLang="en-US" sz="2400" dirty="0" smtClean="0">
                <a:latin typeface="华文楷体" pitchFamily="2" charset="-122"/>
                <a:ea typeface="华文楷体" pitchFamily="2" charset="-122"/>
              </a:rPr>
              <a:t>，所以此时窗口值仍为</a:t>
            </a:r>
            <a:r>
              <a:rPr lang="en-US" altLang="zh-CN" sz="2400" dirty="0" smtClean="0">
                <a:latin typeface="华文楷体" pitchFamily="2" charset="-122"/>
                <a:ea typeface="华文楷体" pitchFamily="2" charset="-122"/>
              </a:rPr>
              <a:t>32.</a:t>
            </a:r>
            <a:endParaRPr lang="zh-CN" altLang="en-US" sz="2400" dirty="0">
              <a:latin typeface="华文楷体" pitchFamily="2" charset="-122"/>
              <a:ea typeface="华文楷体" pitchFamily="2" charset="-122"/>
            </a:endParaRPr>
          </a:p>
        </p:txBody>
      </p:sp>
      <p:pic>
        <p:nvPicPr>
          <p:cNvPr id="3075" name="Picture 3"/>
          <p:cNvPicPr>
            <a:picLocks noChangeAspect="1" noChangeArrowheads="1"/>
          </p:cNvPicPr>
          <p:nvPr/>
        </p:nvPicPr>
        <p:blipFill>
          <a:blip r:embed="rId3" cstate="print"/>
          <a:srcRect/>
          <a:stretch>
            <a:fillRect/>
          </a:stretch>
        </p:blipFill>
        <p:spPr bwMode="auto">
          <a:xfrm>
            <a:off x="539552" y="3140968"/>
            <a:ext cx="3960440" cy="30384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5576" y="764704"/>
            <a:ext cx="6912768" cy="1569660"/>
          </a:xfrm>
          <a:prstGeom prst="rect">
            <a:avLst/>
          </a:prstGeom>
          <a:noFill/>
        </p:spPr>
        <p:txBody>
          <a:bodyPr wrap="square" rtlCol="0">
            <a:spAutoFit/>
          </a:bodyPr>
          <a:lstStyle/>
          <a:p>
            <a:r>
              <a:rPr lang="zh-CN" altLang="en-US" sz="2400" dirty="0" smtClean="0">
                <a:latin typeface="华文楷体" pitchFamily="2" charset="-122"/>
                <a:ea typeface="华文楷体" pitchFamily="2" charset="-122"/>
              </a:rPr>
              <a:t>超时后：</a:t>
            </a:r>
            <a:endParaRPr lang="en-US" altLang="zh-CN" sz="2400" dirty="0" smtClean="0">
              <a:latin typeface="华文楷体" pitchFamily="2" charset="-122"/>
              <a:ea typeface="华文楷体" pitchFamily="2" charset="-122"/>
            </a:endParaRPr>
          </a:p>
          <a:p>
            <a:r>
              <a:rPr lang="zh-CN" altLang="en-US" sz="2400" dirty="0" smtClean="0">
                <a:latin typeface="华文楷体" pitchFamily="2" charset="-122"/>
                <a:ea typeface="华文楷体" pitchFamily="2" charset="-122"/>
              </a:rPr>
              <a:t>阈值</a:t>
            </a:r>
            <a:r>
              <a:rPr lang="en-US" altLang="zh-CN" sz="2400" dirty="0" smtClean="0">
                <a:latin typeface="华文楷体" pitchFamily="2" charset="-122"/>
                <a:ea typeface="华文楷体" pitchFamily="2" charset="-122"/>
              </a:rPr>
              <a:t>=</a:t>
            </a:r>
            <a:r>
              <a:rPr lang="zh-CN" altLang="en-US" sz="2400" dirty="0" smtClean="0">
                <a:latin typeface="华文楷体" pitchFamily="2" charset="-122"/>
                <a:ea typeface="华文楷体" pitchFamily="2" charset="-122"/>
              </a:rPr>
              <a:t>窗口</a:t>
            </a:r>
            <a:r>
              <a:rPr lang="en-US" altLang="zh-CN" sz="2400" dirty="0" smtClean="0">
                <a:latin typeface="华文楷体" pitchFamily="2" charset="-122"/>
                <a:ea typeface="华文楷体" pitchFamily="2" charset="-122"/>
              </a:rPr>
              <a:t>/2=20kB</a:t>
            </a:r>
          </a:p>
          <a:p>
            <a:r>
              <a:rPr lang="zh-CN" altLang="en-US" sz="2400" dirty="0" smtClean="0">
                <a:latin typeface="华文楷体" pitchFamily="2" charset="-122"/>
                <a:ea typeface="华文楷体" pitchFamily="2" charset="-122"/>
              </a:rPr>
              <a:t>窗口变为</a:t>
            </a:r>
            <a:r>
              <a:rPr lang="en-US" altLang="zh-CN" sz="2400" dirty="0" smtClean="0">
                <a:latin typeface="华文楷体" pitchFamily="2" charset="-122"/>
                <a:ea typeface="华文楷体" pitchFamily="2" charset="-122"/>
              </a:rPr>
              <a:t>1 MSS=1KB</a:t>
            </a:r>
          </a:p>
          <a:p>
            <a:r>
              <a:rPr lang="zh-CN" altLang="en-US" sz="2400" dirty="0" smtClean="0">
                <a:latin typeface="华文楷体" pitchFamily="2" charset="-122"/>
                <a:ea typeface="华文楷体" pitchFamily="2" charset="-122"/>
              </a:rPr>
              <a:t>执行慢启动算法</a:t>
            </a:r>
            <a:endParaRPr lang="en-US" altLang="zh-CN" sz="2400" dirty="0" smtClean="0">
              <a:latin typeface="华文楷体" pitchFamily="2" charset="-122"/>
              <a:ea typeface="华文楷体" pitchFamily="2" charset="-122"/>
            </a:endParaRPr>
          </a:p>
        </p:txBody>
      </p:sp>
      <p:sp>
        <p:nvSpPr>
          <p:cNvPr id="5" name="TextBox 4"/>
          <p:cNvSpPr txBox="1"/>
          <p:nvPr/>
        </p:nvSpPr>
        <p:spPr>
          <a:xfrm>
            <a:off x="755576" y="2564904"/>
            <a:ext cx="6912768" cy="830997"/>
          </a:xfrm>
          <a:prstGeom prst="rect">
            <a:avLst/>
          </a:prstGeom>
          <a:noFill/>
        </p:spPr>
        <p:txBody>
          <a:bodyPr wrap="square" rtlCol="0">
            <a:spAutoFit/>
          </a:bodyPr>
          <a:lstStyle/>
          <a:p>
            <a:r>
              <a:rPr lang="zh-CN" altLang="en-US" sz="2400" dirty="0" smtClean="0">
                <a:latin typeface="华文楷体" pitchFamily="2" charset="-122"/>
                <a:ea typeface="华文楷体" pitchFamily="2" charset="-122"/>
              </a:rPr>
              <a:t>思考：如果一直不超时，是否一直线性增长？？</a:t>
            </a:r>
            <a:endParaRPr lang="en-US" altLang="zh-CN" sz="2400" dirty="0" smtClean="0">
              <a:latin typeface="华文楷体" pitchFamily="2" charset="-122"/>
              <a:ea typeface="华文楷体" pitchFamily="2" charset="-122"/>
            </a:endParaRPr>
          </a:p>
          <a:p>
            <a:endParaRPr lang="en-US" altLang="zh-CN" sz="2400" dirty="0" smtClean="0">
              <a:latin typeface="华文楷体" pitchFamily="2" charset="-122"/>
              <a:ea typeface="华文楷体" pitchFamily="2" charset="-122"/>
            </a:endParaRPr>
          </a:p>
        </p:txBody>
      </p:sp>
      <p:sp>
        <p:nvSpPr>
          <p:cNvPr id="6" name="TextBox 5"/>
          <p:cNvSpPr txBox="1"/>
          <p:nvPr/>
        </p:nvSpPr>
        <p:spPr>
          <a:xfrm>
            <a:off x="1187624" y="3068960"/>
            <a:ext cx="6912768" cy="461665"/>
          </a:xfrm>
          <a:prstGeom prst="rect">
            <a:avLst/>
          </a:prstGeom>
          <a:noFill/>
        </p:spPr>
        <p:txBody>
          <a:bodyPr wrap="square" rtlCol="0">
            <a:spAutoFit/>
          </a:bodyPr>
          <a:lstStyle/>
          <a:p>
            <a:r>
              <a:rPr lang="zh-CN" altLang="en-US" sz="2400" dirty="0" smtClean="0">
                <a:latin typeface="华文楷体" pitchFamily="2" charset="-122"/>
                <a:ea typeface="华文楷体" pitchFamily="2" charset="-122"/>
              </a:rPr>
              <a:t>增长至和接收窗口相同便不再增长</a:t>
            </a:r>
            <a:endParaRPr lang="en-US" altLang="zh-CN" sz="2400" dirty="0" smtClean="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p:txBody>
          <a:bodyPr/>
          <a:lstStyle/>
          <a:p>
            <a:r>
              <a:rPr lang="zh-CN" altLang="en-US" dirty="0" smtClean="0">
                <a:latin typeface="华文楷体" pitchFamily="2" charset="-122"/>
                <a:ea typeface="华文楷体" pitchFamily="2" charset="-122"/>
              </a:rPr>
              <a:t>在</a:t>
            </a:r>
            <a:r>
              <a:rPr lang="en-US" altLang="zh-CN" dirty="0" smtClean="0">
                <a:latin typeface="华文楷体" pitchFamily="2" charset="-122"/>
                <a:ea typeface="华文楷体" pitchFamily="2" charset="-122"/>
              </a:rPr>
              <a:t>TCP</a:t>
            </a:r>
            <a:r>
              <a:rPr lang="zh-CN" altLang="en-US" dirty="0" smtClean="0">
                <a:latin typeface="华文楷体" pitchFamily="2" charset="-122"/>
                <a:ea typeface="华文楷体" pitchFamily="2" charset="-122"/>
              </a:rPr>
              <a:t>协议中，使用慢启动算法和拥塞避免算法进行拥塞控制。假设网络负载非常稳定，在一个</a:t>
            </a:r>
            <a:r>
              <a:rPr lang="en-US" altLang="zh-CN" dirty="0" smtClean="0">
                <a:latin typeface="华文楷体" pitchFamily="2" charset="-122"/>
                <a:ea typeface="华文楷体" pitchFamily="2" charset="-122"/>
              </a:rPr>
              <a:t>TCP</a:t>
            </a:r>
            <a:r>
              <a:rPr lang="zh-CN" altLang="en-US" dirty="0" smtClean="0">
                <a:latin typeface="华文楷体" pitchFamily="2" charset="-122"/>
                <a:ea typeface="华文楷体" pitchFamily="2" charset="-122"/>
              </a:rPr>
              <a:t>连接中，每当拥塞窗口大小达到</a:t>
            </a:r>
            <a:r>
              <a:rPr lang="en-US" altLang="zh-CN" dirty="0" smtClean="0">
                <a:latin typeface="华文楷体" pitchFamily="2" charset="-122"/>
                <a:ea typeface="华文楷体" pitchFamily="2" charset="-122"/>
              </a:rPr>
              <a:t>W</a:t>
            </a:r>
            <a:r>
              <a:rPr lang="zh-CN" altLang="en-US" dirty="0" smtClean="0">
                <a:latin typeface="华文楷体" pitchFamily="2" charset="-122"/>
                <a:ea typeface="华文楷体" pitchFamily="2" charset="-122"/>
              </a:rPr>
              <a:t>时就会丢包，</a:t>
            </a:r>
            <a:r>
              <a:rPr lang="en-US" altLang="zh-CN" dirty="0" smtClean="0">
                <a:latin typeface="华文楷体" pitchFamily="2" charset="-122"/>
                <a:ea typeface="华文楷体" pitchFamily="2" charset="-122"/>
              </a:rPr>
              <a:t>W = 2 </a:t>
            </a:r>
            <a:r>
              <a:rPr lang="en-US" altLang="zh-CN" baseline="30000" dirty="0" smtClean="0">
                <a:latin typeface="华文楷体" pitchFamily="2" charset="-122"/>
                <a:ea typeface="华文楷体" pitchFamily="2" charset="-122"/>
              </a:rPr>
              <a:t>n</a:t>
            </a:r>
            <a:r>
              <a:rPr lang="en-US" altLang="zh-CN" dirty="0" smtClean="0">
                <a:latin typeface="华文楷体" pitchFamily="2" charset="-122"/>
                <a:ea typeface="华文楷体" pitchFamily="2" charset="-122"/>
              </a:rPr>
              <a:t> </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n</a:t>
            </a:r>
            <a:r>
              <a:rPr lang="zh-CN" altLang="en-US" dirty="0" smtClean="0">
                <a:latin typeface="华文楷体" pitchFamily="2" charset="-122"/>
                <a:ea typeface="华文楷体" pitchFamily="2" charset="-122"/>
              </a:rPr>
              <a:t>是正整数）。假设每个</a:t>
            </a:r>
            <a:r>
              <a:rPr lang="en-US" altLang="zh-CN" dirty="0" smtClean="0">
                <a:latin typeface="华文楷体" pitchFamily="2" charset="-122"/>
                <a:ea typeface="华文楷体" pitchFamily="2" charset="-122"/>
              </a:rPr>
              <a:t>TCP</a:t>
            </a:r>
            <a:r>
              <a:rPr lang="zh-CN" altLang="en-US" dirty="0" smtClean="0">
                <a:latin typeface="华文楷体" pitchFamily="2" charset="-122"/>
                <a:ea typeface="华文楷体" pitchFamily="2" charset="-122"/>
              </a:rPr>
              <a:t>段的长度都是最大发送段长</a:t>
            </a:r>
            <a:r>
              <a:rPr lang="en-US" altLang="zh-CN" dirty="0" smtClean="0">
                <a:latin typeface="华文楷体" pitchFamily="2" charset="-122"/>
                <a:ea typeface="华文楷体" pitchFamily="2" charset="-122"/>
              </a:rPr>
              <a:t>MSS</a:t>
            </a:r>
            <a:r>
              <a:rPr lang="zh-CN" altLang="en-US" dirty="0" smtClean="0">
                <a:latin typeface="华文楷体" pitchFamily="2" charset="-122"/>
                <a:ea typeface="华文楷体" pitchFamily="2" charset="-122"/>
              </a:rPr>
              <a:t>，段的发送和接收时间可以忽略，</a:t>
            </a:r>
            <a:r>
              <a:rPr lang="en-US" altLang="zh-CN" dirty="0" smtClean="0">
                <a:latin typeface="华文楷体" pitchFamily="2" charset="-122"/>
                <a:ea typeface="华文楷体" pitchFamily="2" charset="-122"/>
              </a:rPr>
              <a:t>RTT</a:t>
            </a:r>
            <a:r>
              <a:rPr lang="zh-CN" altLang="en-US" dirty="0" smtClean="0">
                <a:latin typeface="华文楷体" pitchFamily="2" charset="-122"/>
                <a:ea typeface="华文楷体" pitchFamily="2" charset="-122"/>
              </a:rPr>
              <a:t>（</a:t>
            </a:r>
            <a:r>
              <a:rPr lang="en-US" altLang="zh-CN" dirty="0" smtClean="0">
                <a:latin typeface="华文楷体" pitchFamily="2" charset="-122"/>
                <a:ea typeface="华文楷体" pitchFamily="2" charset="-122"/>
              </a:rPr>
              <a:t>Round Trip Time</a:t>
            </a:r>
            <a:r>
              <a:rPr lang="zh-CN" altLang="en-US" dirty="0" smtClean="0">
                <a:latin typeface="华文楷体" pitchFamily="2" charset="-122"/>
                <a:ea typeface="华文楷体" pitchFamily="2" charset="-122"/>
              </a:rPr>
              <a:t>）为常量，并且有足够多的数据要发送。求平均传输速率。</a:t>
            </a:r>
          </a:p>
          <a:p>
            <a:endParaRPr lang="zh-CN" altLang="en-US" dirty="0"/>
          </a:p>
        </p:txBody>
      </p:sp>
      <p:sp>
        <p:nvSpPr>
          <p:cNvPr id="4" name="标题 1"/>
          <p:cNvSpPr>
            <a:spLocks noGrp="1"/>
          </p:cNvSpPr>
          <p:nvPr>
            <p:ph type="title"/>
          </p:nvPr>
        </p:nvSpPr>
        <p:spPr>
          <a:xfrm>
            <a:off x="914400" y="274638"/>
            <a:ext cx="7772400" cy="1143000"/>
          </a:xfrm>
        </p:spPr>
        <p:txBody>
          <a:bodyPr/>
          <a:lstStyle/>
          <a:p>
            <a:r>
              <a:rPr lang="zh-CN" altLang="en-US" dirty="0" smtClean="0">
                <a:latin typeface="华文楷体" pitchFamily="2" charset="-122"/>
                <a:ea typeface="华文楷体" pitchFamily="2" charset="-122"/>
              </a:rPr>
              <a:t>传输层</a:t>
            </a:r>
            <a:endParaRPr lang="zh-CN" altLang="en-US" dirty="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899592" y="521296"/>
            <a:ext cx="7772400" cy="6336704"/>
          </a:xfrm>
        </p:spPr>
        <p:txBody>
          <a:bodyPr>
            <a:normAutofit/>
          </a:bodyPr>
          <a:lstStyle/>
          <a:p>
            <a:pPr>
              <a:lnSpc>
                <a:spcPct val="80000"/>
              </a:lnSpc>
            </a:pPr>
            <a:r>
              <a:rPr lang="zh-CN" altLang="en-US" sz="2800" dirty="0" smtClean="0">
                <a:latin typeface="华文楷体" pitchFamily="2" charset="-122"/>
                <a:ea typeface="华文楷体" pitchFamily="2" charset="-122"/>
              </a:rPr>
              <a:t>在第一次慢启动和拥塞避免算法执行周期内，域值并不知道，因此也不知道在哪个区间使用慢启动算法或拥塞避免算法。但是从第二次以后，域值都等于</a:t>
            </a:r>
            <a:r>
              <a:rPr lang="en-US" altLang="zh-CN" sz="2800" dirty="0" smtClean="0">
                <a:latin typeface="华文楷体" pitchFamily="2" charset="-122"/>
                <a:ea typeface="华文楷体" pitchFamily="2" charset="-122"/>
              </a:rPr>
              <a:t>W/2</a:t>
            </a:r>
            <a:r>
              <a:rPr lang="zh-CN" altLang="en-US" sz="2800" dirty="0" smtClean="0">
                <a:latin typeface="华文楷体" pitchFamily="2" charset="-122"/>
                <a:ea typeface="华文楷体" pitchFamily="2" charset="-122"/>
              </a:rPr>
              <a:t>，即从每个</a:t>
            </a:r>
            <a:r>
              <a:rPr lang="en-US" altLang="zh-CN" sz="2800" dirty="0" smtClean="0">
                <a:latin typeface="华文楷体" pitchFamily="2" charset="-122"/>
                <a:ea typeface="华文楷体" pitchFamily="2" charset="-122"/>
              </a:rPr>
              <a:t>RTT</a:t>
            </a:r>
            <a:r>
              <a:rPr lang="zh-CN" altLang="en-US" sz="2800" dirty="0" smtClean="0">
                <a:latin typeface="华文楷体" pitchFamily="2" charset="-122"/>
                <a:ea typeface="华文楷体" pitchFamily="2" charset="-122"/>
              </a:rPr>
              <a:t>发送</a:t>
            </a:r>
            <a:r>
              <a:rPr lang="en-US" altLang="zh-CN" sz="2800" dirty="0" smtClean="0">
                <a:latin typeface="华文楷体" pitchFamily="2" charset="-122"/>
                <a:ea typeface="华文楷体" pitchFamily="2" charset="-122"/>
              </a:rPr>
              <a:t>1</a:t>
            </a:r>
            <a:r>
              <a:rPr lang="zh-CN" altLang="en-US" sz="2800" dirty="0" smtClean="0">
                <a:latin typeface="华文楷体" pitchFamily="2" charset="-122"/>
                <a:ea typeface="华文楷体" pitchFamily="2" charset="-122"/>
              </a:rPr>
              <a:t>个</a:t>
            </a:r>
            <a:r>
              <a:rPr lang="en-US" altLang="zh-CN" sz="2800" dirty="0" smtClean="0">
                <a:latin typeface="华文楷体" pitchFamily="2" charset="-122"/>
                <a:ea typeface="华文楷体" pitchFamily="2" charset="-122"/>
              </a:rPr>
              <a:t>MSS</a:t>
            </a:r>
            <a:r>
              <a:rPr lang="zh-CN" altLang="en-US" sz="2800" dirty="0" smtClean="0">
                <a:latin typeface="华文楷体" pitchFamily="2" charset="-122"/>
                <a:ea typeface="华文楷体" pitchFamily="2" charset="-122"/>
              </a:rPr>
              <a:t>到每个</a:t>
            </a:r>
            <a:r>
              <a:rPr lang="en-US" altLang="zh-CN" sz="2800" dirty="0" smtClean="0">
                <a:latin typeface="华文楷体" pitchFamily="2" charset="-122"/>
                <a:ea typeface="华文楷体" pitchFamily="2" charset="-122"/>
              </a:rPr>
              <a:t>RTT</a:t>
            </a:r>
            <a:r>
              <a:rPr lang="zh-CN" altLang="en-US" sz="2800" dirty="0" smtClean="0">
                <a:latin typeface="华文楷体" pitchFamily="2" charset="-122"/>
                <a:ea typeface="华文楷体" pitchFamily="2" charset="-122"/>
              </a:rPr>
              <a:t>发送</a:t>
            </a:r>
            <a:r>
              <a:rPr lang="en-US" altLang="zh-CN" sz="2800" dirty="0" smtClean="0">
                <a:latin typeface="华文楷体" pitchFamily="2" charset="-122"/>
                <a:ea typeface="华文楷体" pitchFamily="2" charset="-122"/>
              </a:rPr>
              <a:t>W/2</a:t>
            </a:r>
            <a:r>
              <a:rPr lang="zh-CN" altLang="en-US" sz="2800" dirty="0" smtClean="0">
                <a:latin typeface="华文楷体" pitchFamily="2" charset="-122"/>
                <a:ea typeface="华文楷体" pitchFamily="2" charset="-122"/>
              </a:rPr>
              <a:t>个</a:t>
            </a:r>
            <a:r>
              <a:rPr lang="en-US" altLang="zh-CN" sz="2800" dirty="0" smtClean="0">
                <a:latin typeface="华文楷体" pitchFamily="2" charset="-122"/>
                <a:ea typeface="华文楷体" pitchFamily="2" charset="-122"/>
              </a:rPr>
              <a:t>MSS</a:t>
            </a:r>
            <a:r>
              <a:rPr lang="zh-CN" altLang="en-US" sz="2800" dirty="0" smtClean="0">
                <a:latin typeface="华文楷体" pitchFamily="2" charset="-122"/>
                <a:ea typeface="华文楷体" pitchFamily="2" charset="-122"/>
              </a:rPr>
              <a:t>，</a:t>
            </a:r>
            <a:r>
              <a:rPr lang="en-US" altLang="zh-CN" sz="2800" dirty="0" smtClean="0">
                <a:latin typeface="华文楷体" pitchFamily="2" charset="-122"/>
                <a:ea typeface="华文楷体" pitchFamily="2" charset="-122"/>
              </a:rPr>
              <a:t>TCP</a:t>
            </a:r>
            <a:r>
              <a:rPr lang="zh-CN" altLang="en-US" sz="2800" dirty="0" smtClean="0">
                <a:latin typeface="华文楷体" pitchFamily="2" charset="-122"/>
                <a:ea typeface="华文楷体" pitchFamily="2" charset="-122"/>
              </a:rPr>
              <a:t>使用慢启动算法；从每个</a:t>
            </a:r>
            <a:r>
              <a:rPr lang="en-US" altLang="zh-CN" sz="2800" dirty="0" smtClean="0">
                <a:latin typeface="华文楷体" pitchFamily="2" charset="-122"/>
                <a:ea typeface="华文楷体" pitchFamily="2" charset="-122"/>
              </a:rPr>
              <a:t>RTT</a:t>
            </a:r>
            <a:r>
              <a:rPr lang="zh-CN" altLang="en-US" sz="2800" dirty="0" smtClean="0">
                <a:latin typeface="华文楷体" pitchFamily="2" charset="-122"/>
                <a:ea typeface="华文楷体" pitchFamily="2" charset="-122"/>
              </a:rPr>
              <a:t>发送</a:t>
            </a:r>
            <a:r>
              <a:rPr lang="en-US" altLang="zh-CN" sz="2800" dirty="0" smtClean="0">
                <a:latin typeface="华文楷体" pitchFamily="2" charset="-122"/>
                <a:ea typeface="华文楷体" pitchFamily="2" charset="-122"/>
              </a:rPr>
              <a:t>W/2 + 1</a:t>
            </a:r>
            <a:r>
              <a:rPr lang="zh-CN" altLang="en-US" sz="2800" dirty="0" smtClean="0">
                <a:latin typeface="华文楷体" pitchFamily="2" charset="-122"/>
                <a:ea typeface="华文楷体" pitchFamily="2" charset="-122"/>
              </a:rPr>
              <a:t>个</a:t>
            </a:r>
            <a:r>
              <a:rPr lang="en-US" altLang="zh-CN" sz="2800" dirty="0" smtClean="0">
                <a:latin typeface="华文楷体" pitchFamily="2" charset="-122"/>
                <a:ea typeface="华文楷体" pitchFamily="2" charset="-122"/>
              </a:rPr>
              <a:t>MSS</a:t>
            </a:r>
            <a:r>
              <a:rPr lang="zh-CN" altLang="en-US" sz="2800" dirty="0" smtClean="0">
                <a:latin typeface="华文楷体" pitchFamily="2" charset="-122"/>
                <a:ea typeface="华文楷体" pitchFamily="2" charset="-122"/>
              </a:rPr>
              <a:t>到每个</a:t>
            </a:r>
            <a:r>
              <a:rPr lang="en-US" altLang="zh-CN" sz="2800" dirty="0" smtClean="0">
                <a:latin typeface="华文楷体" pitchFamily="2" charset="-122"/>
                <a:ea typeface="华文楷体" pitchFamily="2" charset="-122"/>
              </a:rPr>
              <a:t>RTT</a:t>
            </a:r>
            <a:r>
              <a:rPr lang="zh-CN" altLang="en-US" sz="2800" dirty="0" smtClean="0">
                <a:latin typeface="华文楷体" pitchFamily="2" charset="-122"/>
                <a:ea typeface="华文楷体" pitchFamily="2" charset="-122"/>
              </a:rPr>
              <a:t>发送</a:t>
            </a:r>
            <a:r>
              <a:rPr lang="en-US" altLang="zh-CN" sz="2800" dirty="0" smtClean="0">
                <a:latin typeface="华文楷体" pitchFamily="2" charset="-122"/>
                <a:ea typeface="华文楷体" pitchFamily="2" charset="-122"/>
              </a:rPr>
              <a:t>W</a:t>
            </a:r>
            <a:r>
              <a:rPr lang="zh-CN" altLang="en-US" sz="2800" dirty="0" smtClean="0">
                <a:latin typeface="华文楷体" pitchFamily="2" charset="-122"/>
                <a:ea typeface="华文楷体" pitchFamily="2" charset="-122"/>
              </a:rPr>
              <a:t>个</a:t>
            </a:r>
            <a:r>
              <a:rPr lang="en-US" altLang="zh-CN" sz="2800" dirty="0" smtClean="0">
                <a:latin typeface="华文楷体" pitchFamily="2" charset="-122"/>
                <a:ea typeface="华文楷体" pitchFamily="2" charset="-122"/>
              </a:rPr>
              <a:t>MSS</a:t>
            </a:r>
            <a:r>
              <a:rPr lang="zh-CN" altLang="en-US" sz="2800" dirty="0" smtClean="0">
                <a:latin typeface="华文楷体" pitchFamily="2" charset="-122"/>
                <a:ea typeface="华文楷体" pitchFamily="2" charset="-122"/>
              </a:rPr>
              <a:t>，</a:t>
            </a:r>
            <a:r>
              <a:rPr lang="en-US" altLang="zh-CN" sz="2800" dirty="0" smtClean="0">
                <a:latin typeface="华文楷体" pitchFamily="2" charset="-122"/>
                <a:ea typeface="华文楷体" pitchFamily="2" charset="-122"/>
              </a:rPr>
              <a:t>TCP</a:t>
            </a:r>
            <a:r>
              <a:rPr lang="zh-CN" altLang="en-US" sz="2800" dirty="0" smtClean="0">
                <a:latin typeface="华文楷体" pitchFamily="2" charset="-122"/>
                <a:ea typeface="华文楷体" pitchFamily="2" charset="-122"/>
              </a:rPr>
              <a:t>使用拥塞避免算法。由于有足够的数据要发送，所以第一个算法执行周期可以忽略。</a:t>
            </a:r>
          </a:p>
          <a:p>
            <a:pPr>
              <a:lnSpc>
                <a:spcPct val="80000"/>
              </a:lnSpc>
            </a:pPr>
            <a:r>
              <a:rPr lang="zh-CN" altLang="en-US" sz="2800" dirty="0" smtClean="0">
                <a:latin typeface="华文楷体" pitchFamily="2" charset="-122"/>
                <a:ea typeface="华文楷体" pitchFamily="2" charset="-122"/>
              </a:rPr>
              <a:t>执行慢启动算法周期内，发送的段数为：</a:t>
            </a:r>
            <a:r>
              <a:rPr lang="en-US" altLang="zh-CN" sz="2800" dirty="0" smtClean="0">
                <a:latin typeface="华文楷体" pitchFamily="2" charset="-122"/>
                <a:ea typeface="华文楷体" pitchFamily="2" charset="-122"/>
              </a:rPr>
              <a:t>1 + 2 + 4 + … + W/2 = 1 + 2 + 4 + … + 2 </a:t>
            </a:r>
            <a:r>
              <a:rPr lang="en-US" altLang="zh-CN" sz="2800" baseline="30000" dirty="0" smtClean="0">
                <a:latin typeface="华文楷体" pitchFamily="2" charset="-122"/>
                <a:ea typeface="华文楷体" pitchFamily="2" charset="-122"/>
              </a:rPr>
              <a:t>n – 1</a:t>
            </a:r>
            <a:r>
              <a:rPr lang="en-US" altLang="zh-CN" sz="2800" dirty="0" smtClean="0">
                <a:latin typeface="华文楷体" pitchFamily="2" charset="-122"/>
                <a:ea typeface="华文楷体" pitchFamily="2" charset="-122"/>
              </a:rPr>
              <a:t> = 2</a:t>
            </a:r>
            <a:r>
              <a:rPr lang="en-US" altLang="zh-CN" sz="2800" baseline="30000" dirty="0" smtClean="0">
                <a:latin typeface="华文楷体" pitchFamily="2" charset="-122"/>
                <a:ea typeface="华文楷体" pitchFamily="2" charset="-122"/>
              </a:rPr>
              <a:t>n</a:t>
            </a:r>
            <a:r>
              <a:rPr lang="en-US" altLang="zh-CN" sz="2800" dirty="0" smtClean="0">
                <a:latin typeface="华文楷体" pitchFamily="2" charset="-122"/>
                <a:ea typeface="华文楷体" pitchFamily="2" charset="-122"/>
              </a:rPr>
              <a:t> – 1</a:t>
            </a:r>
            <a:r>
              <a:rPr lang="zh-CN" altLang="en-US" sz="2800" dirty="0" smtClean="0">
                <a:latin typeface="华文楷体" pitchFamily="2" charset="-122"/>
                <a:ea typeface="华文楷体" pitchFamily="2" charset="-122"/>
              </a:rPr>
              <a:t>，</a:t>
            </a:r>
            <a:r>
              <a:rPr lang="en-US" altLang="zh-CN" sz="2800" dirty="0" smtClean="0">
                <a:latin typeface="华文楷体" pitchFamily="2" charset="-122"/>
                <a:ea typeface="华文楷体" pitchFamily="2" charset="-122"/>
              </a:rPr>
              <a:t>RTT</a:t>
            </a:r>
            <a:r>
              <a:rPr lang="zh-CN" altLang="en-US" sz="2800" dirty="0" smtClean="0">
                <a:latin typeface="华文楷体" pitchFamily="2" charset="-122"/>
                <a:ea typeface="华文楷体" pitchFamily="2" charset="-122"/>
              </a:rPr>
              <a:t>个数为</a:t>
            </a:r>
            <a:r>
              <a:rPr lang="en-US" altLang="zh-CN" sz="2800" dirty="0" smtClean="0">
                <a:latin typeface="华文楷体" pitchFamily="2" charset="-122"/>
                <a:ea typeface="华文楷体" pitchFamily="2" charset="-122"/>
              </a:rPr>
              <a:t>n</a:t>
            </a:r>
            <a:r>
              <a:rPr lang="zh-CN" altLang="en-US" sz="2800" dirty="0" smtClean="0">
                <a:latin typeface="华文楷体" pitchFamily="2" charset="-122"/>
                <a:ea typeface="华文楷体" pitchFamily="2" charset="-122"/>
              </a:rPr>
              <a:t>个。</a:t>
            </a:r>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899592" y="908720"/>
            <a:ext cx="7560840" cy="5544616"/>
          </a:xfrm>
        </p:spPr>
        <p:txBody>
          <a:bodyPr>
            <a:normAutofit/>
          </a:bodyPr>
          <a:lstStyle/>
          <a:p>
            <a:pPr>
              <a:lnSpc>
                <a:spcPct val="80000"/>
              </a:lnSpc>
            </a:pPr>
            <a:r>
              <a:rPr lang="zh-CN" altLang="en-US" sz="2800" dirty="0">
                <a:latin typeface="华文楷体" pitchFamily="2" charset="-122"/>
                <a:ea typeface="华文楷体" pitchFamily="2" charset="-122"/>
              </a:rPr>
              <a:t>执行拥塞避免算法周期内，发送的段数为：</a:t>
            </a:r>
            <a:r>
              <a:rPr lang="en-US" altLang="zh-CN" sz="2800" dirty="0">
                <a:latin typeface="华文楷体" pitchFamily="2" charset="-122"/>
                <a:ea typeface="华文楷体" pitchFamily="2" charset="-122"/>
              </a:rPr>
              <a:t>(W/2 + 1) + (W/2 + 2) + (W/2 + 3) + … + W = (2 </a:t>
            </a:r>
            <a:r>
              <a:rPr lang="en-US" altLang="zh-CN" sz="2800" baseline="30000" dirty="0">
                <a:latin typeface="华文楷体" pitchFamily="2" charset="-122"/>
                <a:ea typeface="华文楷体" pitchFamily="2" charset="-122"/>
              </a:rPr>
              <a:t>n – 1</a:t>
            </a:r>
            <a:r>
              <a:rPr lang="en-US" altLang="zh-CN" sz="2800" dirty="0">
                <a:latin typeface="华文楷体" pitchFamily="2" charset="-122"/>
                <a:ea typeface="华文楷体" pitchFamily="2" charset="-122"/>
              </a:rPr>
              <a:t> + 1) + (2 </a:t>
            </a:r>
            <a:r>
              <a:rPr lang="en-US" altLang="zh-CN" sz="2800" baseline="30000" dirty="0">
                <a:latin typeface="华文楷体" pitchFamily="2" charset="-122"/>
                <a:ea typeface="华文楷体" pitchFamily="2" charset="-122"/>
              </a:rPr>
              <a:t>n – 1</a:t>
            </a:r>
            <a:r>
              <a:rPr lang="en-US" altLang="zh-CN" sz="2800" dirty="0">
                <a:latin typeface="华文楷体" pitchFamily="2" charset="-122"/>
                <a:ea typeface="华文楷体" pitchFamily="2" charset="-122"/>
              </a:rPr>
              <a:t> + 2) + (2 </a:t>
            </a:r>
            <a:r>
              <a:rPr lang="en-US" altLang="zh-CN" sz="2800" baseline="30000" dirty="0">
                <a:latin typeface="华文楷体" pitchFamily="2" charset="-122"/>
                <a:ea typeface="华文楷体" pitchFamily="2" charset="-122"/>
              </a:rPr>
              <a:t>n – 1</a:t>
            </a:r>
            <a:r>
              <a:rPr lang="en-US" altLang="zh-CN" sz="2800" dirty="0">
                <a:latin typeface="华文楷体" pitchFamily="2" charset="-122"/>
                <a:ea typeface="华文楷体" pitchFamily="2" charset="-122"/>
              </a:rPr>
              <a:t> + 3) + … + 2 </a:t>
            </a:r>
            <a:r>
              <a:rPr lang="en-US" altLang="zh-CN" sz="2800" baseline="30000" dirty="0">
                <a:latin typeface="华文楷体" pitchFamily="2" charset="-122"/>
                <a:ea typeface="华文楷体" pitchFamily="2" charset="-122"/>
              </a:rPr>
              <a:t>n</a:t>
            </a:r>
            <a:r>
              <a:rPr lang="en-US" altLang="zh-CN" sz="2800" dirty="0">
                <a:latin typeface="华文楷体" pitchFamily="2" charset="-122"/>
                <a:ea typeface="华文楷体" pitchFamily="2" charset="-122"/>
              </a:rPr>
              <a:t> = 2 </a:t>
            </a:r>
            <a:r>
              <a:rPr lang="en-US" altLang="zh-CN" sz="2800" baseline="30000" dirty="0">
                <a:latin typeface="华文楷体" pitchFamily="2" charset="-122"/>
                <a:ea typeface="华文楷体" pitchFamily="2" charset="-122"/>
              </a:rPr>
              <a:t>n – 1</a:t>
            </a:r>
            <a:r>
              <a:rPr lang="en-US" altLang="zh-CN" sz="2800" dirty="0">
                <a:latin typeface="华文楷体" pitchFamily="2" charset="-122"/>
                <a:ea typeface="华文楷体" pitchFamily="2" charset="-122"/>
              </a:rPr>
              <a:t> 2 </a:t>
            </a:r>
            <a:r>
              <a:rPr lang="en-US" altLang="zh-CN" sz="2800" baseline="30000" dirty="0">
                <a:latin typeface="华文楷体" pitchFamily="2" charset="-122"/>
                <a:ea typeface="华文楷体" pitchFamily="2" charset="-122"/>
              </a:rPr>
              <a:t>n – 1</a:t>
            </a:r>
            <a:r>
              <a:rPr lang="en-US" altLang="zh-CN" sz="2800" dirty="0">
                <a:latin typeface="华文楷体" pitchFamily="2" charset="-122"/>
                <a:ea typeface="华文楷体" pitchFamily="2" charset="-122"/>
              </a:rPr>
              <a:t> + 1 + 2 + 3 + … + 2 </a:t>
            </a:r>
            <a:r>
              <a:rPr lang="en-US" altLang="zh-CN" sz="2800" baseline="30000" dirty="0">
                <a:latin typeface="华文楷体" pitchFamily="2" charset="-122"/>
                <a:ea typeface="华文楷体" pitchFamily="2" charset="-122"/>
              </a:rPr>
              <a:t>n – 1</a:t>
            </a:r>
            <a:r>
              <a:rPr lang="en-US" altLang="zh-CN" sz="2800" dirty="0">
                <a:latin typeface="华文楷体" pitchFamily="2" charset="-122"/>
                <a:ea typeface="华文楷体" pitchFamily="2" charset="-122"/>
              </a:rPr>
              <a:t> = 2 </a:t>
            </a:r>
            <a:r>
              <a:rPr lang="en-US" altLang="zh-CN" sz="2800" baseline="30000" dirty="0">
                <a:latin typeface="华文楷体" pitchFamily="2" charset="-122"/>
                <a:ea typeface="华文楷体" pitchFamily="2" charset="-122"/>
              </a:rPr>
              <a:t>2n – 2</a:t>
            </a:r>
            <a:r>
              <a:rPr lang="en-US" altLang="zh-CN" sz="2800" dirty="0">
                <a:latin typeface="华文楷体" pitchFamily="2" charset="-122"/>
                <a:ea typeface="华文楷体" pitchFamily="2" charset="-122"/>
              </a:rPr>
              <a:t> + 2 </a:t>
            </a:r>
            <a:r>
              <a:rPr lang="en-US" altLang="zh-CN" sz="2800" baseline="30000" dirty="0">
                <a:latin typeface="华文楷体" pitchFamily="2" charset="-122"/>
                <a:ea typeface="华文楷体" pitchFamily="2" charset="-122"/>
              </a:rPr>
              <a:t>2n – 3</a:t>
            </a:r>
            <a:r>
              <a:rPr lang="en-US" altLang="zh-CN" sz="2800" dirty="0">
                <a:latin typeface="华文楷体" pitchFamily="2" charset="-122"/>
                <a:ea typeface="华文楷体" pitchFamily="2" charset="-122"/>
              </a:rPr>
              <a:t> + 2 </a:t>
            </a:r>
            <a:r>
              <a:rPr lang="en-US" altLang="zh-CN" sz="2800" baseline="30000" dirty="0">
                <a:latin typeface="华文楷体" pitchFamily="2" charset="-122"/>
                <a:ea typeface="华文楷体" pitchFamily="2" charset="-122"/>
              </a:rPr>
              <a:t>n – 2</a:t>
            </a:r>
            <a:r>
              <a:rPr lang="zh-CN" altLang="en-US" sz="2800" dirty="0">
                <a:latin typeface="华文楷体" pitchFamily="2" charset="-122"/>
                <a:ea typeface="华文楷体" pitchFamily="2" charset="-122"/>
              </a:rPr>
              <a:t>，</a:t>
            </a:r>
            <a:r>
              <a:rPr lang="en-US" altLang="zh-CN" sz="2800" dirty="0">
                <a:latin typeface="华文楷体" pitchFamily="2" charset="-122"/>
                <a:ea typeface="华文楷体" pitchFamily="2" charset="-122"/>
              </a:rPr>
              <a:t>RTT</a:t>
            </a:r>
            <a:r>
              <a:rPr lang="zh-CN" altLang="en-US" sz="2800" dirty="0">
                <a:latin typeface="华文楷体" pitchFamily="2" charset="-122"/>
                <a:ea typeface="华文楷体" pitchFamily="2" charset="-122"/>
              </a:rPr>
              <a:t>个数为</a:t>
            </a:r>
            <a:r>
              <a:rPr lang="en-US" altLang="zh-CN" sz="2800" dirty="0">
                <a:latin typeface="华文楷体" pitchFamily="2" charset="-122"/>
                <a:ea typeface="华文楷体" pitchFamily="2" charset="-122"/>
              </a:rPr>
              <a:t>W/2 = 2 </a:t>
            </a:r>
            <a:r>
              <a:rPr lang="en-US" altLang="zh-CN" sz="2800" baseline="30000" dirty="0">
                <a:latin typeface="华文楷体" pitchFamily="2" charset="-122"/>
                <a:ea typeface="华文楷体" pitchFamily="2" charset="-122"/>
              </a:rPr>
              <a:t>n – 1</a:t>
            </a:r>
            <a:r>
              <a:rPr lang="en-US" altLang="zh-CN" sz="2800" dirty="0">
                <a:latin typeface="华文楷体" pitchFamily="2" charset="-122"/>
                <a:ea typeface="华文楷体" pitchFamily="2" charset="-122"/>
              </a:rPr>
              <a:t>  </a:t>
            </a:r>
          </a:p>
          <a:p>
            <a:pPr>
              <a:lnSpc>
                <a:spcPct val="80000"/>
              </a:lnSpc>
            </a:pPr>
            <a:r>
              <a:rPr lang="zh-CN" altLang="en-US" sz="2800" dirty="0">
                <a:latin typeface="华文楷体" pitchFamily="2" charset="-122"/>
                <a:ea typeface="华文楷体" pitchFamily="2" charset="-122"/>
              </a:rPr>
              <a:t>所以，平均传输速率为（</a:t>
            </a:r>
            <a:r>
              <a:rPr lang="en-US" altLang="zh-CN" sz="2800" dirty="0">
                <a:latin typeface="华文楷体" pitchFamily="2" charset="-122"/>
                <a:ea typeface="华文楷体" pitchFamily="2" charset="-122"/>
              </a:rPr>
              <a:t>2</a:t>
            </a:r>
            <a:r>
              <a:rPr lang="en-US" altLang="zh-CN" sz="2800" baseline="30000" dirty="0">
                <a:latin typeface="华文楷体" pitchFamily="2" charset="-122"/>
                <a:ea typeface="华文楷体" pitchFamily="2" charset="-122"/>
              </a:rPr>
              <a:t>n</a:t>
            </a:r>
            <a:r>
              <a:rPr lang="en-US" altLang="zh-CN" sz="2800" dirty="0">
                <a:latin typeface="华文楷体" pitchFamily="2" charset="-122"/>
                <a:ea typeface="华文楷体" pitchFamily="2" charset="-122"/>
              </a:rPr>
              <a:t> – 1 + 2 </a:t>
            </a:r>
            <a:r>
              <a:rPr lang="en-US" altLang="zh-CN" sz="2800" baseline="30000" dirty="0">
                <a:latin typeface="华文楷体" pitchFamily="2" charset="-122"/>
                <a:ea typeface="华文楷体" pitchFamily="2" charset="-122"/>
              </a:rPr>
              <a:t>2n – 2</a:t>
            </a:r>
            <a:r>
              <a:rPr lang="en-US" altLang="zh-CN" sz="2800" dirty="0">
                <a:latin typeface="华文楷体" pitchFamily="2" charset="-122"/>
                <a:ea typeface="华文楷体" pitchFamily="2" charset="-122"/>
              </a:rPr>
              <a:t> + 2 </a:t>
            </a:r>
            <a:r>
              <a:rPr lang="en-US" altLang="zh-CN" sz="2800" baseline="30000" dirty="0">
                <a:latin typeface="华文楷体" pitchFamily="2" charset="-122"/>
                <a:ea typeface="华文楷体" pitchFamily="2" charset="-122"/>
              </a:rPr>
              <a:t>2n – 3</a:t>
            </a:r>
            <a:r>
              <a:rPr lang="en-US" altLang="zh-CN" sz="2800" dirty="0">
                <a:latin typeface="华文楷体" pitchFamily="2" charset="-122"/>
                <a:ea typeface="华文楷体" pitchFamily="2" charset="-122"/>
              </a:rPr>
              <a:t> + 2 </a:t>
            </a:r>
            <a:r>
              <a:rPr lang="en-US" altLang="zh-CN" sz="2800" baseline="30000" dirty="0">
                <a:latin typeface="华文楷体" pitchFamily="2" charset="-122"/>
                <a:ea typeface="华文楷体" pitchFamily="2" charset="-122"/>
              </a:rPr>
              <a:t>n – 2</a:t>
            </a:r>
            <a:r>
              <a:rPr lang="zh-CN" altLang="en-US" sz="2800" dirty="0">
                <a:latin typeface="华文楷体" pitchFamily="2" charset="-122"/>
                <a:ea typeface="华文楷体" pitchFamily="2" charset="-122"/>
              </a:rPr>
              <a:t>）</a:t>
            </a:r>
            <a:r>
              <a:rPr lang="en-US" altLang="zh-CN" sz="2800" dirty="0">
                <a:latin typeface="华文楷体" pitchFamily="2" charset="-122"/>
                <a:ea typeface="华文楷体" pitchFamily="2" charset="-122"/>
              </a:rPr>
              <a:t>/</a:t>
            </a:r>
            <a:r>
              <a:rPr lang="zh-CN" altLang="en-US" sz="2800" dirty="0">
                <a:latin typeface="华文楷体" pitchFamily="2" charset="-122"/>
                <a:ea typeface="华文楷体" pitchFamily="2" charset="-122"/>
              </a:rPr>
              <a:t>（</a:t>
            </a:r>
            <a:r>
              <a:rPr lang="en-US" altLang="zh-CN" sz="2800" dirty="0">
                <a:latin typeface="华文楷体" pitchFamily="2" charset="-122"/>
                <a:ea typeface="华文楷体" pitchFamily="2" charset="-122"/>
              </a:rPr>
              <a:t>n +  2 </a:t>
            </a:r>
            <a:r>
              <a:rPr lang="en-US" altLang="zh-CN" sz="2800" baseline="30000" dirty="0">
                <a:latin typeface="华文楷体" pitchFamily="2" charset="-122"/>
                <a:ea typeface="华文楷体" pitchFamily="2" charset="-122"/>
              </a:rPr>
              <a:t>n – 1</a:t>
            </a:r>
            <a:r>
              <a:rPr lang="zh-CN" altLang="en-US" sz="2800" dirty="0">
                <a:latin typeface="华文楷体" pitchFamily="2" charset="-122"/>
                <a:ea typeface="华文楷体" pitchFamily="2" charset="-122"/>
              </a:rPr>
              <a:t>）</a:t>
            </a:r>
            <a:r>
              <a:rPr lang="en-US" altLang="zh-CN" sz="2800" dirty="0">
                <a:latin typeface="华文楷体" pitchFamily="2" charset="-122"/>
                <a:ea typeface="华文楷体" pitchFamily="2" charset="-122"/>
              </a:rPr>
              <a:t>= (W – 1 + W</a:t>
            </a:r>
            <a:r>
              <a:rPr lang="en-US" altLang="zh-CN" sz="2800" baseline="30000" dirty="0">
                <a:latin typeface="华文楷体" pitchFamily="2" charset="-122"/>
                <a:ea typeface="华文楷体" pitchFamily="2" charset="-122"/>
              </a:rPr>
              <a:t>2</a:t>
            </a:r>
            <a:r>
              <a:rPr lang="en-US" altLang="zh-CN" sz="2800" dirty="0">
                <a:latin typeface="华文楷体" pitchFamily="2" charset="-122"/>
                <a:ea typeface="华文楷体" pitchFamily="2" charset="-122"/>
              </a:rPr>
              <a:t>/4 + W</a:t>
            </a:r>
            <a:r>
              <a:rPr lang="en-US" altLang="zh-CN" sz="2800" baseline="30000" dirty="0">
                <a:latin typeface="华文楷体" pitchFamily="2" charset="-122"/>
                <a:ea typeface="华文楷体" pitchFamily="2" charset="-122"/>
              </a:rPr>
              <a:t>2</a:t>
            </a:r>
            <a:r>
              <a:rPr lang="en-US" altLang="zh-CN" sz="2800" dirty="0">
                <a:latin typeface="华文楷体" pitchFamily="2" charset="-122"/>
                <a:ea typeface="华文楷体" pitchFamily="2" charset="-122"/>
              </a:rPr>
              <a:t>/8 + W/4) / (log</a:t>
            </a:r>
            <a:r>
              <a:rPr lang="en-US" altLang="zh-CN" sz="2800" baseline="-25000" dirty="0">
                <a:latin typeface="华文楷体" pitchFamily="2" charset="-122"/>
                <a:ea typeface="华文楷体" pitchFamily="2" charset="-122"/>
              </a:rPr>
              <a:t>2</a:t>
            </a:r>
            <a:r>
              <a:rPr lang="en-US" altLang="zh-CN" sz="2800" dirty="0">
                <a:latin typeface="华文楷体" pitchFamily="2" charset="-122"/>
                <a:ea typeface="华文楷体" pitchFamily="2" charset="-122"/>
              </a:rPr>
              <a:t>W + W/2) = (3W</a:t>
            </a:r>
            <a:r>
              <a:rPr lang="en-US" altLang="zh-CN" sz="2800" baseline="30000" dirty="0">
                <a:latin typeface="华文楷体" pitchFamily="2" charset="-122"/>
                <a:ea typeface="华文楷体" pitchFamily="2" charset="-122"/>
              </a:rPr>
              <a:t>2</a:t>
            </a:r>
            <a:r>
              <a:rPr lang="en-US" altLang="zh-CN" sz="2800" dirty="0">
                <a:latin typeface="华文楷体" pitchFamily="2" charset="-122"/>
                <a:ea typeface="华文楷体" pitchFamily="2" charset="-122"/>
              </a:rPr>
              <a:t> + 10W – 8) / (4W + 8log</a:t>
            </a:r>
            <a:r>
              <a:rPr lang="en-US" altLang="zh-CN" sz="2800" baseline="-25000" dirty="0">
                <a:latin typeface="华文楷体" pitchFamily="2" charset="-122"/>
                <a:ea typeface="华文楷体" pitchFamily="2" charset="-122"/>
              </a:rPr>
              <a:t>2</a:t>
            </a:r>
            <a:r>
              <a:rPr lang="en-US" altLang="zh-CN" sz="2800" dirty="0">
                <a:latin typeface="华文楷体" pitchFamily="2" charset="-122"/>
                <a:ea typeface="华文楷体" pitchFamily="2" charset="-122"/>
              </a:rPr>
              <a:t>W) * (MSS/RTT)</a:t>
            </a:r>
          </a:p>
          <a:p>
            <a:pPr>
              <a:lnSpc>
                <a:spcPct val="80000"/>
              </a:lnSpc>
            </a:pPr>
            <a:r>
              <a:rPr lang="zh-CN" altLang="en-US" sz="2800" dirty="0">
                <a:latin typeface="华文楷体" pitchFamily="2" charset="-122"/>
                <a:ea typeface="华文楷体" pitchFamily="2" charset="-122"/>
              </a:rPr>
              <a:t>近似等于</a:t>
            </a:r>
            <a:r>
              <a:rPr lang="en-US" altLang="zh-CN" sz="2800" dirty="0">
                <a:latin typeface="华文楷体" pitchFamily="2" charset="-122"/>
                <a:ea typeface="华文楷体" pitchFamily="2" charset="-122"/>
              </a:rPr>
              <a:t>0.75 W*MSS/RTT</a:t>
            </a:r>
          </a:p>
          <a:p>
            <a:endParaRPr lang="zh-CN" altLang="en-US" sz="2800" dirty="0"/>
          </a:p>
        </p:txBody>
      </p:sp>
    </p:spTree>
    <p:extLst>
      <p:ext uri="{BB962C8B-B14F-4D97-AF65-F5344CB8AC3E}">
        <p14:creationId xmlns:p14="http://schemas.microsoft.com/office/powerpoint/2010/main" val="39210130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p:txBody>
          <a:bodyPr/>
          <a:lstStyle/>
          <a:p>
            <a:r>
              <a:rPr lang="zh-CN" altLang="en-US" sz="2400" dirty="0" smtClean="0">
                <a:latin typeface="华文楷体" pitchFamily="2" charset="-122"/>
                <a:ea typeface="华文楷体" pitchFamily="2" charset="-122"/>
              </a:rPr>
              <a:t>主机</a:t>
            </a:r>
            <a:r>
              <a:rPr lang="en-US" altLang="zh-CN" sz="2400" dirty="0" smtClean="0">
                <a:latin typeface="华文楷体" pitchFamily="2" charset="-122"/>
                <a:ea typeface="华文楷体" pitchFamily="2" charset="-122"/>
              </a:rPr>
              <a:t>C</a:t>
            </a:r>
            <a:r>
              <a:rPr lang="zh-CN" altLang="en-US" sz="2400" dirty="0" smtClean="0">
                <a:latin typeface="华文楷体" pitchFamily="2" charset="-122"/>
                <a:ea typeface="华文楷体" pitchFamily="2" charset="-122"/>
              </a:rPr>
              <a:t>通过</a:t>
            </a:r>
            <a:r>
              <a:rPr lang="en-US" altLang="zh-CN" sz="2400" dirty="0" smtClean="0">
                <a:latin typeface="华文楷体" pitchFamily="2" charset="-122"/>
                <a:ea typeface="华文楷体" pitchFamily="2" charset="-122"/>
              </a:rPr>
              <a:t>FTP</a:t>
            </a:r>
            <a:r>
              <a:rPr lang="zh-CN" altLang="en-US" sz="2400" dirty="0" smtClean="0">
                <a:latin typeface="华文楷体" pitchFamily="2" charset="-122"/>
                <a:ea typeface="华文楷体" pitchFamily="2" charset="-122"/>
              </a:rPr>
              <a:t>向服务器</a:t>
            </a:r>
            <a:r>
              <a:rPr lang="en-US" altLang="zh-CN" sz="2400" dirty="0" smtClean="0">
                <a:latin typeface="华文楷体" pitchFamily="2" charset="-122"/>
                <a:ea typeface="华文楷体" pitchFamily="2" charset="-122"/>
              </a:rPr>
              <a:t>S</a:t>
            </a:r>
            <a:r>
              <a:rPr lang="zh-CN" altLang="en-US" sz="2400" dirty="0" smtClean="0">
                <a:latin typeface="华文楷体" pitchFamily="2" charset="-122"/>
                <a:ea typeface="华文楷体" pitchFamily="2" charset="-122"/>
              </a:rPr>
              <a:t>传送文件，双方建立</a:t>
            </a:r>
            <a:r>
              <a:rPr lang="en-US" altLang="zh-CN" sz="2400" dirty="0" smtClean="0">
                <a:latin typeface="华文楷体" pitchFamily="2" charset="-122"/>
                <a:ea typeface="华文楷体" pitchFamily="2" charset="-122"/>
              </a:rPr>
              <a:t>TCP</a:t>
            </a:r>
            <a:r>
              <a:rPr lang="zh-CN" altLang="en-US" sz="2400" dirty="0" smtClean="0">
                <a:latin typeface="华文楷体" pitchFamily="2" charset="-122"/>
                <a:ea typeface="华文楷体" pitchFamily="2" charset="-122"/>
              </a:rPr>
              <a:t>连接，采用慢启动算法进行拥塞控制。初始阈值</a:t>
            </a:r>
            <a:r>
              <a:rPr lang="en-US" altLang="zh-CN" sz="2400" dirty="0" smtClean="0">
                <a:latin typeface="华文楷体" pitchFamily="2" charset="-122"/>
                <a:ea typeface="华文楷体" pitchFamily="2" charset="-122"/>
              </a:rPr>
              <a:t>threshold</a:t>
            </a:r>
            <a:r>
              <a:rPr lang="zh-CN" altLang="en-US" sz="2400" dirty="0" smtClean="0">
                <a:latin typeface="华文楷体" pitchFamily="2" charset="-122"/>
                <a:ea typeface="华文楷体" pitchFamily="2" charset="-122"/>
              </a:rPr>
              <a:t>为</a:t>
            </a:r>
            <a:r>
              <a:rPr lang="en-US" altLang="zh-CN" sz="2400" dirty="0" smtClean="0">
                <a:latin typeface="华文楷体" pitchFamily="2" charset="-122"/>
                <a:ea typeface="华文楷体" pitchFamily="2" charset="-122"/>
              </a:rPr>
              <a:t>5000</a:t>
            </a:r>
            <a:r>
              <a:rPr lang="zh-CN" altLang="en-US" sz="2400" dirty="0" smtClean="0">
                <a:latin typeface="华文楷体" pitchFamily="2" charset="-122"/>
                <a:ea typeface="华文楷体" pitchFamily="2" charset="-122"/>
              </a:rPr>
              <a:t>字节</a:t>
            </a: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主机</a:t>
            </a:r>
            <a:r>
              <a:rPr lang="en-US" altLang="zh-CN" sz="2400" dirty="0" smtClean="0">
                <a:latin typeface="华文楷体" pitchFamily="2" charset="-122"/>
                <a:ea typeface="华文楷体" pitchFamily="2" charset="-122"/>
              </a:rPr>
              <a:t>C</a:t>
            </a:r>
            <a:r>
              <a:rPr lang="zh-CN" altLang="en-US" sz="2400" dirty="0" smtClean="0">
                <a:latin typeface="华文楷体" pitchFamily="2" charset="-122"/>
                <a:ea typeface="华文楷体" pitchFamily="2" charset="-122"/>
              </a:rPr>
              <a:t>发送的</a:t>
            </a:r>
            <a:r>
              <a:rPr lang="en-US" altLang="zh-CN" sz="2400" dirty="0" smtClean="0">
                <a:latin typeface="华文楷体" pitchFamily="2" charset="-122"/>
                <a:ea typeface="华文楷体" pitchFamily="2" charset="-122"/>
              </a:rPr>
              <a:t>TCP</a:t>
            </a:r>
            <a:r>
              <a:rPr lang="zh-CN" altLang="en-US" sz="2400" dirty="0" smtClean="0">
                <a:latin typeface="华文楷体" pitchFamily="2" charset="-122"/>
                <a:ea typeface="华文楷体" pitchFamily="2" charset="-122"/>
              </a:rPr>
              <a:t>段的数据长度固定为</a:t>
            </a:r>
            <a:r>
              <a:rPr lang="en-US" altLang="zh-CN" sz="2400" dirty="0" smtClean="0">
                <a:latin typeface="华文楷体" pitchFamily="2" charset="-122"/>
                <a:ea typeface="华文楷体" pitchFamily="2" charset="-122"/>
              </a:rPr>
              <a:t>1000</a:t>
            </a:r>
            <a:r>
              <a:rPr lang="zh-CN" altLang="en-US" sz="2400" dirty="0" smtClean="0">
                <a:latin typeface="华文楷体" pitchFamily="2" charset="-122"/>
                <a:ea typeface="华文楷体" pitchFamily="2" charset="-122"/>
              </a:rPr>
              <a:t>字节，初始拥塞窗口大小为</a:t>
            </a:r>
            <a:r>
              <a:rPr lang="en-US" altLang="zh-CN" sz="2400" dirty="0" smtClean="0">
                <a:latin typeface="华文楷体" pitchFamily="2" charset="-122"/>
                <a:ea typeface="华文楷体" pitchFamily="2" charset="-122"/>
              </a:rPr>
              <a:t>1000</a:t>
            </a:r>
            <a:r>
              <a:rPr lang="zh-CN" altLang="en-US" sz="2400" dirty="0" smtClean="0">
                <a:latin typeface="华文楷体" pitchFamily="2" charset="-122"/>
                <a:ea typeface="华文楷体" pitchFamily="2" charset="-122"/>
              </a:rPr>
              <a:t>字节。使用网络监听工具对主机</a:t>
            </a:r>
            <a:r>
              <a:rPr lang="en-US" altLang="zh-CN" sz="2400" dirty="0" smtClean="0">
                <a:latin typeface="华文楷体" pitchFamily="2" charset="-122"/>
                <a:ea typeface="华文楷体" pitchFamily="2" charset="-122"/>
              </a:rPr>
              <a:t>C</a:t>
            </a:r>
            <a:r>
              <a:rPr lang="zh-CN" altLang="en-US" sz="2400" dirty="0" smtClean="0">
                <a:latin typeface="华文楷体" pitchFamily="2" charset="-122"/>
                <a:ea typeface="华文楷体" pitchFamily="2" charset="-122"/>
              </a:rPr>
              <a:t>的</a:t>
            </a:r>
            <a:r>
              <a:rPr lang="en-US" altLang="zh-CN" sz="2400" dirty="0" smtClean="0">
                <a:latin typeface="华文楷体" pitchFamily="2" charset="-122"/>
                <a:ea typeface="华文楷体" pitchFamily="2" charset="-122"/>
              </a:rPr>
              <a:t>FTP</a:t>
            </a:r>
            <a:r>
              <a:rPr lang="zh-CN" altLang="en-US" sz="2400" dirty="0" smtClean="0">
                <a:latin typeface="华文楷体" pitchFamily="2" charset="-122"/>
                <a:ea typeface="华文楷体" pitchFamily="2" charset="-122"/>
              </a:rPr>
              <a:t>传输过程中的收发包进行监听。下表给出了该</a:t>
            </a:r>
            <a:r>
              <a:rPr lang="en-US" altLang="zh-CN" sz="2400" dirty="0" smtClean="0">
                <a:latin typeface="华文楷体" pitchFamily="2" charset="-122"/>
                <a:ea typeface="华文楷体" pitchFamily="2" charset="-122"/>
              </a:rPr>
              <a:t>FTP</a:t>
            </a:r>
            <a:r>
              <a:rPr lang="zh-CN" altLang="en-US" sz="2400" dirty="0" smtClean="0">
                <a:latin typeface="华文楷体" pitchFamily="2" charset="-122"/>
                <a:ea typeface="华文楷体" pitchFamily="2" charset="-122"/>
              </a:rPr>
              <a:t>数据通道的建立连接和数据传输的部分过程，请将相关内容填入空白处，并给出收发包事件发生后主机</a:t>
            </a:r>
            <a:r>
              <a:rPr lang="en-US" altLang="zh-CN" sz="2400" dirty="0" smtClean="0">
                <a:latin typeface="华文楷体" pitchFamily="2" charset="-122"/>
                <a:ea typeface="华文楷体" pitchFamily="2" charset="-122"/>
              </a:rPr>
              <a:t>C</a:t>
            </a:r>
            <a:r>
              <a:rPr lang="zh-CN" altLang="en-US" sz="2400" dirty="0" smtClean="0">
                <a:latin typeface="华文楷体" pitchFamily="2" charset="-122"/>
                <a:ea typeface="华文楷体" pitchFamily="2" charset="-122"/>
              </a:rPr>
              <a:t>的</a:t>
            </a:r>
            <a:r>
              <a:rPr lang="en-US" altLang="zh-CN" sz="2400" dirty="0" smtClean="0">
                <a:latin typeface="华文楷体" pitchFamily="2" charset="-122"/>
                <a:ea typeface="华文楷体" pitchFamily="2" charset="-122"/>
              </a:rPr>
              <a:t>TCP</a:t>
            </a:r>
            <a:r>
              <a:rPr lang="zh-CN" altLang="en-US" sz="2400" dirty="0" smtClean="0">
                <a:latin typeface="华文楷体" pitchFamily="2" charset="-122"/>
                <a:ea typeface="华文楷体" pitchFamily="2" charset="-122"/>
              </a:rPr>
              <a:t>实体的拥塞窗口</a:t>
            </a:r>
            <a:r>
              <a:rPr lang="en-US" altLang="zh-CN" sz="2400" dirty="0" err="1" smtClean="0">
                <a:latin typeface="华文楷体" pitchFamily="2" charset="-122"/>
                <a:ea typeface="华文楷体" pitchFamily="2" charset="-122"/>
              </a:rPr>
              <a:t>congwin</a:t>
            </a:r>
            <a:r>
              <a:rPr lang="zh-CN" altLang="en-US" sz="2400" dirty="0" smtClean="0">
                <a:latin typeface="华文楷体" pitchFamily="2" charset="-122"/>
                <a:ea typeface="华文楷体" pitchFamily="2" charset="-122"/>
              </a:rPr>
              <a:t>和阈值</a:t>
            </a:r>
            <a:r>
              <a:rPr lang="en-US" altLang="zh-CN" sz="2400" dirty="0" smtClean="0">
                <a:latin typeface="华文楷体" pitchFamily="2" charset="-122"/>
                <a:ea typeface="华文楷体" pitchFamily="2" charset="-122"/>
              </a:rPr>
              <a:t>threshold</a:t>
            </a:r>
            <a:r>
              <a:rPr lang="zh-CN" altLang="en-US" sz="2400" dirty="0" smtClean="0">
                <a:latin typeface="华文楷体" pitchFamily="2" charset="-122"/>
                <a:ea typeface="华文楷体" pitchFamily="2" charset="-122"/>
              </a:rPr>
              <a:t>的大小。“</a:t>
            </a:r>
            <a:r>
              <a:rPr lang="en-US" altLang="zh-CN" sz="2400" dirty="0" smtClean="0">
                <a:latin typeface="华文楷体" pitchFamily="2" charset="-122"/>
                <a:ea typeface="华文楷体" pitchFamily="2" charset="-122"/>
              </a:rPr>
              <a:t>---”</a:t>
            </a:r>
            <a:r>
              <a:rPr lang="zh-CN" altLang="en-US" sz="2400" dirty="0" smtClean="0">
                <a:latin typeface="华文楷体" pitchFamily="2" charset="-122"/>
                <a:ea typeface="华文楷体" pitchFamily="2" charset="-122"/>
              </a:rPr>
              <a:t>表示该空格不需要填写，确认序号等于希望接收的下一个字节的序号。</a:t>
            </a:r>
          </a:p>
        </p:txBody>
      </p:sp>
      <p:sp>
        <p:nvSpPr>
          <p:cNvPr id="4" name="标题 1"/>
          <p:cNvSpPr>
            <a:spLocks noGrp="1"/>
          </p:cNvSpPr>
          <p:nvPr>
            <p:ph type="title"/>
          </p:nvPr>
        </p:nvSpPr>
        <p:spPr>
          <a:xfrm>
            <a:off x="914400" y="274638"/>
            <a:ext cx="7772400" cy="1143000"/>
          </a:xfrm>
        </p:spPr>
        <p:txBody>
          <a:bodyPr/>
          <a:lstStyle/>
          <a:p>
            <a:r>
              <a:rPr lang="zh-CN" altLang="en-US" dirty="0" smtClean="0">
                <a:latin typeface="华文楷体" pitchFamily="2" charset="-122"/>
                <a:ea typeface="华文楷体" pitchFamily="2" charset="-122"/>
              </a:rPr>
              <a:t>传输层</a:t>
            </a:r>
            <a:endParaRPr lang="zh-CN" altLang="en-US" dirty="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474"/>
          <p:cNvGraphicFramePr>
            <a:graphicFrameLocks noGrp="1"/>
          </p:cNvGraphicFramePr>
          <p:nvPr/>
        </p:nvGraphicFramePr>
        <p:xfrm>
          <a:off x="106808" y="418657"/>
          <a:ext cx="8929688" cy="6106687"/>
        </p:xfrm>
        <a:graphic>
          <a:graphicData uri="http://schemas.openxmlformats.org/drawingml/2006/table">
            <a:tbl>
              <a:tblPr/>
              <a:tblGrid>
                <a:gridCol w="611188"/>
                <a:gridCol w="576262"/>
                <a:gridCol w="661988"/>
                <a:gridCol w="768350"/>
                <a:gridCol w="882650"/>
                <a:gridCol w="755650"/>
                <a:gridCol w="768350"/>
                <a:gridCol w="658812"/>
                <a:gridCol w="1517650"/>
                <a:gridCol w="936625"/>
                <a:gridCol w="792163"/>
              </a:tblGrid>
              <a:tr h="42024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收发包序号</a:t>
                      </a:r>
                      <a:endParaRPr kumimoji="1" lang="zh-CN" altLang="en-US"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源</a:t>
                      </a: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IP</a:t>
                      </a: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地址</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目的</a:t>
                      </a: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IP</a:t>
                      </a: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地址</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源端口号</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目的端口号</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序号</a:t>
                      </a: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SEQ</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12700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确认序号</a:t>
                      </a:r>
                      <a:endParaRPr kumimoji="1" lang="zh-CN" altLang="en-US" sz="1000" b="0" i="0" u="none" strike="noStrike" cap="none" normalizeH="0" baseline="0" smtClean="0">
                        <a:ln>
                          <a:noFill/>
                        </a:ln>
                        <a:solidFill>
                          <a:schemeClr val="tx1"/>
                        </a:solidFill>
                        <a:effectLst/>
                        <a:latin typeface="Times New Roman" pitchFamily="18" charset="0"/>
                        <a:ea typeface="宋体" charset="-122"/>
                        <a:cs typeface="Times New Roman" pitchFamily="18" charset="0"/>
                      </a:endParaRPr>
                    </a:p>
                    <a:p>
                      <a:pPr marL="0" marR="0" lvl="0" indent="127000" algn="ctr" defTabSz="914400" rtl="0" eaLnBrk="0" fontAlgn="base" latinLnBrk="0" hangingPunct="0">
                        <a:lnSpc>
                          <a:spcPct val="100000"/>
                        </a:lnSpc>
                        <a:spcBef>
                          <a:spcPct val="0"/>
                        </a:spcBef>
                        <a:spcAft>
                          <a:spcPct val="0"/>
                        </a:spcAft>
                        <a:buClrTx/>
                        <a:buSzTx/>
                        <a:buFontTx/>
                        <a:buNone/>
                        <a:tabLst/>
                      </a:pP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ACK</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控制位</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备注</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主机</a:t>
                      </a: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的</a:t>
                      </a: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congwin</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主机</a:t>
                      </a: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r>
                        <a:rPr kumimoji="1" lang="zh-CN" altLang="en-US"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的</a:t>
                      </a:r>
                      <a:r>
                        <a:rPr kumimoji="1" lang="en-US" altLang="zh-CN" sz="900" b="0" i="0" u="none" strike="noStrike" cap="none" normalizeH="0" baseline="0" smtClean="0">
                          <a:ln>
                            <a:noFill/>
                          </a:ln>
                          <a:solidFill>
                            <a:schemeClr val="tx1"/>
                          </a:solidFill>
                          <a:effectLst/>
                          <a:latin typeface="Times New Roman" pitchFamily="18" charset="0"/>
                          <a:ea typeface="宋体" charset="-122"/>
                          <a:cs typeface="Times New Roman" pitchFamily="18" charset="0"/>
                        </a:rPr>
                        <a:t>threshold</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1000</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Syn=1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连接请求</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45599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3000</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1001</a:t>
                      </a:r>
                      <a:endParaRPr kumimoji="1" lang="en-US" altLang="zh-CN" sz="2400" b="1"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12700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Syn=1</a:t>
                      </a:r>
                    </a:p>
                    <a:p>
                      <a:pPr marL="0" marR="0" lvl="0" indent="127000" algn="ctr" defTabSz="914400" rtl="0" eaLnBrk="0" fontAlgn="base" latinLnBrk="0" hangingPunct="0">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Ack=1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1001</a:t>
                      </a:r>
                      <a:endParaRPr kumimoji="1" lang="en-US" altLang="zh-CN" sz="2400" b="1"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1"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err="1" smtClean="0">
                          <a:ln>
                            <a:noFill/>
                          </a:ln>
                          <a:solidFill>
                            <a:schemeClr val="tx1"/>
                          </a:solidFill>
                          <a:effectLst/>
                          <a:latin typeface="Times New Roman" pitchFamily="18" charset="0"/>
                          <a:ea typeface="宋体" charset="-122"/>
                          <a:cs typeface="Times New Roman" pitchFamily="18" charset="0"/>
                        </a:rPr>
                        <a:t>Ack</a:t>
                      </a: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4</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数据传输</a:t>
                      </a:r>
                      <a:endParaRPr kumimoji="1" lang="zh-CN" altLang="en-US"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1000</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5</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err="1" smtClean="0">
                          <a:ln>
                            <a:noFill/>
                          </a:ln>
                          <a:solidFill>
                            <a:schemeClr val="tx1"/>
                          </a:solidFill>
                          <a:effectLst/>
                          <a:latin typeface="Times New Roman" pitchFamily="18" charset="0"/>
                          <a:ea typeface="宋体" charset="-122"/>
                          <a:cs typeface="Times New Roman" pitchFamily="18" charset="0"/>
                        </a:rPr>
                        <a:t>Ack</a:t>
                      </a: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6</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2000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8</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Ack=1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9</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4001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5001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5001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err="1" smtClean="0">
                          <a:ln>
                            <a:noFill/>
                          </a:ln>
                          <a:solidFill>
                            <a:schemeClr val="tx1"/>
                          </a:solidFill>
                          <a:effectLst/>
                          <a:latin typeface="Times New Roman" pitchFamily="18" charset="0"/>
                          <a:ea typeface="宋体" charset="-122"/>
                          <a:cs typeface="Times New Roman" pitchFamily="18" charset="0"/>
                        </a:rPr>
                        <a:t>Ack</a:t>
                      </a: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12</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6001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13</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7001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14</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8001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15</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9001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16</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err="1" smtClean="0">
                          <a:ln>
                            <a:noFill/>
                          </a:ln>
                          <a:solidFill>
                            <a:schemeClr val="tx1"/>
                          </a:solidFill>
                          <a:effectLst/>
                          <a:latin typeface="Times New Roman" pitchFamily="18" charset="0"/>
                          <a:ea typeface="宋体" charset="-122"/>
                          <a:cs typeface="Times New Roman" pitchFamily="18" charset="0"/>
                        </a:rPr>
                        <a:t>Ack</a:t>
                      </a: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6000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6000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2808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18</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dirty="0" smtClean="0">
                          <a:ln>
                            <a:noFill/>
                          </a:ln>
                          <a:solidFill>
                            <a:schemeClr val="tx1"/>
                          </a:solidFill>
                          <a:effectLst/>
                          <a:latin typeface="Times New Roman" pitchFamily="18" charset="0"/>
                          <a:ea typeface="宋体" charset="-122"/>
                          <a:cs typeface="Times New Roman" pitchFamily="18" charset="0"/>
                        </a:rPr>
                        <a:t>11001</a:t>
                      </a:r>
                      <a:endParaRPr kumimoji="1" lang="en-US" altLang="zh-CN" sz="2400" b="0" i="0"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6000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smtClean="0">
                          <a:ln>
                            <a:noFill/>
                          </a:ln>
                          <a:solidFill>
                            <a:schemeClr val="tx1"/>
                          </a:solidFill>
                          <a:effectLst/>
                          <a:latin typeface="Times New Roman" pitchFamily="18" charset="0"/>
                          <a:ea typeface="宋体" charset="-122"/>
                          <a:cs typeface="Times New Roman" pitchFamily="18" charset="0"/>
                        </a:rPr>
                        <a:t>5000</a:t>
                      </a:r>
                      <a:endParaRPr kumimoji="1" lang="en-US" altLang="zh-CN" sz="2400" b="1" i="1"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455266">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19</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C</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S</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1077</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20</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3001</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序号为</a:t>
                      </a:r>
                      <a:r>
                        <a:rPr kumimoji="1" lang="en-US" altLang="zh-CN"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10001</a:t>
                      </a:r>
                      <a:r>
                        <a:rPr kumimoji="1" lang="zh-CN" altLang="en-US" sz="1000" b="0" i="0" u="none" strike="noStrike" cap="none" normalizeH="0" baseline="0" smtClean="0">
                          <a:ln>
                            <a:noFill/>
                          </a:ln>
                          <a:solidFill>
                            <a:schemeClr val="tx1"/>
                          </a:solidFill>
                          <a:effectLst/>
                          <a:latin typeface="Times New Roman" pitchFamily="18" charset="0"/>
                          <a:ea typeface="宋体" charset="-122"/>
                          <a:cs typeface="Times New Roman" pitchFamily="18" charset="0"/>
                        </a:rPr>
                        <a:t>的包超时重传</a:t>
                      </a:r>
                      <a:endParaRPr kumimoji="1" lang="zh-CN" altLang="en-US" sz="2400" b="0" i="0" u="none" strike="noStrike" cap="none" normalizeH="0" baseline="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1000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1000" b="1" i="1" u="none" strike="noStrike" cap="none" normalizeH="0" baseline="0" dirty="0" smtClean="0">
                          <a:ln>
                            <a:noFill/>
                          </a:ln>
                          <a:solidFill>
                            <a:schemeClr val="tx1"/>
                          </a:solidFill>
                          <a:effectLst/>
                          <a:latin typeface="Times New Roman" pitchFamily="18" charset="0"/>
                          <a:ea typeface="宋体" charset="-122"/>
                          <a:cs typeface="Times New Roman" pitchFamily="18" charset="0"/>
                        </a:rPr>
                        <a:t>3000</a:t>
                      </a:r>
                      <a:endParaRPr kumimoji="1" lang="en-US" altLang="zh-CN" sz="2400" b="1" i="1" u="none" strike="noStrike" cap="none" normalizeH="0" baseline="0" dirty="0" smtClean="0">
                        <a:ln>
                          <a:noFill/>
                        </a:ln>
                        <a:solidFill>
                          <a:schemeClr val="tx1"/>
                        </a:solidFill>
                        <a:effectLst/>
                        <a:latin typeface="Times New Roman" pitchFamily="18" charset="0"/>
                        <a:ea typeface="宋体" charset="-122"/>
                      </a:endParaRPr>
                    </a:p>
                  </a:txBody>
                  <a:tcP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solidFill>
                      <a:srgbClr val="FFFF00"/>
                    </a:solidFill>
                  </a:tcPr>
                </a:tc>
              </a:tr>
            </a:tbl>
          </a:graphicData>
        </a:graphic>
      </p:graphicFrame>
      <p:cxnSp>
        <p:nvCxnSpPr>
          <p:cNvPr id="5" name="直接箭头连接符 4"/>
          <p:cNvCxnSpPr/>
          <p:nvPr/>
        </p:nvCxnSpPr>
        <p:spPr bwMode="auto">
          <a:xfrm flipH="1" flipV="1">
            <a:off x="4139952" y="2636912"/>
            <a:ext cx="288032" cy="216024"/>
          </a:xfrm>
          <a:prstGeom prst="straightConnector1">
            <a:avLst/>
          </a:prstGeom>
          <a:solidFill>
            <a:schemeClr val="accent1"/>
          </a:solidFill>
          <a:ln w="9525" cap="flat" cmpd="sng" algn="ctr">
            <a:solidFill>
              <a:schemeClr val="tx1"/>
            </a:solidFill>
            <a:prstDash val="solid"/>
            <a:miter lim="800000"/>
            <a:headEnd type="none" w="med" len="med"/>
            <a:tailEnd type="arrow"/>
          </a:ln>
          <a:effectLst/>
        </p:spPr>
      </p:cxnSp>
      <p:cxnSp>
        <p:nvCxnSpPr>
          <p:cNvPr id="6" name="直接箭头连接符 5"/>
          <p:cNvCxnSpPr/>
          <p:nvPr/>
        </p:nvCxnSpPr>
        <p:spPr bwMode="auto">
          <a:xfrm flipH="1" flipV="1">
            <a:off x="4211960" y="3068960"/>
            <a:ext cx="144016" cy="576064"/>
          </a:xfrm>
          <a:prstGeom prst="straightConnector1">
            <a:avLst/>
          </a:prstGeom>
          <a:solidFill>
            <a:schemeClr val="accent1"/>
          </a:solidFill>
          <a:ln w="9525" cap="flat" cmpd="sng" algn="ctr">
            <a:solidFill>
              <a:schemeClr val="tx1"/>
            </a:solidFill>
            <a:prstDash val="solid"/>
            <a:miter lim="800000"/>
            <a:headEnd type="none" w="med" len="med"/>
            <a:tailEnd type="arrow"/>
          </a:ln>
          <a:effectLst/>
        </p:spPr>
      </p:cxnSp>
      <p:cxnSp>
        <p:nvCxnSpPr>
          <p:cNvPr id="7" name="直接箭头连接符 6"/>
          <p:cNvCxnSpPr/>
          <p:nvPr/>
        </p:nvCxnSpPr>
        <p:spPr bwMode="auto">
          <a:xfrm flipH="1" flipV="1">
            <a:off x="4211960" y="3861048"/>
            <a:ext cx="216024" cy="504056"/>
          </a:xfrm>
          <a:prstGeom prst="straightConnector1">
            <a:avLst/>
          </a:prstGeom>
          <a:solidFill>
            <a:schemeClr val="accent1"/>
          </a:solidFill>
          <a:ln w="9525" cap="flat" cmpd="sng" algn="ctr">
            <a:solidFill>
              <a:schemeClr val="tx1"/>
            </a:solidFill>
            <a:prstDash val="solid"/>
            <a:miter lim="800000"/>
            <a:headEnd type="none" w="med" len="med"/>
            <a:tailEnd type="arrow"/>
          </a:ln>
          <a:effectLst/>
        </p:spPr>
      </p:cxnSp>
      <p:sp>
        <p:nvSpPr>
          <p:cNvPr id="2" name="椭圆 1"/>
          <p:cNvSpPr/>
          <p:nvPr/>
        </p:nvSpPr>
        <p:spPr>
          <a:xfrm>
            <a:off x="3275856" y="1772816"/>
            <a:ext cx="1368152" cy="43204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092280" y="2924944"/>
            <a:ext cx="1368152" cy="43204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164288" y="5157192"/>
            <a:ext cx="1368152" cy="43204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028384" y="5949280"/>
            <a:ext cx="1368152" cy="43204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title"/>
          </p:nvPr>
        </p:nvSpPr>
        <p:spPr/>
        <p:txBody>
          <a:bodyPr/>
          <a:lstStyle/>
          <a:p>
            <a:r>
              <a:rPr lang="zh-CN" altLang="en-US" dirty="0" smtClean="0">
                <a:latin typeface="华文楷体" pitchFamily="2" charset="-122"/>
                <a:ea typeface="华文楷体" pitchFamily="2" charset="-122"/>
              </a:rPr>
              <a:t>实验情况总结</a:t>
            </a:r>
            <a:endParaRPr lang="zh-CN" altLang="en-US" dirty="0">
              <a:latin typeface="华文楷体" pitchFamily="2" charset="-122"/>
              <a:ea typeface="华文楷体" pitchFamily="2" charset="-122"/>
            </a:endParaRPr>
          </a:p>
        </p:txBody>
      </p:sp>
      <p:sp>
        <p:nvSpPr>
          <p:cNvPr id="3" name="内容占位符 2"/>
          <p:cNvSpPr>
            <a:spLocks noGrp="1"/>
          </p:cNvSpPr>
          <p:nvPr>
            <p:ph sz="quarter" idx="1"/>
          </p:nvPr>
        </p:nvSpPr>
        <p:spPr>
          <a:xfrm>
            <a:off x="457200" y="1600200"/>
            <a:ext cx="8229600" cy="4925144"/>
          </a:xfrm>
        </p:spPr>
        <p:txBody>
          <a:bodyPr>
            <a:normAutofit/>
          </a:bodyPr>
          <a:lstStyle/>
          <a:p>
            <a:pPr marL="457200" indent="-457200">
              <a:buAutoNum type="arabicPeriod"/>
            </a:pPr>
            <a:r>
              <a:rPr lang="zh-CN" altLang="en-US" sz="2400" dirty="0" smtClean="0">
                <a:latin typeface="华文楷体" pitchFamily="2" charset="-122"/>
                <a:ea typeface="华文楷体" pitchFamily="2" charset="-122"/>
              </a:rPr>
              <a:t>滑动窗口协议实验</a:t>
            </a:r>
            <a:endParaRPr lang="en-US" altLang="zh-CN" sz="2400" dirty="0" smtClean="0">
              <a:latin typeface="华文楷体" pitchFamily="2" charset="-122"/>
              <a:ea typeface="华文楷体" pitchFamily="2" charset="-122"/>
            </a:endParaRP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常见问题：发送时需要维护一个缓存待发送队列，以防止占满窗口时上层仍有数据扔下来。</a:t>
            </a:r>
            <a:r>
              <a:rPr lang="en-US" altLang="zh-CN" sz="2400" dirty="0" smtClean="0">
                <a:latin typeface="华文楷体" pitchFamily="2" charset="-122"/>
                <a:ea typeface="华文楷体" pitchFamily="2" charset="-122"/>
              </a:rPr>
              <a:t>(</a:t>
            </a:r>
            <a:r>
              <a:rPr lang="zh-CN" altLang="en-US" sz="2400" dirty="0" smtClean="0">
                <a:latin typeface="华文楷体" pitchFamily="2" charset="-122"/>
                <a:ea typeface="华文楷体" pitchFamily="2" charset="-122"/>
              </a:rPr>
              <a:t>测试用例中可能测不出异常</a:t>
            </a:r>
            <a:r>
              <a:rPr lang="en-US" altLang="zh-CN" sz="2400" dirty="0" smtClean="0">
                <a:latin typeface="华文楷体" pitchFamily="2" charset="-122"/>
                <a:ea typeface="华文楷体" pitchFamily="2" charset="-122"/>
              </a:rPr>
              <a:t>)</a:t>
            </a:r>
          </a:p>
          <a:p>
            <a:pPr marL="457200" lvl="1" indent="-457200">
              <a:buAutoNum type="arabicPeriod" startAt="2"/>
            </a:pPr>
            <a:r>
              <a:rPr lang="en-US" altLang="zh-CN" sz="2400" dirty="0" smtClean="0">
                <a:latin typeface="华文楷体" pitchFamily="2" charset="-122"/>
                <a:ea typeface="华文楷体" pitchFamily="2" charset="-122"/>
              </a:rPr>
              <a:t>FTP</a:t>
            </a:r>
            <a:r>
              <a:rPr lang="zh-CN" altLang="en-US" sz="2400" dirty="0" smtClean="0">
                <a:latin typeface="华文楷体" pitchFamily="2" charset="-122"/>
                <a:ea typeface="华文楷体" pitchFamily="2" charset="-122"/>
              </a:rPr>
              <a:t>实验</a:t>
            </a:r>
            <a:r>
              <a:rPr lang="en-US" altLang="zh-CN" sz="2400" dirty="0" smtClean="0">
                <a:latin typeface="华文楷体" pitchFamily="2" charset="-122"/>
                <a:ea typeface="华文楷体" pitchFamily="2" charset="-122"/>
              </a:rPr>
              <a:t>  </a:t>
            </a: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主被动模式的理解</a:t>
            </a:r>
            <a:endParaRPr lang="en-US" altLang="zh-CN" sz="2400" dirty="0" smtClean="0">
              <a:latin typeface="华文楷体" pitchFamily="2" charset="-122"/>
              <a:ea typeface="华文楷体" pitchFamily="2" charset="-122"/>
            </a:endParaRP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多个客户端登陆</a:t>
            </a:r>
            <a:endParaRPr lang="en-US" altLang="zh-CN" sz="2400" dirty="0" smtClean="0">
              <a:latin typeface="华文楷体" pitchFamily="2" charset="-122"/>
              <a:ea typeface="华文楷体" pitchFamily="2" charset="-122"/>
            </a:endParaRP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不正常关闭时系统保留端口号几分钟</a:t>
            </a:r>
            <a:endParaRPr lang="en-US" altLang="zh-CN" sz="2400" dirty="0" smtClean="0">
              <a:latin typeface="华文楷体" pitchFamily="2" charset="-122"/>
              <a:ea typeface="华文楷体" pitchFamily="2" charset="-122"/>
            </a:endParaRP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很多同学采用一个</a:t>
            </a:r>
            <a:r>
              <a:rPr lang="en-US" altLang="zh-CN" sz="2400" dirty="0" smtClean="0">
                <a:latin typeface="华文楷体" pitchFamily="2" charset="-122"/>
                <a:ea typeface="华文楷体" pitchFamily="2" charset="-122"/>
              </a:rPr>
              <a:t>socket</a:t>
            </a:r>
            <a:r>
              <a:rPr lang="zh-CN" altLang="en-US" sz="2400" dirty="0" smtClean="0">
                <a:latin typeface="华文楷体" pitchFamily="2" charset="-122"/>
                <a:ea typeface="华文楷体" pitchFamily="2" charset="-122"/>
              </a:rPr>
              <a:t>来传数据和命令，不规范</a:t>
            </a:r>
            <a:endParaRPr lang="en-US" altLang="zh-CN" sz="2400" dirty="0" smtClean="0">
              <a:latin typeface="华文楷体" pitchFamily="2" charset="-122"/>
              <a:ea typeface="华文楷体" pitchFamily="2" charset="-122"/>
            </a:endParaRP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有同学做得很好，</a:t>
            </a:r>
            <a:r>
              <a:rPr lang="zh-CN" altLang="en-US" dirty="0">
                <a:latin typeface="华文楷体" pitchFamily="2" charset="-122"/>
                <a:ea typeface="华文楷体" pitchFamily="2" charset="-122"/>
              </a:rPr>
              <a:t>参考</a:t>
            </a:r>
            <a:r>
              <a:rPr lang="zh-CN" altLang="en-US" sz="2400" dirty="0" smtClean="0">
                <a:latin typeface="华文楷体" pitchFamily="2" charset="-122"/>
                <a:ea typeface="华文楷体" pitchFamily="2" charset="-122"/>
              </a:rPr>
              <a:t>标准进行实现，还加入了安全的考虑、支持</a:t>
            </a:r>
            <a:r>
              <a:rPr lang="en-US" altLang="zh-CN" sz="2400" dirty="0" smtClean="0">
                <a:latin typeface="华文楷体" pitchFamily="2" charset="-122"/>
                <a:ea typeface="华文楷体" pitchFamily="2" charset="-122"/>
              </a:rPr>
              <a:t>IPv6</a:t>
            </a:r>
            <a:r>
              <a:rPr lang="zh-CN" altLang="en-US" sz="2400" dirty="0" smtClean="0">
                <a:latin typeface="华文楷体" pitchFamily="2" charset="-122"/>
                <a:ea typeface="华文楷体" pitchFamily="2" charset="-122"/>
              </a:rPr>
              <a:t>等。</a:t>
            </a:r>
            <a:endParaRPr lang="en-US" altLang="zh-CN" sz="2400" dirty="0" smtClean="0">
              <a:latin typeface="华文楷体" pitchFamily="2" charset="-122"/>
              <a:ea typeface="华文楷体" pitchFamily="2" charset="-122"/>
            </a:endParaRPr>
          </a:p>
          <a:p>
            <a:pPr marL="457200" lvl="1" indent="-457200">
              <a:buNone/>
            </a:pPr>
            <a:endParaRPr lang="en-US" altLang="zh-CN" sz="2400" dirty="0" smtClean="0">
              <a:latin typeface="华文楷体" pitchFamily="2" charset="-122"/>
              <a:ea typeface="华文楷体" pitchFamily="2" charset="-122"/>
            </a:endParaRPr>
          </a:p>
          <a:p>
            <a:pPr marL="457200" lvl="1" indent="-457200">
              <a:buNone/>
            </a:pPr>
            <a:endParaRPr lang="en-US" altLang="zh-CN" sz="2400" dirty="0" smtClean="0">
              <a:latin typeface="华文楷体" pitchFamily="2" charset="-122"/>
              <a:ea typeface="华文楷体" pitchFamily="2" charset="-122"/>
            </a:endParaRPr>
          </a:p>
          <a:p>
            <a:pPr marL="457200" indent="-457200">
              <a:buNone/>
            </a:pPr>
            <a:endParaRPr lang="en-US" altLang="zh-CN" sz="2400" dirty="0" smtClean="0">
              <a:latin typeface="华文楷体" pitchFamily="2" charset="-122"/>
              <a:ea typeface="华文楷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title"/>
          </p:nvPr>
        </p:nvSpPr>
        <p:spPr/>
        <p:txBody>
          <a:bodyPr/>
          <a:lstStyle/>
          <a:p>
            <a:r>
              <a:rPr lang="zh-CN" altLang="en-US" dirty="0" smtClean="0">
                <a:latin typeface="华文楷体" pitchFamily="2" charset="-122"/>
                <a:ea typeface="华文楷体" pitchFamily="2" charset="-122"/>
              </a:rPr>
              <a:t>实验情况总结</a:t>
            </a:r>
            <a:endParaRPr lang="zh-CN" altLang="en-US" dirty="0">
              <a:latin typeface="华文楷体" pitchFamily="2" charset="-122"/>
              <a:ea typeface="华文楷体" pitchFamily="2" charset="-122"/>
            </a:endParaRPr>
          </a:p>
        </p:txBody>
      </p:sp>
      <p:sp>
        <p:nvSpPr>
          <p:cNvPr id="5" name="内容占位符 2"/>
          <p:cNvSpPr>
            <a:spLocks noGrp="1"/>
          </p:cNvSpPr>
          <p:nvPr>
            <p:ph sz="quarter" idx="1"/>
          </p:nvPr>
        </p:nvSpPr>
        <p:spPr>
          <a:xfrm>
            <a:off x="457200" y="1600200"/>
            <a:ext cx="8229600" cy="4925144"/>
          </a:xfrm>
        </p:spPr>
        <p:txBody>
          <a:bodyPr>
            <a:normAutofit/>
          </a:bodyPr>
          <a:lstStyle/>
          <a:p>
            <a:pPr marL="457200" lvl="1" indent="-457200">
              <a:buNone/>
            </a:pPr>
            <a:r>
              <a:rPr lang="en-US" altLang="zh-CN" sz="2400" dirty="0" smtClean="0">
                <a:latin typeface="华文楷体" pitchFamily="2" charset="-122"/>
                <a:ea typeface="华文楷体" pitchFamily="2" charset="-122"/>
              </a:rPr>
              <a:t>3. RIP</a:t>
            </a:r>
            <a:r>
              <a:rPr lang="zh-CN" altLang="en-US" sz="2400" dirty="0" smtClean="0">
                <a:latin typeface="华文楷体" pitchFamily="2" charset="-122"/>
                <a:ea typeface="华文楷体" pitchFamily="2" charset="-122"/>
              </a:rPr>
              <a:t>协议实验</a:t>
            </a:r>
            <a:endParaRPr lang="en-US" altLang="zh-CN" sz="2400" dirty="0" smtClean="0">
              <a:latin typeface="华文楷体" pitchFamily="2" charset="-122"/>
              <a:ea typeface="华文楷体" pitchFamily="2" charset="-122"/>
            </a:endParaRP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理解水平分裂</a:t>
            </a:r>
            <a:endParaRPr lang="en-US" altLang="zh-CN" sz="2400" dirty="0" smtClean="0">
              <a:latin typeface="华文楷体" pitchFamily="2" charset="-122"/>
              <a:ea typeface="华文楷体" pitchFamily="2" charset="-122"/>
            </a:endParaRPr>
          </a:p>
          <a:p>
            <a:pPr marL="457200" lvl="1" indent="-457200">
              <a:buNone/>
            </a:pPr>
            <a:r>
              <a:rPr lang="en-US" altLang="zh-CN" sz="2400" dirty="0" smtClean="0">
                <a:latin typeface="华文楷体" pitchFamily="2" charset="-122"/>
                <a:ea typeface="华文楷体" pitchFamily="2" charset="-122"/>
              </a:rPr>
              <a:t>      </a:t>
            </a:r>
            <a:r>
              <a:rPr lang="zh-CN" altLang="en-US" sz="2400" dirty="0" smtClean="0">
                <a:latin typeface="华文楷体" pitchFamily="2" charset="-122"/>
                <a:ea typeface="华文楷体" pitchFamily="2" charset="-122"/>
              </a:rPr>
              <a:t>收到</a:t>
            </a:r>
            <a:r>
              <a:rPr lang="en-US" altLang="zh-CN" sz="2400" dirty="0" smtClean="0">
                <a:latin typeface="华文楷体" pitchFamily="2" charset="-122"/>
                <a:ea typeface="华文楷体" pitchFamily="2" charset="-122"/>
              </a:rPr>
              <a:t>Response</a:t>
            </a:r>
            <a:r>
              <a:rPr lang="zh-CN" altLang="en-US" sz="2400" dirty="0" smtClean="0">
                <a:latin typeface="华文楷体" pitchFamily="2" charset="-122"/>
                <a:ea typeface="华文楷体" pitchFamily="2" charset="-122"/>
              </a:rPr>
              <a:t>报文时，检查本地是不是已经存在该路由，若不存在则新建路由表项。</a:t>
            </a:r>
            <a:endParaRPr lang="en-US" altLang="zh-CN" sz="2400" dirty="0" smtClean="0">
              <a:latin typeface="华文楷体" pitchFamily="2" charset="-122"/>
              <a:ea typeface="华文楷体" pitchFamily="2" charset="-122"/>
            </a:endParaRPr>
          </a:p>
          <a:p>
            <a:pPr marL="457200" indent="-457200">
              <a:buNone/>
            </a:pPr>
            <a:endParaRPr lang="en-US" altLang="zh-CN" sz="2400" dirty="0" smtClean="0">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title"/>
          </p:nvPr>
        </p:nvSpPr>
        <p:spPr/>
        <p:txBody>
          <a:bodyPr/>
          <a:lstStyle/>
          <a:p>
            <a:r>
              <a:rPr lang="zh-CN" altLang="en-US" dirty="0" smtClean="0">
                <a:latin typeface="华文楷体" pitchFamily="2" charset="-122"/>
                <a:ea typeface="华文楷体" pitchFamily="2" charset="-122"/>
              </a:rPr>
              <a:t>实验情况总结</a:t>
            </a:r>
            <a:endParaRPr lang="zh-CN" altLang="en-US" dirty="0">
              <a:latin typeface="华文楷体" pitchFamily="2" charset="-122"/>
              <a:ea typeface="华文楷体" pitchFamily="2" charset="-122"/>
            </a:endParaRPr>
          </a:p>
        </p:txBody>
      </p:sp>
      <p:sp>
        <p:nvSpPr>
          <p:cNvPr id="5" name="内容占位符 2"/>
          <p:cNvSpPr>
            <a:spLocks noGrp="1"/>
          </p:cNvSpPr>
          <p:nvPr>
            <p:ph sz="quarter" idx="1"/>
          </p:nvPr>
        </p:nvSpPr>
        <p:spPr>
          <a:xfrm>
            <a:off x="457200" y="1412776"/>
            <a:ext cx="8229600" cy="5112568"/>
          </a:xfrm>
        </p:spPr>
        <p:txBody>
          <a:bodyPr>
            <a:normAutofit/>
          </a:bodyPr>
          <a:lstStyle/>
          <a:p>
            <a:pPr marL="457200" lvl="1" indent="-457200">
              <a:buNone/>
            </a:pPr>
            <a:r>
              <a:rPr lang="en-US" altLang="zh-CN" sz="2400" dirty="0" smtClean="0">
                <a:solidFill>
                  <a:srgbClr val="FF0000"/>
                </a:solidFill>
                <a:latin typeface="华文楷体" pitchFamily="2" charset="-122"/>
                <a:ea typeface="华文楷体" pitchFamily="2" charset="-122"/>
              </a:rPr>
              <a:t>	</a:t>
            </a:r>
            <a:r>
              <a:rPr lang="zh-CN" altLang="en-US" sz="2400" dirty="0" smtClean="0">
                <a:solidFill>
                  <a:srgbClr val="FF0000"/>
                </a:solidFill>
                <a:latin typeface="华文楷体" pitchFamily="2" charset="-122"/>
                <a:ea typeface="华文楷体" pitchFamily="2" charset="-122"/>
              </a:rPr>
              <a:t>需要加强对协议的理解！</a:t>
            </a:r>
            <a:endParaRPr lang="en-US" altLang="zh-CN" sz="2400" dirty="0" smtClean="0">
              <a:latin typeface="华文楷体" pitchFamily="2" charset="-122"/>
              <a:ea typeface="华文楷体" pitchFamily="2" charset="-122"/>
            </a:endParaRPr>
          </a:p>
          <a:p>
            <a:pPr marL="457200" indent="-457200">
              <a:buNone/>
            </a:pPr>
            <a:r>
              <a:rPr lang="en-US" altLang="zh-CN" sz="2400" dirty="0" smtClean="0">
                <a:solidFill>
                  <a:srgbClr val="FF0000"/>
                </a:solidFill>
                <a:latin typeface="华文楷体" pitchFamily="2" charset="-122"/>
                <a:ea typeface="华文楷体" pitchFamily="2" charset="-122"/>
              </a:rPr>
              <a:t>      </a:t>
            </a:r>
            <a:r>
              <a:rPr lang="zh-CN" altLang="en-US" sz="2400" dirty="0" smtClean="0">
                <a:solidFill>
                  <a:srgbClr val="FF0000"/>
                </a:solidFill>
                <a:latin typeface="华文楷体" pitchFamily="2" charset="-122"/>
                <a:ea typeface="华文楷体" pitchFamily="2" charset="-122"/>
              </a:rPr>
              <a:t>期末将近，复习时要深入理解网络原理，能够灵活变通。祝大家取得好的成绩！</a:t>
            </a:r>
            <a:endParaRPr lang="en-US" altLang="zh-CN" sz="2400" dirty="0" smtClean="0">
              <a:solidFill>
                <a:srgbClr val="FF0000"/>
              </a:solidFill>
              <a:latin typeface="华文楷体" pitchFamily="2" charset="-122"/>
              <a:ea typeface="华文楷体" pitchFamily="2" charset="-122"/>
            </a:endParaRPr>
          </a:p>
        </p:txBody>
      </p:sp>
      <p:sp>
        <p:nvSpPr>
          <p:cNvPr id="6" name="笑脸 5"/>
          <p:cNvSpPr/>
          <p:nvPr/>
        </p:nvSpPr>
        <p:spPr>
          <a:xfrm>
            <a:off x="3707904" y="3429000"/>
            <a:ext cx="2088232" cy="1988840"/>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平衡">
  <a:themeElements>
    <a:clrScheme name="平衡">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平衡">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平衡">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2456</TotalTime>
  <Words>4978</Words>
  <Application>Microsoft Office PowerPoint</Application>
  <PresentationFormat>全屏显示(4:3)</PresentationFormat>
  <Paragraphs>626</Paragraphs>
  <Slides>50</Slides>
  <Notes>1</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2</vt:i4>
      </vt:variant>
      <vt:variant>
        <vt:lpstr>幻灯片标题</vt:lpstr>
      </vt:variant>
      <vt:variant>
        <vt:i4>50</vt:i4>
      </vt:variant>
    </vt:vector>
  </HeadingPairs>
  <TitlesOfParts>
    <vt:vector size="64" baseType="lpstr">
      <vt:lpstr>Franklin Gothic Book</vt:lpstr>
      <vt:lpstr>Perpetua</vt:lpstr>
      <vt:lpstr>华文楷体</vt:lpstr>
      <vt:lpstr>宋体</vt:lpstr>
      <vt:lpstr>幼圆</vt:lpstr>
      <vt:lpstr>Calibri</vt:lpstr>
      <vt:lpstr>Times New Roman</vt:lpstr>
      <vt:lpstr>Verdana</vt:lpstr>
      <vt:lpstr>Wingdings</vt:lpstr>
      <vt:lpstr>Wingdings 2</vt:lpstr>
      <vt:lpstr>Wingdings 3</vt:lpstr>
      <vt:lpstr>平衡</vt:lpstr>
      <vt:lpstr>公式</vt:lpstr>
      <vt:lpstr>图片</vt:lpstr>
      <vt:lpstr>典型习题及实验总结</vt:lpstr>
      <vt:lpstr>关于作业</vt:lpstr>
      <vt:lpstr>概述和物理层</vt:lpstr>
      <vt:lpstr>概述和物理层</vt:lpstr>
      <vt:lpstr>概述和物理层</vt:lpstr>
      <vt:lpstr>概述和物理层</vt:lpstr>
      <vt:lpstr>概述和物理层</vt:lpstr>
      <vt:lpstr>概述和物理层</vt:lpstr>
      <vt:lpstr>概述和物理层</vt:lpstr>
      <vt:lpstr>概述和物理层?</vt:lpstr>
      <vt:lpstr>概述和物理层?</vt:lpstr>
      <vt:lpstr>概述和物理层</vt:lpstr>
      <vt:lpstr>数据链路层</vt:lpstr>
      <vt:lpstr>数据链路层?</vt:lpstr>
      <vt:lpstr>数据链路层</vt:lpstr>
      <vt:lpstr>PowerPoint 演示文稿</vt:lpstr>
      <vt:lpstr>数据链路层</vt:lpstr>
      <vt:lpstr>数据链路层</vt:lpstr>
      <vt:lpstr>数据链路层</vt:lpstr>
      <vt:lpstr>数据链路层</vt:lpstr>
      <vt:lpstr>数据链路层</vt:lpstr>
      <vt:lpstr>MAC层</vt:lpstr>
      <vt:lpstr>MAC层</vt:lpstr>
      <vt:lpstr>MAC层</vt:lpstr>
      <vt:lpstr>MAC层</vt:lpstr>
      <vt:lpstr>MAC层</vt:lpstr>
      <vt:lpstr>MAC层</vt:lpstr>
      <vt:lpstr>MAC层</vt:lpstr>
      <vt:lpstr>网络层</vt:lpstr>
      <vt:lpstr>网络层</vt:lpstr>
      <vt:lpstr>PowerPoint 演示文稿</vt:lpstr>
      <vt:lpstr>网络层</vt:lpstr>
      <vt:lpstr>网络层</vt:lpstr>
      <vt:lpstr>网络层</vt:lpstr>
      <vt:lpstr>网络层</vt:lpstr>
      <vt:lpstr>网络层</vt:lpstr>
      <vt:lpstr>网络层</vt:lpstr>
      <vt:lpstr>传输层</vt:lpstr>
      <vt:lpstr>PowerPoint 演示文稿</vt:lpstr>
      <vt:lpstr>PowerPoint 演示文稿</vt:lpstr>
      <vt:lpstr>PowerPoint 演示文稿</vt:lpstr>
      <vt:lpstr>PowerPoint 演示文稿</vt:lpstr>
      <vt:lpstr>传输层</vt:lpstr>
      <vt:lpstr>PowerPoint 演示文稿</vt:lpstr>
      <vt:lpstr>PowerPoint 演示文稿</vt:lpstr>
      <vt:lpstr>传输层</vt:lpstr>
      <vt:lpstr>PowerPoint 演示文稿</vt:lpstr>
      <vt:lpstr>实验情况总结</vt:lpstr>
      <vt:lpstr>实验情况总结</vt:lpstr>
      <vt:lpstr>实验情况总结</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典型习题</dc:title>
  <cp:lastModifiedBy>Chen Meng</cp:lastModifiedBy>
  <cp:revision>214</cp:revision>
  <dcterms:modified xsi:type="dcterms:W3CDTF">2013-12-25T01:33:33Z</dcterms:modified>
</cp:coreProperties>
</file>