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1" r:id="rId25"/>
    <p:sldId id="282" r:id="rId26"/>
    <p:sldId id="283" r:id="rId27"/>
    <p:sldId id="284" r:id="rId28"/>
    <p:sldId id="286" r:id="rId29"/>
    <p:sldId id="287" r:id="rId30"/>
    <p:sldId id="289" r:id="rId31"/>
    <p:sldId id="291" r:id="rId32"/>
    <p:sldId id="290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107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394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920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962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320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477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556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050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32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760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39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35C50-A1ED-4E18-BEE4-BC6F7E1F4FD0}" type="datetimeFigureOut">
              <a:rPr lang="zh-CN" altLang="en-US" smtClean="0"/>
              <a:t>2018/6/28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CA781-7206-4D57-B58B-288552326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38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3.wmf"/><Relationship Id="rId18" Type="http://schemas.openxmlformats.org/officeDocument/2006/relationships/image" Target="../media/image15.wmf"/><Relationship Id="rId3" Type="http://schemas.openxmlformats.org/officeDocument/2006/relationships/oleObject" Target="../embeddings/oleObject9.bin"/><Relationship Id="rId21" Type="http://schemas.openxmlformats.org/officeDocument/2006/relationships/oleObject" Target="../embeddings/oleObject19.bin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4.bin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4.wmf"/><Relationship Id="rId20" Type="http://schemas.openxmlformats.org/officeDocument/2006/relationships/image" Target="../media/image16.w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10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5" Type="http://schemas.openxmlformats.org/officeDocument/2006/relationships/oleObject" Target="../embeddings/oleObject16.bin"/><Relationship Id="rId23" Type="http://schemas.openxmlformats.org/officeDocument/2006/relationships/oleObject" Target="../embeddings/oleObject20.bin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9.wmf"/><Relationship Id="rId9" Type="http://schemas.openxmlformats.org/officeDocument/2006/relationships/oleObject" Target="../embeddings/oleObject12.bin"/><Relationship Id="rId14" Type="http://schemas.openxmlformats.org/officeDocument/2006/relationships/oleObject" Target="../embeddings/oleObject15.bin"/><Relationship Id="rId22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8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形式语言与自动机 中厅讲座</a:t>
            </a:r>
            <a:endParaRPr lang="zh-CN" altLang="en-US" dirty="0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73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引言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32375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点多、碎</a:t>
            </a:r>
            <a:endParaRPr lang="en-US" altLang="zh-CN" dirty="0" smtClean="0"/>
          </a:p>
          <a:p>
            <a:r>
              <a:rPr lang="zh-CN" altLang="en-US" dirty="0" smtClean="0"/>
              <a:t>时间有限，捋主要思路</a:t>
            </a:r>
            <a:endParaRPr lang="en-US" altLang="zh-CN" dirty="0" smtClean="0"/>
          </a:p>
          <a:p>
            <a:r>
              <a:rPr lang="zh-CN" altLang="en-US" dirty="0" smtClean="0"/>
              <a:t>可能有些概念过的比较快，我个人可能语速比较快，所以有什么问题你们就随时打断</a:t>
            </a:r>
            <a:endParaRPr lang="en-US" altLang="zh-CN" dirty="0" smtClean="0"/>
          </a:p>
          <a:p>
            <a:r>
              <a:rPr lang="zh-CN" altLang="en-US" dirty="0" smtClean="0"/>
              <a:t>似乎可不太注意第</a:t>
            </a:r>
            <a:r>
              <a:rPr lang="en-US" altLang="zh-CN" dirty="0" smtClean="0"/>
              <a:t>4</a:t>
            </a:r>
            <a:r>
              <a:rPr lang="zh-CN" altLang="en-US" dirty="0" smtClean="0"/>
              <a:t>章的那几个算法？</a:t>
            </a:r>
            <a:endParaRPr lang="en-US" altLang="zh-CN" dirty="0" smtClean="0"/>
          </a:p>
          <a:p>
            <a:r>
              <a:rPr lang="zh-CN" altLang="en-US" dirty="0" smtClean="0"/>
              <a:t>概念（判断题）</a:t>
            </a:r>
            <a:r>
              <a:rPr lang="en-US" altLang="zh-CN" dirty="0" smtClean="0"/>
              <a:t>-</a:t>
            </a:r>
            <a:r>
              <a:rPr lang="en-US" altLang="zh-CN" dirty="0" err="1" smtClean="0"/>
              <a:t>ppt</a:t>
            </a:r>
            <a:endParaRPr lang="en-US" altLang="zh-CN" dirty="0" smtClean="0"/>
          </a:p>
          <a:p>
            <a:r>
              <a:rPr lang="zh-CN" altLang="en-US" dirty="0" smtClean="0"/>
              <a:t>算法（简答题）</a:t>
            </a:r>
            <a:r>
              <a:rPr lang="en-US" altLang="zh-CN" dirty="0" smtClean="0"/>
              <a:t> -</a:t>
            </a:r>
            <a:r>
              <a:rPr lang="en-US" altLang="zh-CN" dirty="0" err="1" smtClean="0"/>
              <a:t>ppt</a:t>
            </a:r>
            <a:endParaRPr lang="en-US" altLang="zh-CN" dirty="0" smtClean="0"/>
          </a:p>
          <a:p>
            <a:r>
              <a:rPr lang="zh-CN" altLang="en-US" dirty="0"/>
              <a:t>证明</a:t>
            </a:r>
            <a:r>
              <a:rPr lang="zh-CN" altLang="en-US" dirty="0" smtClean="0"/>
              <a:t>思路（证明题）</a:t>
            </a:r>
            <a:r>
              <a:rPr lang="en-US" altLang="zh-CN" dirty="0" smtClean="0"/>
              <a:t>-</a:t>
            </a:r>
            <a:r>
              <a:rPr lang="zh-CN" altLang="en-US" dirty="0" smtClean="0"/>
              <a:t>主要看课上证明，辅以作业中证明题</a:t>
            </a:r>
            <a:endParaRPr lang="en-US" altLang="zh-CN" dirty="0" smtClean="0"/>
          </a:p>
          <a:p>
            <a:r>
              <a:rPr lang="zh-CN" altLang="en-US" dirty="0" smtClean="0"/>
              <a:t>构造方法（构造题）</a:t>
            </a:r>
            <a:r>
              <a:rPr lang="en-US" altLang="zh-CN" dirty="0" smtClean="0"/>
              <a:t>-</a:t>
            </a:r>
            <a:r>
              <a:rPr lang="zh-CN" altLang="en-US" dirty="0" smtClean="0"/>
              <a:t>作业答案，课上例题</a:t>
            </a:r>
            <a:endParaRPr lang="en-US" altLang="zh-CN" dirty="0" smtClean="0"/>
          </a:p>
          <a:p>
            <a:r>
              <a:rPr lang="zh-CN" altLang="en-US" dirty="0" smtClean="0"/>
              <a:t>细节（所有题）</a:t>
            </a:r>
            <a:r>
              <a:rPr lang="en-US" altLang="zh-CN" dirty="0" smtClean="0"/>
              <a:t>-</a:t>
            </a:r>
            <a:r>
              <a:rPr lang="zh-CN" altLang="en-US" dirty="0" smtClean="0"/>
              <a:t>欢迎补充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38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第一讲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字母表</a:t>
            </a:r>
            <a:endParaRPr lang="en-US" altLang="zh-CN" dirty="0" smtClean="0"/>
          </a:p>
          <a:p>
            <a:r>
              <a:rPr lang="zh-CN" altLang="en-US" dirty="0" smtClean="0"/>
              <a:t>运算</a:t>
            </a:r>
            <a:endParaRPr lang="en-US" altLang="zh-CN" dirty="0" smtClean="0"/>
          </a:p>
          <a:p>
            <a:r>
              <a:rPr lang="zh-CN" altLang="en-US" dirty="0" smtClean="0"/>
              <a:t>语言</a:t>
            </a:r>
            <a:endParaRPr lang="en-US" altLang="zh-CN" dirty="0" smtClean="0"/>
          </a:p>
          <a:p>
            <a:r>
              <a:rPr lang="zh-CN" altLang="en-US" dirty="0"/>
              <a:t>归纳</a:t>
            </a:r>
            <a:r>
              <a:rPr lang="zh-CN" altLang="en-US" dirty="0" smtClean="0"/>
              <a:t>与互归纳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159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第二讲</a:t>
            </a:r>
            <a:r>
              <a:rPr lang="en-US" altLang="zh-CN" dirty="0" smtClean="0"/>
              <a:t>CFG</a:t>
            </a:r>
            <a:r>
              <a:rPr lang="zh-CN" altLang="en-US" dirty="0" smtClean="0"/>
              <a:t>与</a:t>
            </a:r>
            <a:r>
              <a:rPr lang="en-US" altLang="zh-CN" dirty="0" smtClean="0"/>
              <a:t>CFL </a:t>
            </a:r>
            <a:r>
              <a:rPr lang="zh-CN" altLang="en-US" dirty="0" smtClean="0"/>
              <a:t>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上下文无关语言的定义</a:t>
            </a:r>
            <a:r>
              <a:rPr lang="en-US" altLang="zh-CN" dirty="0" smtClean="0"/>
              <a:t>G=(V,T,P,S)</a:t>
            </a:r>
          </a:p>
          <a:p>
            <a:r>
              <a:rPr lang="zh-CN" altLang="en-US" dirty="0" smtClean="0"/>
              <a:t>归约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推导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最左推导</a:t>
            </a:r>
            <a:r>
              <a:rPr lang="en-US" altLang="zh-CN" dirty="0" smtClean="0"/>
              <a:t>&amp;</a:t>
            </a:r>
            <a:r>
              <a:rPr lang="zh-CN" altLang="en-US" dirty="0" smtClean="0"/>
              <a:t>最右推导</a:t>
            </a:r>
            <a:endParaRPr lang="en-US" altLang="zh-CN" dirty="0" smtClean="0"/>
          </a:p>
          <a:p>
            <a:r>
              <a:rPr lang="en-US" altLang="zh-CN" dirty="0" smtClean="0"/>
              <a:t>L(CFG)=CFL</a:t>
            </a:r>
          </a:p>
          <a:p>
            <a:r>
              <a:rPr lang="en-US" altLang="zh-CN" dirty="0" smtClean="0"/>
              <a:t>Chomsky</a:t>
            </a:r>
            <a:r>
              <a:rPr lang="zh-CN" altLang="en-US" dirty="0" smtClean="0"/>
              <a:t>四型语法分类</a:t>
            </a:r>
            <a:r>
              <a:rPr lang="en-US" altLang="zh-CN" dirty="0" smtClean="0"/>
              <a:t>——</a:t>
            </a:r>
            <a:r>
              <a:rPr lang="zh-CN" altLang="en-US" dirty="0" smtClean="0"/>
              <a:t>区别在于产生式的箭头左边和右边字符串的限制</a:t>
            </a:r>
            <a:endParaRPr lang="en-US" altLang="zh-CN" dirty="0" smtClean="0"/>
          </a:p>
          <a:p>
            <a:r>
              <a:rPr lang="zh-CN" altLang="en-US" dirty="0" smtClean="0"/>
              <a:t>语法分析树及其果实</a:t>
            </a:r>
            <a:endParaRPr lang="en-US" altLang="zh-CN" dirty="0" smtClean="0"/>
          </a:p>
          <a:p>
            <a:r>
              <a:rPr lang="zh-CN" altLang="en-US" dirty="0" smtClean="0"/>
              <a:t>归约</a:t>
            </a:r>
            <a:r>
              <a:rPr lang="en-US" altLang="zh-CN" dirty="0" smtClean="0"/>
              <a:t>-&gt;</a:t>
            </a:r>
            <a:r>
              <a:rPr lang="zh-CN" altLang="en-US" dirty="0" smtClean="0"/>
              <a:t>推导</a:t>
            </a:r>
            <a:r>
              <a:rPr lang="en-US" altLang="zh-CN" dirty="0" smtClean="0"/>
              <a:t>-&gt;</a:t>
            </a:r>
            <a:r>
              <a:rPr lang="zh-CN" altLang="en-US" dirty="0" smtClean="0"/>
              <a:t>树</a:t>
            </a:r>
            <a:r>
              <a:rPr lang="en-US" altLang="zh-CN" dirty="0" smtClean="0"/>
              <a:t>-&gt;</a:t>
            </a:r>
            <a:r>
              <a:rPr lang="zh-CN" altLang="en-US" dirty="0" smtClean="0"/>
              <a:t>推导</a:t>
            </a:r>
            <a:endParaRPr lang="en-US" altLang="zh-CN" dirty="0" smtClean="0"/>
          </a:p>
          <a:p>
            <a:pPr lvl="1"/>
            <a:r>
              <a:rPr lang="zh-CN" altLang="en-US" dirty="0"/>
              <a:t>证明</a:t>
            </a:r>
            <a:r>
              <a:rPr lang="zh-CN" altLang="en-US" dirty="0" smtClean="0"/>
              <a:t>时善用第一个产生式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21573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0531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053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0533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>
            <a:off x="2208213" y="1412876"/>
            <a:ext cx="8280400" cy="411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²"/>
            </a:pPr>
            <a:r>
              <a:rPr lang="en-US" altLang="zh-CN" sz="3200" dirty="0">
                <a:latin typeface="Arial" pitchFamily="34" charset="0"/>
                <a:ea typeface="楷体_GB2312" pitchFamily="49" charset="-122"/>
              </a:rPr>
              <a:t> 0 </a:t>
            </a:r>
            <a:r>
              <a:rPr lang="zh-CN" altLang="en-US" sz="3200" dirty="0">
                <a:latin typeface="Arial" pitchFamily="34" charset="0"/>
                <a:ea typeface="楷体_GB2312" pitchFamily="49" charset="-122"/>
              </a:rPr>
              <a:t>型文法</a:t>
            </a:r>
            <a:endParaRPr lang="zh-CN" altLang="en-US" sz="32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zh-CN" altLang="en-US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0 </a:t>
            </a: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 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G = (V, 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T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P</a:t>
            </a:r>
            <a:r>
              <a:rPr lang="en-US" altLang="zh-CN" sz="2800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S ) </a:t>
            </a: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的产生式形如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   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,</a:t>
            </a:r>
          </a:p>
          <a:p>
            <a:pPr>
              <a:buFont typeface="Wingdings" pitchFamily="2" charset="2"/>
              <a:buNone/>
            </a:pP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    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其中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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,  (VT)*</a:t>
            </a: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，但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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</a:rPr>
              <a:t>中至少包含一个非终结</a:t>
            </a:r>
          </a:p>
          <a:p>
            <a:pPr>
              <a:buFont typeface="Wingdings" pitchFamily="2" charset="2"/>
              <a:buNone/>
            </a:pPr>
            <a:r>
              <a:rPr lang="zh-CN" altLang="en-US" sz="2800" dirty="0">
                <a:latin typeface="Arial" pitchFamily="34" charset="0"/>
                <a:ea typeface="楷体_GB2312" pitchFamily="49" charset="-122"/>
              </a:rPr>
              <a:t>     符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  </a:t>
            </a:r>
          </a:p>
          <a:p>
            <a:pPr>
              <a:buFont typeface="Wingdings" pitchFamily="2" charset="2"/>
              <a:buNone/>
            </a:pPr>
            <a:endParaRPr lang="en-US" altLang="zh-CN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</a:t>
            </a: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能够用 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0 </a:t>
            </a: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型文法定义的语言称为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</a:rPr>
              <a:t>0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</a:rPr>
              <a:t>型语言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</a:p>
          <a:p>
            <a:pPr>
              <a:buFont typeface="Wingdings" pitchFamily="2" charset="2"/>
              <a:buNone/>
            </a:pPr>
            <a:endParaRPr lang="en-US" altLang="zh-CN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Char char="²"/>
            </a:pPr>
            <a:r>
              <a:rPr lang="en-US" altLang="zh-CN" sz="3200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3200" dirty="0">
                <a:latin typeface="Arial" pitchFamily="34" charset="0"/>
                <a:ea typeface="楷体_GB2312" pitchFamily="49" charset="-122"/>
              </a:rPr>
              <a:t>结论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 </a:t>
            </a:r>
          </a:p>
          <a:p>
            <a:pPr>
              <a:buFont typeface="Wingdings" pitchFamily="2" charset="2"/>
              <a:buNone/>
            </a:pPr>
            <a:endParaRPr lang="zh-CN" altLang="en-US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      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0 </a:t>
            </a: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型文法的能力相当于图灵机</a:t>
            </a:r>
          </a:p>
          <a:p>
            <a:pPr>
              <a:buFont typeface="Wingdings" pitchFamily="2" charset="2"/>
              <a:buNone/>
            </a:pP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（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Turing machines</a:t>
            </a: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）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</p:txBody>
      </p:sp>
      <p:sp>
        <p:nvSpPr>
          <p:cNvPr id="150537" name="Rectangle 9"/>
          <p:cNvSpPr>
            <a:spLocks noChangeArrowheads="1"/>
          </p:cNvSpPr>
          <p:nvPr/>
        </p:nvSpPr>
        <p:spPr bwMode="auto">
          <a:xfrm>
            <a:off x="2703513" y="266700"/>
            <a:ext cx="6661150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>
                <a:latin typeface="Arial" pitchFamily="34" charset="0"/>
                <a:ea typeface="华文行楷" pitchFamily="2" charset="-122"/>
              </a:rPr>
              <a:t>文法与语言的</a:t>
            </a:r>
            <a:r>
              <a:rPr lang="en-US" altLang="zh-CN" sz="3600">
                <a:latin typeface="Arial" pitchFamily="34" charset="0"/>
                <a:ea typeface="华文行楷" pitchFamily="2" charset="-122"/>
              </a:rPr>
              <a:t>Chomsky</a:t>
            </a:r>
            <a:r>
              <a:rPr lang="zh-CN" altLang="en-US" sz="3600">
                <a:latin typeface="Arial" pitchFamily="34" charset="0"/>
                <a:ea typeface="华文行楷" pitchFamily="2" charset="-122"/>
              </a:rPr>
              <a:t>分类方法</a:t>
            </a:r>
          </a:p>
        </p:txBody>
      </p:sp>
    </p:spTree>
    <p:extLst>
      <p:ext uri="{BB962C8B-B14F-4D97-AF65-F5344CB8AC3E}">
        <p14:creationId xmlns:p14="http://schemas.microsoft.com/office/powerpoint/2010/main" val="55607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1011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101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1013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1015" name="Rectangle 7"/>
          <p:cNvSpPr>
            <a:spLocks noChangeArrowheads="1"/>
          </p:cNvSpPr>
          <p:nvPr/>
        </p:nvSpPr>
        <p:spPr bwMode="auto">
          <a:xfrm>
            <a:off x="2136776" y="1362075"/>
            <a:ext cx="8207375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²"/>
            </a:pPr>
            <a:r>
              <a:rPr lang="en-US" altLang="zh-CN" sz="3200" dirty="0">
                <a:latin typeface="Arial" pitchFamily="34" charset="0"/>
                <a:ea typeface="楷体_GB2312" pitchFamily="49" charset="-122"/>
              </a:rPr>
              <a:t>  1 </a:t>
            </a:r>
            <a:r>
              <a:rPr lang="zh-CN" altLang="en-US" sz="3200" dirty="0">
                <a:latin typeface="Arial" pitchFamily="34" charset="0"/>
                <a:ea typeface="楷体_GB2312" pitchFamily="49" charset="-122"/>
              </a:rPr>
              <a:t>型文法</a:t>
            </a:r>
            <a:endParaRPr lang="zh-CN" altLang="en-US" sz="32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zh-CN" altLang="en-US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G = (V,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T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P</a:t>
            </a:r>
            <a:r>
              <a:rPr lang="en-US" altLang="zh-CN" sz="2400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S )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的产生式形如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  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,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满足</a:t>
            </a: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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，仅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S  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例外，且要求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S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不得出现在任何产</a:t>
            </a: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     生式的右部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 1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型文法也称谓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上下文有关文法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（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context-</a:t>
            </a: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sensitive grammars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）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en-US" altLang="zh-CN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能够用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型文法定义的语言称为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1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型语言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或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上下文有关</a:t>
            </a: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     语言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 </a:t>
            </a:r>
          </a:p>
          <a:p>
            <a:pPr>
              <a:buFont typeface="Wingdings" pitchFamily="2" charset="2"/>
              <a:buNone/>
            </a:pPr>
            <a:endParaRPr lang="en-US" altLang="zh-CN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    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与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型文法的能力相当的一种状态机模型为线性有界自</a:t>
            </a: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动机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</p:txBody>
      </p:sp>
      <p:sp>
        <p:nvSpPr>
          <p:cNvPr id="171016" name="Rectangle 8"/>
          <p:cNvSpPr>
            <a:spLocks noChangeArrowheads="1"/>
          </p:cNvSpPr>
          <p:nvPr/>
        </p:nvSpPr>
        <p:spPr bwMode="auto">
          <a:xfrm>
            <a:off x="2703513" y="266700"/>
            <a:ext cx="6661150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dirty="0">
                <a:latin typeface="Arial" pitchFamily="34" charset="0"/>
                <a:ea typeface="华文行楷" pitchFamily="2" charset="-122"/>
              </a:rPr>
              <a:t>文法与语言的</a:t>
            </a:r>
            <a:r>
              <a:rPr lang="en-US" altLang="zh-CN" sz="3600" dirty="0">
                <a:latin typeface="Arial" pitchFamily="34" charset="0"/>
                <a:ea typeface="华文行楷" pitchFamily="2" charset="-122"/>
              </a:rPr>
              <a:t>Chomsky</a:t>
            </a:r>
            <a:r>
              <a:rPr lang="zh-CN" altLang="en-US" sz="3600" dirty="0">
                <a:latin typeface="Arial" pitchFamily="34" charset="0"/>
                <a:ea typeface="华文行楷" pitchFamily="2" charset="-122"/>
              </a:rPr>
              <a:t>分类方法</a:t>
            </a:r>
          </a:p>
        </p:txBody>
      </p:sp>
    </p:spTree>
    <p:extLst>
      <p:ext uri="{BB962C8B-B14F-4D97-AF65-F5344CB8AC3E}">
        <p14:creationId xmlns:p14="http://schemas.microsoft.com/office/powerpoint/2010/main" val="303400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2035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203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2037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2039" name="Rectangle 7"/>
          <p:cNvSpPr>
            <a:spLocks noChangeArrowheads="1"/>
          </p:cNvSpPr>
          <p:nvPr/>
        </p:nvSpPr>
        <p:spPr bwMode="auto">
          <a:xfrm>
            <a:off x="2208213" y="1341438"/>
            <a:ext cx="81534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²"/>
            </a:pPr>
            <a:r>
              <a:rPr lang="en-US" altLang="zh-CN" sz="3200" dirty="0">
                <a:latin typeface="Arial" pitchFamily="34" charset="0"/>
                <a:ea typeface="楷体_GB2312" pitchFamily="49" charset="-122"/>
              </a:rPr>
              <a:t>  2 </a:t>
            </a:r>
            <a:r>
              <a:rPr lang="zh-CN" altLang="en-US" sz="3200" dirty="0">
                <a:latin typeface="Arial" pitchFamily="34" charset="0"/>
                <a:ea typeface="楷体_GB2312" pitchFamily="49" charset="-122"/>
              </a:rPr>
              <a:t>型文法</a:t>
            </a:r>
            <a:endParaRPr lang="zh-CN" altLang="en-US" sz="32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zh-CN" altLang="en-US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2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G = (V,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T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P</a:t>
            </a:r>
            <a:r>
              <a:rPr lang="en-US" altLang="zh-CN" sz="2400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S )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的产生式形如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  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,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其中</a:t>
            </a: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AV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 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(VT)*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 2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型文法即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上下文无关文法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en-US" altLang="zh-CN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能够用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2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型文法定义的语言称为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2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型语言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，即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上下文无</a:t>
            </a: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       关语言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en-US" altLang="zh-CN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Char char="²"/>
            </a:pPr>
            <a:r>
              <a:rPr lang="en-US" altLang="zh-CN" sz="3200" dirty="0">
                <a:latin typeface="Arial" pitchFamily="34" charset="0"/>
                <a:ea typeface="楷体_GB2312" pitchFamily="49" charset="-122"/>
              </a:rPr>
              <a:t>  </a:t>
            </a:r>
            <a:r>
              <a:rPr lang="zh-CN" altLang="en-US" sz="3200" dirty="0">
                <a:latin typeface="Arial" pitchFamily="34" charset="0"/>
                <a:ea typeface="楷体_GB2312" pitchFamily="49" charset="-122"/>
              </a:rPr>
              <a:t>结论  </a:t>
            </a:r>
          </a:p>
          <a:p>
            <a:pPr>
              <a:buFont typeface="Wingdings" pitchFamily="2" charset="2"/>
              <a:buNone/>
            </a:pPr>
            <a:endParaRPr lang="zh-CN" altLang="en-US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与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2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型文法的能力相当的一种状态机模型为下推自动机</a:t>
            </a: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（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Pushdown Automata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）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</p:txBody>
      </p:sp>
      <p:sp>
        <p:nvSpPr>
          <p:cNvPr id="172040" name="Rectangle 8"/>
          <p:cNvSpPr>
            <a:spLocks noChangeArrowheads="1"/>
          </p:cNvSpPr>
          <p:nvPr/>
        </p:nvSpPr>
        <p:spPr bwMode="auto">
          <a:xfrm>
            <a:off x="2703513" y="266700"/>
            <a:ext cx="6661150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>
                <a:latin typeface="Arial" pitchFamily="34" charset="0"/>
                <a:ea typeface="华文行楷" pitchFamily="2" charset="-122"/>
              </a:rPr>
              <a:t>文法与语言的</a:t>
            </a:r>
            <a:r>
              <a:rPr lang="en-US" altLang="zh-CN" sz="3600">
                <a:latin typeface="Arial" pitchFamily="34" charset="0"/>
                <a:ea typeface="华文行楷" pitchFamily="2" charset="-122"/>
              </a:rPr>
              <a:t>Chomsky</a:t>
            </a:r>
            <a:r>
              <a:rPr lang="zh-CN" altLang="en-US" sz="3600">
                <a:latin typeface="Arial" pitchFamily="34" charset="0"/>
                <a:ea typeface="华文行楷" pitchFamily="2" charset="-122"/>
              </a:rPr>
              <a:t>分类方法</a:t>
            </a:r>
          </a:p>
        </p:txBody>
      </p:sp>
    </p:spTree>
    <p:extLst>
      <p:ext uri="{BB962C8B-B14F-4D97-AF65-F5344CB8AC3E}">
        <p14:creationId xmlns:p14="http://schemas.microsoft.com/office/powerpoint/2010/main" val="18907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AutoShape 2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3059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306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3061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73063" name="Rectangle 7"/>
          <p:cNvSpPr>
            <a:spLocks noChangeArrowheads="1"/>
          </p:cNvSpPr>
          <p:nvPr/>
        </p:nvSpPr>
        <p:spPr bwMode="auto">
          <a:xfrm>
            <a:off x="2209800" y="1519238"/>
            <a:ext cx="81534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Wingdings" pitchFamily="2" charset="2"/>
              <a:buChar char="²"/>
            </a:pPr>
            <a:r>
              <a:rPr lang="en-US" altLang="zh-CN" sz="3200" dirty="0">
                <a:latin typeface="Arial" pitchFamily="34" charset="0"/>
                <a:ea typeface="楷体_GB2312" pitchFamily="49" charset="-122"/>
              </a:rPr>
              <a:t>  3 </a:t>
            </a:r>
            <a:r>
              <a:rPr lang="zh-CN" altLang="en-US" sz="3200" dirty="0">
                <a:latin typeface="Arial" pitchFamily="34" charset="0"/>
                <a:ea typeface="楷体_GB2312" pitchFamily="49" charset="-122"/>
              </a:rPr>
              <a:t>型文法</a:t>
            </a:r>
            <a:endParaRPr lang="zh-CN" altLang="en-US" sz="32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endParaRPr lang="zh-CN" altLang="en-US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3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G = (V,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T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P</a:t>
            </a:r>
            <a:r>
              <a:rPr lang="en-US" altLang="zh-CN" sz="2400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S )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的产生式形如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  </a:t>
            </a:r>
            <a:r>
              <a:rPr lang="en-US" altLang="zh-CN" sz="2400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aB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或 </a:t>
            </a: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  a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,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其中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A, BV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  T  {}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</a:t>
            </a:r>
          </a:p>
          <a:p>
            <a:pPr>
              <a:buFont typeface="Wingdings" pitchFamily="2" charset="2"/>
              <a:buNone/>
            </a:pPr>
            <a:endParaRPr lang="en-US" altLang="zh-CN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3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型文法也称为正规文法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en-US" altLang="zh-CN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能够用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3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型文法定义的语言称为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3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型语言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，即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正规语言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  <a:p>
            <a:pPr>
              <a:buFont typeface="Wingdings" pitchFamily="2" charset="2"/>
              <a:buNone/>
            </a:pPr>
            <a:endParaRPr lang="en-US" altLang="zh-CN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Char char="²"/>
            </a:pPr>
            <a:r>
              <a:rPr lang="en-US" altLang="zh-CN" sz="3200" dirty="0">
                <a:latin typeface="Arial" pitchFamily="34" charset="0"/>
                <a:ea typeface="楷体_GB2312" pitchFamily="49" charset="-122"/>
              </a:rPr>
              <a:t>  </a:t>
            </a:r>
            <a:r>
              <a:rPr lang="zh-CN" altLang="en-US" sz="3200" dirty="0">
                <a:latin typeface="Arial" pitchFamily="34" charset="0"/>
                <a:ea typeface="楷体_GB2312" pitchFamily="49" charset="-122"/>
              </a:rPr>
              <a:t>结论  </a:t>
            </a:r>
          </a:p>
          <a:p>
            <a:pPr>
              <a:buFont typeface="Wingdings" pitchFamily="2" charset="2"/>
              <a:buNone/>
            </a:pPr>
            <a:endParaRPr lang="zh-CN" altLang="en-US" sz="8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3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型文法的能力等价于有限状态自动机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</p:txBody>
      </p:sp>
      <p:sp>
        <p:nvSpPr>
          <p:cNvPr id="173064" name="Rectangle 8"/>
          <p:cNvSpPr>
            <a:spLocks noChangeArrowheads="1"/>
          </p:cNvSpPr>
          <p:nvPr/>
        </p:nvSpPr>
        <p:spPr bwMode="auto">
          <a:xfrm>
            <a:off x="2703513" y="266700"/>
            <a:ext cx="6661150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>
                <a:latin typeface="Arial" pitchFamily="34" charset="0"/>
                <a:ea typeface="华文行楷" pitchFamily="2" charset="-122"/>
              </a:rPr>
              <a:t>文法与语言的</a:t>
            </a:r>
            <a:r>
              <a:rPr lang="en-US" altLang="zh-CN" sz="3600">
                <a:latin typeface="Arial" pitchFamily="34" charset="0"/>
                <a:ea typeface="华文行楷" pitchFamily="2" charset="-122"/>
              </a:rPr>
              <a:t>Chomsky</a:t>
            </a:r>
            <a:r>
              <a:rPr lang="zh-CN" altLang="en-US" sz="3600">
                <a:latin typeface="Arial" pitchFamily="34" charset="0"/>
                <a:ea typeface="华文行楷" pitchFamily="2" charset="-122"/>
              </a:rPr>
              <a:t>分类方法</a:t>
            </a:r>
          </a:p>
        </p:txBody>
      </p:sp>
    </p:spTree>
    <p:extLst>
      <p:ext uri="{BB962C8B-B14F-4D97-AF65-F5344CB8AC3E}">
        <p14:creationId xmlns:p14="http://schemas.microsoft.com/office/powerpoint/2010/main" val="27976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第二讲</a:t>
            </a:r>
            <a:r>
              <a:rPr lang="en-US" altLang="zh-CN" dirty="0" smtClean="0"/>
              <a:t> </a:t>
            </a:r>
            <a:r>
              <a:rPr lang="zh-CN" altLang="en-US" dirty="0" smtClean="0"/>
              <a:t>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二义文法</a:t>
            </a:r>
            <a:endParaRPr lang="en-US" altLang="zh-CN" dirty="0" smtClean="0"/>
          </a:p>
          <a:p>
            <a:r>
              <a:rPr lang="zh-CN" altLang="en-US" dirty="0" smtClean="0">
                <a:solidFill>
                  <a:srgbClr val="FF0000"/>
                </a:solidFill>
              </a:rPr>
              <a:t>文法</a:t>
            </a:r>
            <a:r>
              <a:rPr lang="zh-CN" altLang="en-US" dirty="0" smtClean="0"/>
              <a:t>的无二义性</a:t>
            </a:r>
            <a:r>
              <a:rPr lang="en-US" altLang="zh-CN" dirty="0" smtClean="0"/>
              <a:t>/</a:t>
            </a:r>
            <a:r>
              <a:rPr lang="zh-CN" altLang="en-US" dirty="0" smtClean="0"/>
              <a:t>二义性和</a:t>
            </a:r>
            <a:r>
              <a:rPr lang="zh-CN" altLang="en-US" dirty="0" smtClean="0">
                <a:solidFill>
                  <a:srgbClr val="FF0000"/>
                </a:solidFill>
              </a:rPr>
              <a:t>语言</a:t>
            </a:r>
            <a:r>
              <a:rPr lang="zh-CN" altLang="en-US" dirty="0" smtClean="0"/>
              <a:t>的固有二义性</a:t>
            </a:r>
            <a:endParaRPr lang="en-US" altLang="zh-CN" dirty="0" smtClean="0"/>
          </a:p>
          <a:p>
            <a:r>
              <a:rPr lang="zh-CN" altLang="en-US" dirty="0" smtClean="0"/>
              <a:t>消除二义性的方法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算符优先级联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左结合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最近嵌套法解决悬挂</a:t>
            </a:r>
            <a:r>
              <a:rPr lang="en-US" altLang="zh-CN" dirty="0" smtClean="0"/>
              <a:t>else</a:t>
            </a:r>
            <a:r>
              <a:rPr lang="zh-CN" altLang="en-US" dirty="0" smtClean="0"/>
              <a:t>二义性</a:t>
            </a:r>
            <a:endParaRPr lang="en-US" altLang="zh-CN" dirty="0"/>
          </a:p>
          <a:p>
            <a:pPr lvl="1"/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00350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第二章 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设计上下文无关文法</a:t>
            </a:r>
            <a:endParaRPr lang="en-US" altLang="zh-CN" dirty="0" smtClean="0"/>
          </a:p>
          <a:p>
            <a:pPr lvl="1"/>
            <a:r>
              <a:rPr lang="zh-CN" altLang="en-US" dirty="0"/>
              <a:t>极端</a:t>
            </a:r>
            <a:r>
              <a:rPr lang="zh-CN" altLang="en-US" dirty="0" smtClean="0"/>
              <a:t>情况</a:t>
            </a:r>
            <a:r>
              <a:rPr lang="en-US" altLang="zh-CN" dirty="0" smtClean="0"/>
              <a:t>double check</a:t>
            </a:r>
          </a:p>
          <a:p>
            <a:r>
              <a:rPr lang="zh-CN" altLang="en-US" dirty="0" smtClean="0"/>
              <a:t>文法的二义消除</a:t>
            </a:r>
            <a:endParaRPr lang="en-US" altLang="zh-CN" dirty="0" smtClean="0"/>
          </a:p>
          <a:p>
            <a:r>
              <a:rPr lang="zh-CN" altLang="en-US" dirty="0" smtClean="0"/>
              <a:t>*证明某个文法的语言是某种串集合</a:t>
            </a:r>
            <a:endParaRPr lang="en-US" altLang="zh-CN" dirty="0" smtClean="0"/>
          </a:p>
          <a:p>
            <a:pPr lvl="1"/>
            <a:r>
              <a:rPr lang="zh-CN" altLang="en-US" dirty="0"/>
              <a:t>两边</a:t>
            </a:r>
            <a:r>
              <a:rPr lang="zh-CN" altLang="en-US" dirty="0" smtClean="0"/>
              <a:t>证，一边归纳于串长度，一边归纳于推导步数</a:t>
            </a:r>
            <a:endParaRPr lang="en-US" altLang="zh-CN" dirty="0" smtClean="0"/>
          </a:p>
          <a:p>
            <a:pPr lvl="1"/>
            <a:r>
              <a:rPr lang="zh-CN" altLang="en-US" dirty="0"/>
              <a:t>有时要</a:t>
            </a:r>
            <a:r>
              <a:rPr lang="zh-CN" altLang="en-US" dirty="0" smtClean="0"/>
              <a:t>用互归纳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烦！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55135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第三讲</a:t>
            </a:r>
            <a:r>
              <a:rPr lang="en-US" altLang="zh-CN" dirty="0" smtClean="0"/>
              <a:t>RE</a:t>
            </a:r>
            <a:r>
              <a:rPr lang="zh-CN" altLang="en-US" dirty="0" smtClean="0"/>
              <a:t> 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正规表达式定义：归纳定义</a:t>
            </a:r>
            <a:endParaRPr lang="en-US" altLang="zh-CN" dirty="0" smtClean="0"/>
          </a:p>
          <a:p>
            <a:r>
              <a:rPr lang="zh-CN" altLang="en-US" dirty="0"/>
              <a:t>正规语言</a:t>
            </a:r>
            <a:r>
              <a:rPr lang="zh-CN" altLang="en-US" dirty="0" smtClean="0"/>
              <a:t>定义（类似）</a:t>
            </a:r>
            <a:endParaRPr lang="en-US" altLang="zh-CN" dirty="0" smtClean="0"/>
          </a:p>
          <a:p>
            <a:r>
              <a:rPr lang="zh-CN" altLang="en-US" dirty="0" smtClean="0"/>
              <a:t>代数定律具体化及其推论</a:t>
            </a:r>
            <a:endParaRPr lang="en-US" altLang="zh-CN" dirty="0" smtClean="0"/>
          </a:p>
          <a:p>
            <a:pPr lvl="1"/>
            <a:r>
              <a:rPr lang="en-US" altLang="zh-CN" dirty="0" err="1" smtClean="0"/>
              <a:t>E.g.L</a:t>
            </a:r>
            <a:r>
              <a:rPr lang="en-US" altLang="zh-CN" dirty="0" smtClean="0"/>
              <a:t>(M+N)=LM+LN-&gt;a(</a:t>
            </a:r>
            <a:r>
              <a:rPr lang="en-US" altLang="zh-CN" dirty="0" err="1" smtClean="0"/>
              <a:t>b+c</a:t>
            </a:r>
            <a:r>
              <a:rPr lang="en-US" altLang="zh-CN" dirty="0" smtClean="0"/>
              <a:t>)=</a:t>
            </a:r>
            <a:r>
              <a:rPr lang="en-US" altLang="zh-CN" dirty="0" err="1" smtClean="0"/>
              <a:t>ab+ac</a:t>
            </a:r>
            <a:endParaRPr lang="en-US" altLang="zh-CN" dirty="0"/>
          </a:p>
          <a:p>
            <a:pPr lvl="1"/>
            <a:r>
              <a:rPr lang="zh-CN" altLang="en-US" dirty="0" smtClean="0"/>
              <a:t>给出验证带变量的正则表达式抽象定律的方法</a:t>
            </a:r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68214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第三讲 题目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设计正规表达式</a:t>
            </a:r>
            <a:endParaRPr lang="en-US" altLang="zh-CN" dirty="0" smtClean="0"/>
          </a:p>
          <a:p>
            <a:pPr lvl="1"/>
            <a:r>
              <a:rPr lang="zh-CN" altLang="en-US" dirty="0"/>
              <a:t>极端</a:t>
            </a:r>
            <a:r>
              <a:rPr lang="zh-CN" altLang="en-US" dirty="0" smtClean="0"/>
              <a:t>情况（</a:t>
            </a:r>
            <a:r>
              <a:rPr lang="en-US" altLang="zh-CN" dirty="0" smtClean="0"/>
              <a:t>ε</a:t>
            </a:r>
            <a:r>
              <a:rPr lang="zh-CN" altLang="en-US" dirty="0" smtClean="0"/>
              <a:t>？）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善用</a:t>
            </a:r>
            <a:r>
              <a:rPr lang="en-US" altLang="zh-CN" dirty="0" err="1" smtClean="0"/>
              <a:t>ε+a</a:t>
            </a:r>
            <a:endParaRPr lang="en-US" altLang="zh-CN" dirty="0" smtClean="0"/>
          </a:p>
          <a:p>
            <a:r>
              <a:rPr lang="zh-CN" altLang="en-US" dirty="0" smtClean="0"/>
              <a:t>证明或否定关于正规表达式的命题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先具体化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证明：</a:t>
            </a:r>
            <a:endParaRPr lang="en-US" altLang="zh-CN" dirty="0" smtClean="0"/>
          </a:p>
          <a:p>
            <a:pPr lvl="2"/>
            <a:r>
              <a:rPr lang="zh-CN" altLang="en-US" dirty="0"/>
              <a:t>简单</a:t>
            </a:r>
            <a:r>
              <a:rPr lang="zh-CN" altLang="en-US" dirty="0" smtClean="0"/>
              <a:t>的直接写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带*</a:t>
            </a:r>
            <a:r>
              <a:rPr lang="en-US" altLang="zh-CN" dirty="0" smtClean="0"/>
              <a:t>/</a:t>
            </a:r>
            <a:r>
              <a:rPr lang="zh-CN" altLang="en-US" dirty="0" smtClean="0"/>
              <a:t>复杂一点的可归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否定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特殊情况（</a:t>
            </a:r>
            <a:r>
              <a:rPr lang="en-US" altLang="zh-CN" dirty="0" smtClean="0"/>
              <a:t>ε</a:t>
            </a:r>
            <a:r>
              <a:rPr lang="zh-CN" altLang="en-US" dirty="0" smtClean="0"/>
              <a:t>？）</a:t>
            </a:r>
            <a:endParaRPr lang="en-US" altLang="zh-CN" dirty="0" smtClean="0"/>
          </a:p>
          <a:p>
            <a:pPr lvl="2"/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58776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第四讲</a:t>
            </a:r>
            <a:r>
              <a:rPr lang="en-US" altLang="zh-CN" dirty="0" smtClean="0"/>
              <a:t>FA</a:t>
            </a:r>
            <a:r>
              <a:rPr lang="zh-CN" altLang="en-US" dirty="0" smtClean="0"/>
              <a:t> 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408176"/>
            <a:ext cx="10515600" cy="5605272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三个</a:t>
            </a:r>
            <a:r>
              <a:rPr lang="en-US" altLang="zh-CN" dirty="0" smtClean="0"/>
              <a:t>FA</a:t>
            </a:r>
            <a:r>
              <a:rPr lang="zh-CN" altLang="en-US" dirty="0" smtClean="0"/>
              <a:t>的定义及其区别</a:t>
            </a:r>
            <a:r>
              <a:rPr lang="en-US" altLang="zh-CN" dirty="0" smtClean="0"/>
              <a:t>A=(Q,Σ,δ,q0,f)</a:t>
            </a:r>
          </a:p>
          <a:p>
            <a:r>
              <a:rPr lang="zh-CN" altLang="en-US" dirty="0" smtClean="0"/>
              <a:t>区别：</a:t>
            </a:r>
            <a:r>
              <a:rPr lang="en-US" altLang="zh-CN" dirty="0" smtClean="0"/>
              <a:t>δ</a:t>
            </a:r>
          </a:p>
          <a:p>
            <a:r>
              <a:rPr lang="zh-CN" altLang="en-US" dirty="0"/>
              <a:t>扩充</a:t>
            </a:r>
            <a:r>
              <a:rPr lang="zh-CN" altLang="en-US" dirty="0" smtClean="0"/>
              <a:t>定义：</a:t>
            </a:r>
            <a:r>
              <a:rPr lang="en-US" altLang="zh-CN" dirty="0" smtClean="0"/>
              <a:t>δ’</a:t>
            </a:r>
          </a:p>
          <a:p>
            <a:r>
              <a:rPr lang="en-US" altLang="zh-CN" dirty="0" smtClean="0"/>
              <a:t>ENCLOSE(q)</a:t>
            </a:r>
            <a:r>
              <a:rPr lang="zh-CN" altLang="en-US" dirty="0" smtClean="0"/>
              <a:t>：</a:t>
            </a:r>
            <a:r>
              <a:rPr lang="en-US" altLang="zh-CN" dirty="0" smtClean="0"/>
              <a:t>q</a:t>
            </a:r>
            <a:r>
              <a:rPr lang="zh-CN" altLang="en-US" dirty="0" smtClean="0"/>
              <a:t>通过</a:t>
            </a:r>
            <a:r>
              <a:rPr lang="en-US" altLang="zh-CN" dirty="0" smtClean="0"/>
              <a:t>ε</a:t>
            </a:r>
            <a:r>
              <a:rPr lang="zh-CN" altLang="en-US" dirty="0" smtClean="0"/>
              <a:t>边能到的所有状态</a:t>
            </a:r>
            <a:endParaRPr lang="en-US" altLang="zh-CN" dirty="0" smtClean="0"/>
          </a:p>
          <a:p>
            <a:r>
              <a:rPr lang="zh-CN" altLang="en-US" dirty="0"/>
              <a:t>子集构造</a:t>
            </a:r>
            <a:r>
              <a:rPr lang="zh-CN" altLang="en-US" dirty="0" smtClean="0"/>
              <a:t>法</a:t>
            </a:r>
            <a:r>
              <a:rPr lang="en-US" altLang="zh-CN" dirty="0" smtClean="0"/>
              <a:t>vs</a:t>
            </a:r>
            <a:r>
              <a:rPr lang="zh-CN" altLang="en-US" dirty="0" smtClean="0"/>
              <a:t>修改的子集构造法</a:t>
            </a:r>
            <a:endParaRPr lang="en-US" altLang="zh-CN" dirty="0" smtClean="0"/>
          </a:p>
          <a:p>
            <a:r>
              <a:rPr lang="en-US" altLang="zh-CN" dirty="0" smtClean="0"/>
              <a:t>DFA</a:t>
            </a:r>
            <a:r>
              <a:rPr lang="zh-CN" altLang="en-US" dirty="0" smtClean="0"/>
              <a:t>最小化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状态的等价</a:t>
            </a:r>
            <a:r>
              <a:rPr lang="en-US" altLang="zh-CN" dirty="0" smtClean="0"/>
              <a:t>vs</a:t>
            </a:r>
            <a:r>
              <a:rPr lang="zh-CN" altLang="en-US" dirty="0" smtClean="0"/>
              <a:t>可区别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填表算法</a:t>
            </a:r>
            <a:r>
              <a:rPr lang="en-US" altLang="zh-CN" dirty="0" smtClean="0"/>
              <a:t>-</a:t>
            </a:r>
            <a:r>
              <a:rPr lang="zh-CN" altLang="en-US" dirty="0" smtClean="0"/>
              <a:t>倒着来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基础：终态与非终态可区别</a:t>
            </a:r>
            <a:endParaRPr lang="en-US" altLang="zh-CN" dirty="0" smtClean="0"/>
          </a:p>
          <a:p>
            <a:pPr marL="914400" lvl="2" indent="0">
              <a:buNone/>
            </a:pPr>
            <a:r>
              <a:rPr lang="zh-CN" altLang="en-US" dirty="0" smtClean="0"/>
              <a:t>归纳：终点可区别则起点可区别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步骤：</a:t>
            </a:r>
            <a:endParaRPr lang="en-US" altLang="zh-CN" dirty="0" smtClean="0"/>
          </a:p>
          <a:p>
            <a:pPr lvl="3"/>
            <a:r>
              <a:rPr lang="zh-CN" altLang="en-US" dirty="0" smtClean="0"/>
              <a:t>先删不可达状态</a:t>
            </a:r>
            <a:endParaRPr lang="en-US" altLang="zh-CN" dirty="0" smtClean="0"/>
          </a:p>
          <a:p>
            <a:pPr lvl="3"/>
            <a:r>
              <a:rPr lang="zh-CN" altLang="en-US" dirty="0" smtClean="0"/>
              <a:t>填表算状态集合</a:t>
            </a:r>
            <a:endParaRPr lang="en-US" altLang="zh-CN" dirty="0" smtClean="0"/>
          </a:p>
          <a:p>
            <a:pPr lvl="3"/>
            <a:r>
              <a:rPr lang="zh-CN" altLang="en-US" dirty="0"/>
              <a:t>重新画图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9024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第四讲 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通过</a:t>
            </a:r>
            <a:r>
              <a:rPr lang="en-US" altLang="zh-CN" dirty="0" smtClean="0"/>
              <a:t>NFA</a:t>
            </a:r>
            <a:r>
              <a:rPr lang="zh-CN" altLang="en-US" dirty="0" smtClean="0"/>
              <a:t>构造</a:t>
            </a:r>
            <a:r>
              <a:rPr lang="en-US" altLang="zh-CN" dirty="0" smtClean="0"/>
              <a:t>DFA</a:t>
            </a:r>
          </a:p>
          <a:p>
            <a:pPr lvl="1"/>
            <a:r>
              <a:rPr lang="zh-CN" altLang="en-US" dirty="0"/>
              <a:t>子集构造</a:t>
            </a:r>
            <a:r>
              <a:rPr lang="zh-CN" altLang="en-US" dirty="0" smtClean="0"/>
              <a:t>法</a:t>
            </a:r>
            <a:r>
              <a:rPr lang="en-US" altLang="zh-CN" dirty="0" smtClean="0"/>
              <a:t>-</a:t>
            </a:r>
            <a:r>
              <a:rPr lang="zh-CN" altLang="en-US" dirty="0" smtClean="0"/>
              <a:t>顺着捋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∅∅∅</a:t>
            </a:r>
          </a:p>
          <a:p>
            <a:pPr lvl="1"/>
            <a:r>
              <a:rPr lang="zh-CN" altLang="en-US" dirty="0" smtClean="0"/>
              <a:t>文本搜索专用方法</a:t>
            </a:r>
            <a:endParaRPr lang="en-US" altLang="zh-CN" dirty="0" smtClean="0"/>
          </a:p>
          <a:p>
            <a:r>
              <a:rPr lang="zh-CN" altLang="en-US" dirty="0" smtClean="0"/>
              <a:t>修改的子集构造法（</a:t>
            </a:r>
            <a:r>
              <a:rPr lang="en-US" altLang="zh-CN" dirty="0" smtClean="0"/>
              <a:t>enclosed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en-US" altLang="zh-CN" dirty="0" smtClean="0"/>
              <a:t>DFA</a:t>
            </a:r>
            <a:r>
              <a:rPr lang="zh-CN" altLang="en-US" dirty="0" smtClean="0"/>
              <a:t>最小化</a:t>
            </a:r>
            <a:endParaRPr lang="en-US" altLang="zh-CN" dirty="0" smtClean="0"/>
          </a:p>
          <a:p>
            <a:r>
              <a:rPr lang="zh-CN" altLang="en-US" dirty="0" smtClean="0"/>
              <a:t>构造</a:t>
            </a:r>
            <a:r>
              <a:rPr lang="en-US" altLang="zh-CN" dirty="0" smtClean="0"/>
              <a:t>DFA</a:t>
            </a:r>
          </a:p>
          <a:p>
            <a:pPr lvl="1"/>
            <a:r>
              <a:rPr lang="zh-CN" altLang="en-US" dirty="0"/>
              <a:t>实在</a:t>
            </a:r>
            <a:r>
              <a:rPr lang="zh-CN" altLang="en-US" dirty="0" smtClean="0"/>
              <a:t>不行就先设计正规表达式？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注意是</a:t>
            </a:r>
            <a:r>
              <a:rPr lang="en-US" altLang="zh-CN" dirty="0" smtClean="0"/>
              <a:t>DFA</a:t>
            </a:r>
            <a:r>
              <a:rPr lang="zh-CN" altLang="en-US" dirty="0" smtClean="0"/>
              <a:t>：对于每个状态和每个字符都有且仅有一条出边</a:t>
            </a:r>
            <a:endParaRPr lang="en-US" altLang="zh-CN" dirty="0" smtClean="0"/>
          </a:p>
          <a:p>
            <a:r>
              <a:rPr lang="zh-CN" altLang="en-US" dirty="0" smtClean="0"/>
              <a:t>证明某</a:t>
            </a:r>
            <a:r>
              <a:rPr lang="en-US" altLang="zh-CN" dirty="0" smtClean="0"/>
              <a:t>DFA</a:t>
            </a:r>
            <a:r>
              <a:rPr lang="zh-CN" altLang="en-US" dirty="0" smtClean="0"/>
              <a:t>的语言是某（类似上下文无关文法，两边证）</a:t>
            </a:r>
            <a:endParaRPr lang="en-US" altLang="zh-CN" dirty="0" smtClean="0"/>
          </a:p>
          <a:p>
            <a:pPr marL="0" indent="0">
              <a:buNone/>
            </a:pPr>
            <a:r>
              <a:rPr lang="zh-CN" altLang="en-US" strike="sngStrike" dirty="0" smtClean="0"/>
              <a:t>我猜不考（雾）</a:t>
            </a:r>
            <a:endParaRPr lang="en-US" altLang="zh-CN" strike="sngStrike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506518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第五讲 </a:t>
            </a:r>
            <a:r>
              <a:rPr lang="en-US" altLang="zh-CN" dirty="0" smtClean="0"/>
              <a:t>RE</a:t>
            </a:r>
            <a:r>
              <a:rPr lang="en-US" altLang="zh-CN" dirty="0" smtClean="0">
                <a:sym typeface="Wingdings" panose="05000000000000000000" pitchFamily="2" charset="2"/>
              </a:rPr>
              <a:t>&lt;--&gt;FA </a:t>
            </a:r>
            <a:r>
              <a:rPr lang="zh-CN" altLang="en-US" dirty="0" smtClean="0">
                <a:sym typeface="Wingdings" panose="05000000000000000000" pitchFamily="2" charset="2"/>
              </a:rPr>
              <a:t>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RE-</a:t>
            </a:r>
            <a:r>
              <a:rPr lang="en-US" altLang="zh-CN" dirty="0" err="1" smtClean="0"/>
              <a:t>εNFA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Thompson</a:t>
            </a:r>
            <a:r>
              <a:rPr lang="zh-CN" altLang="en-US" dirty="0" smtClean="0"/>
              <a:t>构造法</a:t>
            </a:r>
            <a:endParaRPr lang="en-US" altLang="zh-CN" dirty="0"/>
          </a:p>
          <a:p>
            <a:r>
              <a:rPr lang="en-US" altLang="zh-CN" dirty="0" smtClean="0"/>
              <a:t>DFA-&gt;RE</a:t>
            </a:r>
          </a:p>
          <a:p>
            <a:pPr lvl="1"/>
            <a:r>
              <a:rPr lang="zh-CN" altLang="en-US" dirty="0" smtClean="0"/>
              <a:t>路径迭代法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状态</a:t>
            </a:r>
            <a:r>
              <a:rPr lang="zh-CN" altLang="en-US" dirty="0"/>
              <a:t>消去</a:t>
            </a:r>
            <a:r>
              <a:rPr lang="zh-CN" altLang="en-US" dirty="0" smtClean="0"/>
              <a:t>法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将输入扩充至正则表达式</a:t>
            </a:r>
            <a:endParaRPr lang="en-US" altLang="zh-CN" dirty="0" smtClean="0"/>
          </a:p>
          <a:p>
            <a:pPr lvl="2"/>
            <a:r>
              <a:rPr lang="zh-CN" altLang="en-US" dirty="0"/>
              <a:t>对于每</a:t>
            </a:r>
            <a:r>
              <a:rPr lang="zh-CN" altLang="en-US" dirty="0" smtClean="0"/>
              <a:t>一终态单独计算，结果为其和</a:t>
            </a:r>
            <a:endParaRPr lang="en-US" altLang="zh-CN" dirty="0" smtClean="0"/>
          </a:p>
          <a:p>
            <a:pPr lvl="2"/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55464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5891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5892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5893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2279651" y="2420938"/>
            <a:ext cx="3814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buFont typeface="Symbol" pitchFamily="18" charset="2"/>
              <a:buChar char="-"/>
            </a:pP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400" b="1">
                <a:latin typeface="楷体_GB2312" pitchFamily="49" charset="-122"/>
                <a:ea typeface="楷体_GB2312" pitchFamily="49" charset="-122"/>
              </a:rPr>
              <a:t>基础</a:t>
            </a:r>
            <a:r>
              <a:rPr lang="en-US" altLang="zh-CN" sz="2400" b="1"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400" b="1">
              <a:solidFill>
                <a:srgbClr val="333399"/>
              </a:solidFill>
              <a:latin typeface="楷体_GB2312" pitchFamily="49" charset="-122"/>
              <a:ea typeface="楷体_GB2312" pitchFamily="49" charset="-122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65897" name="Rectangle 9"/>
          <p:cNvSpPr>
            <a:spLocks noChangeArrowheads="1"/>
          </p:cNvSpPr>
          <p:nvPr/>
        </p:nvSpPr>
        <p:spPr bwMode="auto">
          <a:xfrm>
            <a:off x="2705100" y="3070225"/>
            <a:ext cx="259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 </a:t>
            </a:r>
            <a:r>
              <a:rPr lang="zh-CN" altLang="en-US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对于 </a:t>
            </a:r>
            <a:r>
              <a:rPr lang="zh-CN" altLang="en-US" sz="2400" b="1">
                <a:latin typeface="Arial" pitchFamily="34" charset="0"/>
                <a:ea typeface="楷体_GB2312" pitchFamily="49" charset="-122"/>
                <a:sym typeface="Symbol" pitchFamily="18" charset="2"/>
              </a:rPr>
              <a:t></a:t>
            </a:r>
            <a:r>
              <a:rPr lang="zh-CN" altLang="en-US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 ，构造为</a:t>
            </a:r>
            <a:endParaRPr lang="zh-CN" altLang="en-US" sz="2400" b="1">
              <a:latin typeface="Arial" pitchFamily="34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65898" name="Rectangle 10"/>
          <p:cNvSpPr>
            <a:spLocks noChangeArrowheads="1"/>
          </p:cNvSpPr>
          <p:nvPr/>
        </p:nvSpPr>
        <p:spPr bwMode="auto">
          <a:xfrm>
            <a:off x="7493000" y="2917825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楷体_GB2312" pitchFamily="49" charset="-122"/>
                <a:sym typeface="Symbol" pitchFamily="18" charset="2"/>
              </a:rPr>
              <a:t></a:t>
            </a:r>
          </a:p>
        </p:txBody>
      </p:sp>
      <p:graphicFrame>
        <p:nvGraphicFramePr>
          <p:cNvPr id="165899" name="Object 11"/>
          <p:cNvGraphicFramePr>
            <a:graphicFrameLocks noChangeAspect="1"/>
          </p:cNvGraphicFramePr>
          <p:nvPr/>
        </p:nvGraphicFramePr>
        <p:xfrm>
          <a:off x="6134100" y="2806701"/>
          <a:ext cx="29146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Visio" r:id="rId3" imgW="2914193" imgH="949147" progId="Visio.Drawing.11">
                  <p:embed/>
                </p:oleObj>
              </mc:Choice>
              <mc:Fallback>
                <p:oleObj name="Visio" r:id="rId3" imgW="2914193" imgH="949147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4100" y="2806701"/>
                        <a:ext cx="291465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901" name="Rectangle 13"/>
          <p:cNvSpPr>
            <a:spLocks noChangeArrowheads="1"/>
          </p:cNvSpPr>
          <p:nvPr/>
        </p:nvSpPr>
        <p:spPr bwMode="auto">
          <a:xfrm>
            <a:off x="2705100" y="5203825"/>
            <a:ext cx="2819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3 </a:t>
            </a:r>
            <a:r>
              <a:rPr lang="zh-CN" altLang="en-US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对于 </a:t>
            </a:r>
            <a:r>
              <a:rPr lang="en-US" altLang="zh-CN" sz="2400" b="1"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  <a:r>
              <a:rPr lang="en-US" altLang="zh-CN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，构造为</a:t>
            </a:r>
            <a:endParaRPr lang="zh-CN" altLang="en-US" sz="2400" b="1">
              <a:latin typeface="Arial" pitchFamily="34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65902" name="Rectangle 14"/>
          <p:cNvSpPr>
            <a:spLocks noChangeArrowheads="1"/>
          </p:cNvSpPr>
          <p:nvPr/>
        </p:nvSpPr>
        <p:spPr bwMode="auto">
          <a:xfrm>
            <a:off x="7550151" y="520223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</a:p>
        </p:txBody>
      </p:sp>
      <p:graphicFrame>
        <p:nvGraphicFramePr>
          <p:cNvPr id="165903" name="Object 15"/>
          <p:cNvGraphicFramePr>
            <a:graphicFrameLocks noChangeAspect="1"/>
          </p:cNvGraphicFramePr>
          <p:nvPr/>
        </p:nvGraphicFramePr>
        <p:xfrm>
          <a:off x="6115050" y="5127626"/>
          <a:ext cx="29146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VISIO" r:id="rId5" imgW="2914200" imgH="948960" progId="Visio.Drawing.11">
                  <p:embed/>
                </p:oleObj>
              </mc:Choice>
              <mc:Fallback>
                <p:oleObj name="VISIO" r:id="rId5" imgW="2914200" imgH="94896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050" y="5127626"/>
                        <a:ext cx="291465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905" name="Rectangle 17"/>
          <p:cNvSpPr>
            <a:spLocks noChangeArrowheads="1"/>
          </p:cNvSpPr>
          <p:nvPr/>
        </p:nvSpPr>
        <p:spPr bwMode="auto">
          <a:xfrm>
            <a:off x="2705101" y="4060825"/>
            <a:ext cx="2886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2 </a:t>
            </a:r>
            <a:r>
              <a:rPr lang="zh-CN" altLang="en-US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对于 </a:t>
            </a:r>
            <a:r>
              <a:rPr lang="zh-CN" altLang="en-US" sz="2400" b="1">
                <a:latin typeface="Arial" pitchFamily="34" charset="0"/>
                <a:ea typeface="楷体_GB2312" pitchFamily="49" charset="-122"/>
                <a:sym typeface="Symbol" pitchFamily="18" charset="2"/>
              </a:rPr>
              <a:t></a:t>
            </a:r>
            <a:r>
              <a:rPr lang="zh-CN" altLang="en-US" sz="24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 ，构造为</a:t>
            </a:r>
          </a:p>
        </p:txBody>
      </p:sp>
      <p:graphicFrame>
        <p:nvGraphicFramePr>
          <p:cNvPr id="165906" name="Object 18"/>
          <p:cNvGraphicFramePr>
            <a:graphicFrameLocks noChangeAspect="1"/>
          </p:cNvGraphicFramePr>
          <p:nvPr/>
        </p:nvGraphicFramePr>
        <p:xfrm>
          <a:off x="6115050" y="3984626"/>
          <a:ext cx="29146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VISIO" r:id="rId7" imgW="2914200" imgH="948960" progId="Visio.Drawing.11">
                  <p:embed/>
                </p:oleObj>
              </mc:Choice>
              <mc:Fallback>
                <p:oleObj name="VISIO" r:id="rId7" imgW="2914200" imgH="94896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050" y="3984626"/>
                        <a:ext cx="291465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907" name="Rectangle 19"/>
          <p:cNvSpPr>
            <a:spLocks noChangeArrowheads="1"/>
          </p:cNvSpPr>
          <p:nvPr/>
        </p:nvSpPr>
        <p:spPr bwMode="auto">
          <a:xfrm>
            <a:off x="2711450" y="188913"/>
            <a:ext cx="6624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>
                <a:ea typeface="华文行楷" pitchFamily="2" charset="-122"/>
              </a:rPr>
              <a:t>有限自动机与正规表达式的关系</a:t>
            </a:r>
          </a:p>
        </p:txBody>
      </p:sp>
      <p:sp>
        <p:nvSpPr>
          <p:cNvPr id="165908" name="Rectangle 20"/>
          <p:cNvSpPr>
            <a:spLocks noChangeArrowheads="1"/>
          </p:cNvSpPr>
          <p:nvPr/>
        </p:nvSpPr>
        <p:spPr bwMode="auto">
          <a:xfrm>
            <a:off x="1992313" y="1196976"/>
            <a:ext cx="853281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buFont typeface="Wingdings" pitchFamily="2" charset="2"/>
              <a:buChar char="²"/>
            </a:pPr>
            <a:r>
              <a:rPr lang="en-US" altLang="zh-CN" sz="3200" b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3200" b="1" dirty="0">
                <a:latin typeface="Arial" pitchFamily="34" charset="0"/>
                <a:ea typeface="楷体_GB2312" pitchFamily="49" charset="-122"/>
              </a:rPr>
              <a:t>归纳构造过程 </a:t>
            </a:r>
            <a:r>
              <a:rPr lang="en-US" altLang="zh-CN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zh-CN" altLang="en-US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从正规表达式构造等价的</a:t>
            </a:r>
            <a:r>
              <a:rPr lang="zh-CN" altLang="en-US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 </a:t>
            </a:r>
            <a:r>
              <a:rPr lang="en-US" altLang="zh-CN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cs typeface="Times New Roman" pitchFamily="18" charset="0"/>
              </a:rPr>
              <a:t>- </a:t>
            </a:r>
            <a:r>
              <a:rPr lang="en-US" altLang="zh-CN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NFA)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 dirty="0">
                <a:solidFill>
                  <a:srgbClr val="333399"/>
                </a:solidFill>
              </a:rPr>
              <a:t>    </a:t>
            </a:r>
            <a:r>
              <a:rPr lang="zh-CN" altLang="en-US" sz="2800" b="1" dirty="0">
                <a:solidFill>
                  <a:srgbClr val="333399"/>
                </a:solidFill>
              </a:rPr>
              <a:t>（</a:t>
            </a:r>
            <a:r>
              <a:rPr lang="en-US" altLang="zh-CN" sz="2800" dirty="0">
                <a:solidFill>
                  <a:srgbClr val="333399"/>
                </a:solidFill>
                <a:latin typeface="Arial" pitchFamily="34" charset="0"/>
              </a:rPr>
              <a:t>Thompson</a:t>
            </a:r>
            <a:r>
              <a:rPr lang="en-US" altLang="zh-CN" sz="2800" dirty="0">
                <a:solidFill>
                  <a:srgbClr val="333399"/>
                </a:solidFill>
              </a:rPr>
              <a:t> </a:t>
            </a:r>
            <a:r>
              <a:rPr lang="zh-CN" altLang="en-US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构造法</a:t>
            </a:r>
            <a:r>
              <a:rPr lang="zh-CN" altLang="en-US" sz="2800" b="1" dirty="0">
                <a:solidFill>
                  <a:srgbClr val="333399"/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87355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6915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691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6917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6918" name="Text Box 6"/>
          <p:cNvSpPr txBox="1">
            <a:spLocks noChangeArrowheads="1"/>
          </p:cNvSpPr>
          <p:nvPr/>
        </p:nvSpPr>
        <p:spPr bwMode="auto">
          <a:xfrm>
            <a:off x="2357439" y="2420938"/>
            <a:ext cx="1438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buFont typeface="Symbol" pitchFamily="18" charset="2"/>
              <a:buChar char="-"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归纳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>
              <a:solidFill>
                <a:srgbClr val="333399"/>
              </a:solidFill>
              <a:latin typeface="楷体_GB2312" pitchFamily="49" charset="-122"/>
              <a:ea typeface="楷体_GB2312" pitchFamily="49" charset="-122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66919" name="Rectangle 7"/>
          <p:cNvSpPr>
            <a:spLocks noChangeArrowheads="1"/>
          </p:cNvSpPr>
          <p:nvPr/>
        </p:nvSpPr>
        <p:spPr bwMode="auto">
          <a:xfrm>
            <a:off x="2967038" y="3332163"/>
            <a:ext cx="3200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 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对于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E+F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，构造为</a:t>
            </a:r>
            <a:endParaRPr lang="zh-CN" altLang="en-US" sz="2400" b="1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</p:txBody>
      </p:sp>
      <p:graphicFrame>
        <p:nvGraphicFramePr>
          <p:cNvPr id="166920" name="Object 8"/>
          <p:cNvGraphicFramePr>
            <a:graphicFrameLocks noChangeAspect="1"/>
          </p:cNvGraphicFramePr>
          <p:nvPr/>
        </p:nvGraphicFramePr>
        <p:xfrm>
          <a:off x="3454401" y="4486275"/>
          <a:ext cx="4297363" cy="160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Visio" r:id="rId3" imgW="4297985" imgH="1606296" progId="Visio.Drawing.11">
                  <p:embed/>
                </p:oleObj>
              </mc:Choice>
              <mc:Fallback>
                <p:oleObj name="Visio" r:id="rId3" imgW="4297985" imgH="160629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54401" y="4486275"/>
                        <a:ext cx="4297363" cy="160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21" name="Rectangle 9"/>
          <p:cNvSpPr>
            <a:spLocks noChangeArrowheads="1"/>
          </p:cNvSpPr>
          <p:nvPr/>
        </p:nvSpPr>
        <p:spPr bwMode="auto">
          <a:xfrm>
            <a:off x="7035800" y="5380038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华文行楷" pitchFamily="2" charset="-122"/>
                <a:sym typeface="Symbol" pitchFamily="18" charset="2"/>
              </a:rPr>
              <a:t></a:t>
            </a:r>
          </a:p>
        </p:txBody>
      </p:sp>
      <p:sp>
        <p:nvSpPr>
          <p:cNvPr id="166922" name="Rectangle 10"/>
          <p:cNvSpPr>
            <a:spLocks noChangeArrowheads="1"/>
          </p:cNvSpPr>
          <p:nvPr/>
        </p:nvSpPr>
        <p:spPr bwMode="auto">
          <a:xfrm>
            <a:off x="7035800" y="4694238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华文行楷" pitchFamily="2" charset="-122"/>
                <a:sym typeface="Symbol" pitchFamily="18" charset="2"/>
              </a:rPr>
              <a:t></a:t>
            </a:r>
          </a:p>
        </p:txBody>
      </p:sp>
      <p:sp>
        <p:nvSpPr>
          <p:cNvPr id="166923" name="Rectangle 11"/>
          <p:cNvSpPr>
            <a:spLocks noChangeArrowheads="1"/>
          </p:cNvSpPr>
          <p:nvPr/>
        </p:nvSpPr>
        <p:spPr bwMode="auto">
          <a:xfrm>
            <a:off x="4356100" y="5380038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华文行楷" pitchFamily="2" charset="-122"/>
                <a:sym typeface="Symbol" pitchFamily="18" charset="2"/>
              </a:rPr>
              <a:t></a:t>
            </a:r>
          </a:p>
        </p:txBody>
      </p:sp>
      <p:sp>
        <p:nvSpPr>
          <p:cNvPr id="166924" name="Rectangle 12"/>
          <p:cNvSpPr>
            <a:spLocks noChangeArrowheads="1"/>
          </p:cNvSpPr>
          <p:nvPr/>
        </p:nvSpPr>
        <p:spPr bwMode="auto">
          <a:xfrm>
            <a:off x="4356100" y="4694238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华文行楷" pitchFamily="2" charset="-122"/>
                <a:sym typeface="Symbol" pitchFamily="18" charset="2"/>
              </a:rPr>
              <a:t></a:t>
            </a:r>
          </a:p>
        </p:txBody>
      </p:sp>
      <p:sp>
        <p:nvSpPr>
          <p:cNvPr id="166925" name="Rectangle 13"/>
          <p:cNvSpPr>
            <a:spLocks noChangeArrowheads="1"/>
          </p:cNvSpPr>
          <p:nvPr/>
        </p:nvSpPr>
        <p:spPr bwMode="auto">
          <a:xfrm>
            <a:off x="2711450" y="188913"/>
            <a:ext cx="6624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>
                <a:ea typeface="华文行楷" pitchFamily="2" charset="-122"/>
              </a:rPr>
              <a:t>有限自动机与正规表达式的关系</a:t>
            </a:r>
          </a:p>
        </p:txBody>
      </p:sp>
      <p:sp>
        <p:nvSpPr>
          <p:cNvPr id="166926" name="Rectangle 14"/>
          <p:cNvSpPr>
            <a:spLocks noChangeArrowheads="1"/>
          </p:cNvSpPr>
          <p:nvPr/>
        </p:nvSpPr>
        <p:spPr bwMode="auto">
          <a:xfrm>
            <a:off x="1992313" y="1196976"/>
            <a:ext cx="853281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buFont typeface="Wingdings" pitchFamily="2" charset="2"/>
              <a:buChar char="²"/>
            </a:pPr>
            <a:r>
              <a:rPr lang="en-US" altLang="zh-CN" sz="3200" b="1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3200" b="1">
                <a:latin typeface="Arial" pitchFamily="34" charset="0"/>
                <a:ea typeface="楷体_GB2312" pitchFamily="49" charset="-122"/>
              </a:rPr>
              <a:t>归纳构造过程 </a:t>
            </a:r>
            <a:r>
              <a:rPr lang="en-US" altLang="zh-CN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zh-CN" altLang="en-US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从正规表达式构造等价的</a:t>
            </a:r>
            <a:r>
              <a:rPr lang="zh-CN" altLang="en-US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 </a:t>
            </a:r>
            <a:r>
              <a:rPr lang="en-US" altLang="zh-CN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cs typeface="Times New Roman" pitchFamily="18" charset="0"/>
              </a:rPr>
              <a:t>- </a:t>
            </a:r>
            <a:r>
              <a:rPr lang="en-US" altLang="zh-CN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NFA)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rgbClr val="333399"/>
                </a:solidFill>
              </a:rPr>
              <a:t>    </a:t>
            </a:r>
            <a:r>
              <a:rPr lang="zh-CN" altLang="en-US" sz="2800" b="1">
                <a:solidFill>
                  <a:srgbClr val="333399"/>
                </a:solidFill>
              </a:rPr>
              <a:t>（</a:t>
            </a:r>
            <a:r>
              <a:rPr lang="en-US" altLang="zh-CN" sz="2800">
                <a:solidFill>
                  <a:srgbClr val="333399"/>
                </a:solidFill>
                <a:latin typeface="Arial" pitchFamily="34" charset="0"/>
              </a:rPr>
              <a:t>Thompson</a:t>
            </a:r>
            <a:r>
              <a:rPr lang="en-US" altLang="zh-CN" sz="2800">
                <a:solidFill>
                  <a:srgbClr val="333399"/>
                </a:solidFill>
              </a:rPr>
              <a:t> </a:t>
            </a:r>
            <a:r>
              <a:rPr lang="zh-CN" altLang="en-US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构造法</a:t>
            </a:r>
            <a:r>
              <a:rPr lang="zh-CN" altLang="en-US" sz="2800" b="1">
                <a:solidFill>
                  <a:srgbClr val="333399"/>
                </a:solidFill>
              </a:rPr>
              <a:t>）</a:t>
            </a:r>
          </a:p>
        </p:txBody>
      </p:sp>
      <p:graphicFrame>
        <p:nvGraphicFramePr>
          <p:cNvPr id="166927" name="Object 15"/>
          <p:cNvGraphicFramePr>
            <a:graphicFrameLocks noChangeAspect="1"/>
          </p:cNvGraphicFramePr>
          <p:nvPr/>
        </p:nvGraphicFramePr>
        <p:xfrm>
          <a:off x="7207250" y="2257426"/>
          <a:ext cx="2560638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Visio" r:id="rId5" imgW="2670658" imgH="1606296" progId="Visio.Drawing.11">
                  <p:embed/>
                </p:oleObj>
              </mc:Choice>
              <mc:Fallback>
                <p:oleObj name="Visio" r:id="rId5" imgW="2670658" imgH="160629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0" y="2257426"/>
                        <a:ext cx="2560638" cy="160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647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6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66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66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66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66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66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9" grpId="0"/>
      <p:bldP spid="166921" grpId="0"/>
      <p:bldP spid="166922" grpId="0"/>
      <p:bldP spid="166923" grpId="0"/>
      <p:bldP spid="1669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7939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794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7941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7943" name="Rectangle 7"/>
          <p:cNvSpPr>
            <a:spLocks noChangeArrowheads="1"/>
          </p:cNvSpPr>
          <p:nvPr/>
        </p:nvSpPr>
        <p:spPr bwMode="auto">
          <a:xfrm>
            <a:off x="2819400" y="30607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2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对于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EF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，构造为</a:t>
            </a:r>
          </a:p>
        </p:txBody>
      </p:sp>
      <p:graphicFrame>
        <p:nvGraphicFramePr>
          <p:cNvPr id="167944" name="Object 8"/>
          <p:cNvGraphicFramePr>
            <a:graphicFrameLocks noChangeAspect="1"/>
          </p:cNvGraphicFramePr>
          <p:nvPr/>
        </p:nvGraphicFramePr>
        <p:xfrm>
          <a:off x="3667126" y="3898900"/>
          <a:ext cx="540067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Visio" r:id="rId3" imgW="5400142" imgH="653796" progId="Visio.Drawing.11">
                  <p:embed/>
                </p:oleObj>
              </mc:Choice>
              <mc:Fallback>
                <p:oleObj name="Visio" r:id="rId3" imgW="5400142" imgH="65379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67126" y="3898900"/>
                        <a:ext cx="5400675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5" name="Rectangle 9"/>
          <p:cNvSpPr>
            <a:spLocks noChangeArrowheads="1"/>
          </p:cNvSpPr>
          <p:nvPr/>
        </p:nvSpPr>
        <p:spPr bwMode="auto">
          <a:xfrm>
            <a:off x="6388100" y="3867150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华文行楷" pitchFamily="2" charset="-122"/>
                <a:sym typeface="Symbol" pitchFamily="18" charset="2"/>
              </a:rPr>
              <a:t></a:t>
            </a:r>
          </a:p>
        </p:txBody>
      </p:sp>
      <p:graphicFrame>
        <p:nvGraphicFramePr>
          <p:cNvPr id="167947" name="Object 11"/>
          <p:cNvGraphicFramePr>
            <a:graphicFrameLocks noChangeAspect="1"/>
          </p:cNvGraphicFramePr>
          <p:nvPr/>
        </p:nvGraphicFramePr>
        <p:xfrm>
          <a:off x="3946526" y="5343526"/>
          <a:ext cx="4297363" cy="139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Visio" r:id="rId5" imgW="4297985" imgH="1394460" progId="Visio.Drawing.11">
                  <p:embed/>
                </p:oleObj>
              </mc:Choice>
              <mc:Fallback>
                <p:oleObj name="Visio" r:id="rId5" imgW="4297985" imgH="139446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6526" y="5343526"/>
                        <a:ext cx="4297363" cy="139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8" name="Rectangle 12"/>
          <p:cNvSpPr>
            <a:spLocks noChangeArrowheads="1"/>
          </p:cNvSpPr>
          <p:nvPr/>
        </p:nvSpPr>
        <p:spPr bwMode="auto">
          <a:xfrm>
            <a:off x="2819400" y="4756151"/>
            <a:ext cx="2819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3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对于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E*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，构造为</a:t>
            </a:r>
            <a:endParaRPr lang="zh-CN" altLang="en-US" sz="2400" b="1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67949" name="Rectangle 13"/>
          <p:cNvSpPr>
            <a:spLocks noChangeArrowheads="1"/>
          </p:cNvSpPr>
          <p:nvPr/>
        </p:nvSpPr>
        <p:spPr bwMode="auto">
          <a:xfrm>
            <a:off x="4864100" y="5594350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华文行楷" pitchFamily="2" charset="-122"/>
                <a:sym typeface="Symbol" pitchFamily="18" charset="2"/>
              </a:rPr>
              <a:t></a:t>
            </a:r>
          </a:p>
        </p:txBody>
      </p:sp>
      <p:sp>
        <p:nvSpPr>
          <p:cNvPr id="167950" name="Rectangle 14"/>
          <p:cNvSpPr>
            <a:spLocks noChangeArrowheads="1"/>
          </p:cNvSpPr>
          <p:nvPr/>
        </p:nvSpPr>
        <p:spPr bwMode="auto">
          <a:xfrm>
            <a:off x="5321300" y="6356350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华文行楷" pitchFamily="2" charset="-122"/>
                <a:sym typeface="Symbol" pitchFamily="18" charset="2"/>
              </a:rPr>
              <a:t></a:t>
            </a:r>
          </a:p>
        </p:txBody>
      </p:sp>
      <p:sp>
        <p:nvSpPr>
          <p:cNvPr id="167951" name="Rectangle 15"/>
          <p:cNvSpPr>
            <a:spLocks noChangeArrowheads="1"/>
          </p:cNvSpPr>
          <p:nvPr/>
        </p:nvSpPr>
        <p:spPr bwMode="auto">
          <a:xfrm>
            <a:off x="6692900" y="5213350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华文行楷" pitchFamily="2" charset="-122"/>
                <a:sym typeface="Symbol" pitchFamily="18" charset="2"/>
              </a:rPr>
              <a:t></a:t>
            </a:r>
          </a:p>
        </p:txBody>
      </p:sp>
      <p:sp>
        <p:nvSpPr>
          <p:cNvPr id="167952" name="Rectangle 16"/>
          <p:cNvSpPr>
            <a:spLocks noChangeArrowheads="1"/>
          </p:cNvSpPr>
          <p:nvPr/>
        </p:nvSpPr>
        <p:spPr bwMode="auto">
          <a:xfrm>
            <a:off x="7467600" y="5594350"/>
            <a:ext cx="31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400" b="1">
                <a:latin typeface="Arial" pitchFamily="34" charset="0"/>
                <a:ea typeface="华文行楷" pitchFamily="2" charset="-122"/>
                <a:sym typeface="Symbol" pitchFamily="18" charset="2"/>
              </a:rPr>
              <a:t></a:t>
            </a:r>
          </a:p>
        </p:txBody>
      </p:sp>
      <p:sp>
        <p:nvSpPr>
          <p:cNvPr id="167953" name="Rectangle 17"/>
          <p:cNvSpPr>
            <a:spLocks noChangeArrowheads="1"/>
          </p:cNvSpPr>
          <p:nvPr/>
        </p:nvSpPr>
        <p:spPr bwMode="auto">
          <a:xfrm>
            <a:off x="2711450" y="188913"/>
            <a:ext cx="6624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>
                <a:ea typeface="华文行楷" pitchFamily="2" charset="-122"/>
              </a:rPr>
              <a:t>有限自动机与正规表达式的关系</a:t>
            </a:r>
          </a:p>
        </p:txBody>
      </p:sp>
      <p:sp>
        <p:nvSpPr>
          <p:cNvPr id="167954" name="Text Box 18"/>
          <p:cNvSpPr txBox="1">
            <a:spLocks noChangeArrowheads="1"/>
          </p:cNvSpPr>
          <p:nvPr/>
        </p:nvSpPr>
        <p:spPr bwMode="auto">
          <a:xfrm>
            <a:off x="2357439" y="2166938"/>
            <a:ext cx="1438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buFont typeface="Symbol" pitchFamily="18" charset="2"/>
              <a:buChar char="-"/>
            </a:pP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 </a:t>
            </a:r>
            <a:r>
              <a:rPr lang="zh-CN" altLang="en-US" sz="2800" b="1">
                <a:latin typeface="楷体_GB2312" pitchFamily="49" charset="-122"/>
                <a:ea typeface="楷体_GB2312" pitchFamily="49" charset="-122"/>
              </a:rPr>
              <a:t>归纳</a:t>
            </a:r>
            <a:r>
              <a:rPr lang="en-US" altLang="zh-CN" sz="2800" b="1">
                <a:latin typeface="楷体_GB2312" pitchFamily="49" charset="-122"/>
                <a:ea typeface="楷体_GB2312" pitchFamily="49" charset="-122"/>
              </a:rPr>
              <a:t>:</a:t>
            </a:r>
            <a:endParaRPr lang="en-US" altLang="zh-CN" sz="2800" b="1">
              <a:solidFill>
                <a:srgbClr val="333399"/>
              </a:solidFill>
              <a:latin typeface="楷体_GB2312" pitchFamily="49" charset="-122"/>
              <a:ea typeface="楷体_GB2312" pitchFamily="49" charset="-122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67955" name="Rectangle 19"/>
          <p:cNvSpPr>
            <a:spLocks noChangeArrowheads="1"/>
          </p:cNvSpPr>
          <p:nvPr/>
        </p:nvSpPr>
        <p:spPr bwMode="auto">
          <a:xfrm>
            <a:off x="1992313" y="1196976"/>
            <a:ext cx="853281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buFont typeface="Wingdings" pitchFamily="2" charset="2"/>
              <a:buChar char="²"/>
            </a:pPr>
            <a:r>
              <a:rPr lang="en-US" altLang="zh-CN" sz="3200" b="1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3200" b="1">
                <a:latin typeface="Arial" pitchFamily="34" charset="0"/>
                <a:ea typeface="楷体_GB2312" pitchFamily="49" charset="-122"/>
              </a:rPr>
              <a:t>归纳构造过程 </a:t>
            </a:r>
            <a:r>
              <a:rPr lang="en-US" altLang="zh-CN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zh-CN" altLang="en-US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从正规表达式构造等价的</a:t>
            </a:r>
            <a:r>
              <a:rPr lang="zh-CN" altLang="en-US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 </a:t>
            </a:r>
            <a:r>
              <a:rPr lang="en-US" altLang="zh-CN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cs typeface="Times New Roman" pitchFamily="18" charset="0"/>
              </a:rPr>
              <a:t>- </a:t>
            </a:r>
            <a:r>
              <a:rPr lang="en-US" altLang="zh-CN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NFA)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800" b="1">
                <a:solidFill>
                  <a:srgbClr val="333399"/>
                </a:solidFill>
              </a:rPr>
              <a:t>    </a:t>
            </a:r>
            <a:r>
              <a:rPr lang="zh-CN" altLang="en-US" sz="2800" b="1">
                <a:solidFill>
                  <a:srgbClr val="333399"/>
                </a:solidFill>
              </a:rPr>
              <a:t>（</a:t>
            </a:r>
            <a:r>
              <a:rPr lang="en-US" altLang="zh-CN" sz="2800">
                <a:solidFill>
                  <a:srgbClr val="333399"/>
                </a:solidFill>
                <a:latin typeface="Arial" pitchFamily="34" charset="0"/>
              </a:rPr>
              <a:t>Thompson</a:t>
            </a:r>
            <a:r>
              <a:rPr lang="en-US" altLang="zh-CN" sz="2800" b="1">
                <a:solidFill>
                  <a:srgbClr val="333399"/>
                </a:solidFill>
              </a:rPr>
              <a:t> </a:t>
            </a:r>
            <a:r>
              <a:rPr lang="zh-CN" altLang="en-US" sz="2800" b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构造法</a:t>
            </a:r>
            <a:r>
              <a:rPr lang="zh-CN" altLang="en-US" sz="2800" b="1">
                <a:solidFill>
                  <a:srgbClr val="333399"/>
                </a:solidFill>
              </a:rPr>
              <a:t>）</a:t>
            </a:r>
          </a:p>
        </p:txBody>
      </p:sp>
      <p:graphicFrame>
        <p:nvGraphicFramePr>
          <p:cNvPr id="167956" name="Object 20"/>
          <p:cNvGraphicFramePr>
            <a:graphicFrameLocks noChangeAspect="1"/>
          </p:cNvGraphicFramePr>
          <p:nvPr/>
        </p:nvGraphicFramePr>
        <p:xfrm>
          <a:off x="7351714" y="1897064"/>
          <a:ext cx="2560637" cy="160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Visio" r:id="rId7" imgW="2670658" imgH="1606296" progId="Visio.Drawing.11">
                  <p:embed/>
                </p:oleObj>
              </mc:Choice>
              <mc:Fallback>
                <p:oleObj name="Visio" r:id="rId7" imgW="2670658" imgH="1606296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1714" y="1897064"/>
                        <a:ext cx="2560637" cy="160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150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7219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7220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7221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7222" name="Rectangle 6"/>
          <p:cNvSpPr>
            <a:spLocks noChangeArrowheads="1"/>
          </p:cNvSpPr>
          <p:nvPr/>
        </p:nvSpPr>
        <p:spPr bwMode="auto">
          <a:xfrm>
            <a:off x="1919288" y="1125539"/>
            <a:ext cx="800100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buFont typeface="Wingdings" pitchFamily="2" charset="2"/>
              <a:buChar char="²"/>
            </a:pPr>
            <a:r>
              <a:rPr lang="en-US" altLang="zh-CN" sz="3200" b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3200" b="1" dirty="0">
                <a:latin typeface="Arial" pitchFamily="34" charset="0"/>
                <a:ea typeface="楷体_GB2312" pitchFamily="49" charset="-122"/>
              </a:rPr>
              <a:t>计算 </a:t>
            </a:r>
            <a:r>
              <a:rPr lang="en-US" altLang="zh-CN" sz="32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sz="3200" b="1" baseline="30000" dirty="0"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sz="3200" b="1" baseline="-25000" dirty="0" err="1"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3200" b="1" baseline="30000" dirty="0" err="1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sz="3200" b="1" baseline="-25000" dirty="0" err="1"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sz="3200" b="1" baseline="30000" dirty="0">
                <a:latin typeface="Arial" pitchFamily="34" charset="0"/>
                <a:ea typeface="楷体_GB2312" pitchFamily="49" charset="-122"/>
              </a:rPr>
              <a:t>) </a:t>
            </a:r>
            <a:r>
              <a:rPr lang="zh-CN" altLang="en-US" sz="3200" b="1" dirty="0">
                <a:latin typeface="Arial" pitchFamily="34" charset="0"/>
                <a:ea typeface="楷体_GB2312" pitchFamily="49" charset="-122"/>
              </a:rPr>
              <a:t>的迭代过程</a:t>
            </a:r>
          </a:p>
        </p:txBody>
      </p:sp>
      <p:sp>
        <p:nvSpPr>
          <p:cNvPr id="137223" name="Rectangle 7"/>
          <p:cNvSpPr>
            <a:spLocks noChangeArrowheads="1"/>
          </p:cNvSpPr>
          <p:nvPr/>
        </p:nvSpPr>
        <p:spPr bwMode="auto">
          <a:xfrm>
            <a:off x="2300289" y="1685926"/>
            <a:ext cx="22113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Symbol" pitchFamily="18" charset="2"/>
              <a:buChar char="-"/>
            </a:pPr>
            <a:r>
              <a:rPr lang="en-US" altLang="zh-CN" sz="2800" b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800" b="1" dirty="0">
                <a:latin typeface="Arial" pitchFamily="34" charset="0"/>
                <a:ea typeface="楷体_GB2312" pitchFamily="49" charset="-122"/>
              </a:rPr>
              <a:t>基础</a:t>
            </a:r>
            <a:r>
              <a:rPr lang="en-US" altLang="zh-CN" sz="2800" b="1" dirty="0">
                <a:latin typeface="Arial" pitchFamily="34" charset="0"/>
                <a:ea typeface="楷体_GB2312" pitchFamily="49" charset="-122"/>
              </a:rPr>
              <a:t>: </a:t>
            </a:r>
            <a:r>
              <a:rPr lang="en-US" altLang="zh-CN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k = 0</a:t>
            </a:r>
            <a:endParaRPr lang="en-US" altLang="zh-CN" sz="2800" b="1" dirty="0">
              <a:latin typeface="Arial" pitchFamily="34" charset="0"/>
              <a:ea typeface="楷体_GB2312" pitchFamily="49" charset="-122"/>
            </a:endParaRPr>
          </a:p>
        </p:txBody>
      </p:sp>
      <p:sp>
        <p:nvSpPr>
          <p:cNvPr id="137224" name="Rectangle 8"/>
          <p:cNvSpPr>
            <a:spLocks noChangeArrowheads="1"/>
          </p:cNvSpPr>
          <p:nvPr/>
        </p:nvSpPr>
        <p:spPr bwMode="auto">
          <a:xfrm>
            <a:off x="2562225" y="2205038"/>
            <a:ext cx="20208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333399"/>
                </a:solidFill>
                <a:latin typeface="Arial" pitchFamily="34" charset="0"/>
                <a:ea typeface="华文行楷" pitchFamily="2" charset="-122"/>
              </a:rPr>
              <a:t>Case 1   </a:t>
            </a:r>
            <a:r>
              <a:rPr lang="en-US" altLang="zh-CN" sz="2800" b="1" dirty="0" err="1">
                <a:solidFill>
                  <a:srgbClr val="333399"/>
                </a:solidFill>
                <a:ea typeface="华文行楷" pitchFamily="2" charset="-122"/>
              </a:rPr>
              <a:t>i</a:t>
            </a:r>
            <a:r>
              <a:rPr lang="en-US" altLang="zh-CN" sz="2800" b="1" dirty="0" err="1">
                <a:solidFill>
                  <a:srgbClr val="333399"/>
                </a:solidFill>
                <a:ea typeface="华文行楷" pitchFamily="2" charset="-122"/>
                <a:sym typeface="Symbol" pitchFamily="18" charset="2"/>
              </a:rPr>
              <a:t></a:t>
            </a:r>
            <a:r>
              <a:rPr lang="en-US" altLang="zh-CN" sz="2800" b="1" dirty="0" err="1">
                <a:solidFill>
                  <a:srgbClr val="333399"/>
                </a:solidFill>
                <a:ea typeface="华文行楷" pitchFamily="2" charset="-122"/>
              </a:rPr>
              <a:t>j</a:t>
            </a:r>
            <a:endParaRPr lang="en-US" altLang="zh-CN" sz="2800" b="1" dirty="0">
              <a:solidFill>
                <a:srgbClr val="333399"/>
              </a:solidFill>
              <a:ea typeface="华文行楷" pitchFamily="2" charset="-122"/>
            </a:endParaRPr>
          </a:p>
        </p:txBody>
      </p:sp>
      <p:sp>
        <p:nvSpPr>
          <p:cNvPr id="137225" name="Rectangle 9"/>
          <p:cNvSpPr>
            <a:spLocks noChangeArrowheads="1"/>
          </p:cNvSpPr>
          <p:nvPr/>
        </p:nvSpPr>
        <p:spPr bwMode="auto">
          <a:xfrm>
            <a:off x="2711451" y="2743200"/>
            <a:ext cx="51847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若不存在从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到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的弧，则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0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=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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；</a:t>
            </a:r>
          </a:p>
        </p:txBody>
      </p:sp>
      <p:sp>
        <p:nvSpPr>
          <p:cNvPr id="137226" name="Rectangle 10"/>
          <p:cNvSpPr>
            <a:spLocks noChangeArrowheads="1"/>
          </p:cNvSpPr>
          <p:nvPr/>
        </p:nvSpPr>
        <p:spPr bwMode="auto">
          <a:xfrm>
            <a:off x="2711450" y="3152775"/>
            <a:ext cx="7697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若仅存在一条从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到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的弧，且标记为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，则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0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=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；</a:t>
            </a:r>
          </a:p>
        </p:txBody>
      </p:sp>
      <p:sp>
        <p:nvSpPr>
          <p:cNvPr id="137227" name="Rectangle 11"/>
          <p:cNvSpPr>
            <a:spLocks noChangeArrowheads="1"/>
          </p:cNvSpPr>
          <p:nvPr/>
        </p:nvSpPr>
        <p:spPr bwMode="auto">
          <a:xfrm>
            <a:off x="2735264" y="3533776"/>
            <a:ext cx="74644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若存在多条从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到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的弧，且标记为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  <a:r>
              <a:rPr lang="en-US" altLang="zh-CN" sz="2400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1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, a</a:t>
            </a:r>
            <a:r>
              <a:rPr lang="en-US" altLang="zh-CN" sz="2400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2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, … , a</a:t>
            </a:r>
            <a:r>
              <a:rPr lang="en-US" altLang="zh-CN" sz="2400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m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 则 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0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=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  <a:r>
              <a:rPr lang="en-US" altLang="zh-CN" sz="2400" b="1" baseline="-250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1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cs typeface="Arial" pitchFamily="34" charset="0"/>
                <a:sym typeface="Symbol" pitchFamily="18" charset="2"/>
              </a:rPr>
              <a:t>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a</a:t>
            </a:r>
            <a:r>
              <a:rPr lang="en-US" altLang="zh-CN" sz="2400" b="1" baseline="-250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2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 …  a</a:t>
            </a:r>
            <a:r>
              <a:rPr lang="en-US" altLang="zh-CN" sz="2400" b="1" baseline="-250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m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；</a:t>
            </a:r>
          </a:p>
        </p:txBody>
      </p:sp>
      <p:sp>
        <p:nvSpPr>
          <p:cNvPr id="137228" name="Rectangle 12"/>
          <p:cNvSpPr>
            <a:spLocks noChangeArrowheads="1"/>
          </p:cNvSpPr>
          <p:nvPr/>
        </p:nvSpPr>
        <p:spPr bwMode="auto">
          <a:xfrm>
            <a:off x="2566989" y="4292601"/>
            <a:ext cx="20335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Case 2   </a:t>
            </a:r>
            <a:r>
              <a:rPr lang="en-US" altLang="zh-CN" sz="28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=</a:t>
            </a:r>
            <a:r>
              <a:rPr lang="en-US" altLang="zh-CN" sz="28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</a:p>
        </p:txBody>
      </p:sp>
      <p:sp>
        <p:nvSpPr>
          <p:cNvPr id="137229" name="Rectangle 13"/>
          <p:cNvSpPr>
            <a:spLocks noChangeArrowheads="1"/>
          </p:cNvSpPr>
          <p:nvPr/>
        </p:nvSpPr>
        <p:spPr bwMode="auto">
          <a:xfrm>
            <a:off x="2725738" y="4724400"/>
            <a:ext cx="7186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若不存在从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到自身的圈，则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0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=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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；</a:t>
            </a:r>
          </a:p>
        </p:txBody>
      </p:sp>
      <p:sp>
        <p:nvSpPr>
          <p:cNvPr id="137230" name="Rectangle 14"/>
          <p:cNvSpPr>
            <a:spLocks noChangeArrowheads="1"/>
          </p:cNvSpPr>
          <p:nvPr/>
        </p:nvSpPr>
        <p:spPr bwMode="auto">
          <a:xfrm>
            <a:off x="2711451" y="5149850"/>
            <a:ext cx="77057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若存在一个从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到自身的圈且标记为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，则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0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=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</a:t>
            </a:r>
            <a:r>
              <a:rPr lang="en-US" altLang="zh-CN" sz="2400" b="1" baseline="-250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cs typeface="Arial" pitchFamily="34" charset="0"/>
                <a:sym typeface="Symbol" pitchFamily="18" charset="2"/>
              </a:rPr>
              <a:t>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；</a:t>
            </a:r>
          </a:p>
        </p:txBody>
      </p:sp>
      <p:sp>
        <p:nvSpPr>
          <p:cNvPr id="137231" name="Rectangle 15"/>
          <p:cNvSpPr>
            <a:spLocks noChangeArrowheads="1"/>
          </p:cNvSpPr>
          <p:nvPr/>
        </p:nvSpPr>
        <p:spPr bwMode="auto">
          <a:xfrm>
            <a:off x="2698751" y="5661026"/>
            <a:ext cx="757396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若存在多个从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到自身的圈，且标记为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  <a:r>
              <a:rPr lang="en-US" altLang="zh-CN" sz="2400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1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, a</a:t>
            </a:r>
            <a:r>
              <a:rPr lang="en-US" altLang="zh-CN" sz="2400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2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, … , a</a:t>
            </a:r>
            <a:r>
              <a:rPr lang="en-US" altLang="zh-CN" sz="2400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m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 则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0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=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</a:t>
            </a:r>
            <a:r>
              <a:rPr lang="en-US" altLang="zh-CN" sz="2400" b="1" baseline="-250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cs typeface="Arial" pitchFamily="34" charset="0"/>
                <a:sym typeface="Symbol" pitchFamily="18" charset="2"/>
              </a:rPr>
              <a:t>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a</a:t>
            </a:r>
            <a:r>
              <a:rPr lang="en-US" altLang="zh-CN" sz="2400" b="1" baseline="-250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1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 a</a:t>
            </a:r>
            <a:r>
              <a:rPr lang="en-US" altLang="zh-CN" sz="2400" b="1" baseline="-250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2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 …  a</a:t>
            </a:r>
            <a:r>
              <a:rPr lang="en-US" altLang="zh-CN" sz="2400" b="1" baseline="-250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m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；</a:t>
            </a:r>
          </a:p>
        </p:txBody>
      </p:sp>
      <p:sp>
        <p:nvSpPr>
          <p:cNvPr id="137232" name="Rectangle 16"/>
          <p:cNvSpPr>
            <a:spLocks noChangeArrowheads="1"/>
          </p:cNvSpPr>
          <p:nvPr/>
        </p:nvSpPr>
        <p:spPr bwMode="auto">
          <a:xfrm>
            <a:off x="2711450" y="188913"/>
            <a:ext cx="6624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>
                <a:ea typeface="华文行楷" pitchFamily="2" charset="-122"/>
              </a:rPr>
              <a:t>有限自动机与正规表达式的关系</a:t>
            </a:r>
          </a:p>
        </p:txBody>
      </p:sp>
    </p:spTree>
    <p:extLst>
      <p:ext uri="{BB962C8B-B14F-4D97-AF65-F5344CB8AC3E}">
        <p14:creationId xmlns:p14="http://schemas.microsoft.com/office/powerpoint/2010/main" val="107434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7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3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3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3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5" grpId="0" autoUpdateAnimBg="0"/>
      <p:bldP spid="137226" grpId="0" autoUpdateAnimBg="0"/>
      <p:bldP spid="137227" grpId="0" autoUpdateAnimBg="0"/>
      <p:bldP spid="137229" grpId="0" autoUpdateAnimBg="0"/>
      <p:bldP spid="137230" grpId="0" autoUpdateAnimBg="0"/>
      <p:bldP spid="137231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8243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824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8245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8246" name="Rectangle 6"/>
          <p:cNvSpPr>
            <a:spLocks noChangeArrowheads="1"/>
          </p:cNvSpPr>
          <p:nvPr/>
        </p:nvSpPr>
        <p:spPr bwMode="auto">
          <a:xfrm>
            <a:off x="2127250" y="1144589"/>
            <a:ext cx="8001000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buFont typeface="Wingdings" pitchFamily="2" charset="2"/>
              <a:buChar char="²"/>
            </a:pPr>
            <a:r>
              <a:rPr lang="en-US" altLang="zh-CN" sz="3200" b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3200" b="1" dirty="0">
                <a:latin typeface="Arial" pitchFamily="34" charset="0"/>
                <a:ea typeface="楷体_GB2312" pitchFamily="49" charset="-122"/>
              </a:rPr>
              <a:t>计算 </a:t>
            </a:r>
            <a:r>
              <a:rPr lang="en-US" altLang="zh-CN" sz="32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sz="3200" b="1" baseline="30000" dirty="0"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sz="3200" b="1" baseline="-25000" dirty="0" err="1"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3200" b="1" baseline="30000" dirty="0" err="1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sz="3200" b="1" baseline="-25000" dirty="0" err="1"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sz="3200" b="1" baseline="30000" dirty="0">
                <a:latin typeface="Arial" pitchFamily="34" charset="0"/>
                <a:ea typeface="楷体_GB2312" pitchFamily="49" charset="-122"/>
              </a:rPr>
              <a:t>) </a:t>
            </a:r>
            <a:r>
              <a:rPr lang="zh-CN" altLang="en-US" sz="3200" b="1" dirty="0">
                <a:latin typeface="Arial" pitchFamily="34" charset="0"/>
                <a:ea typeface="楷体_GB2312" pitchFamily="49" charset="-122"/>
              </a:rPr>
              <a:t>的迭代过程</a:t>
            </a:r>
          </a:p>
        </p:txBody>
      </p:sp>
      <p:sp>
        <p:nvSpPr>
          <p:cNvPr id="138247" name="Rectangle 7"/>
          <p:cNvSpPr>
            <a:spLocks noChangeArrowheads="1"/>
          </p:cNvSpPr>
          <p:nvPr/>
        </p:nvSpPr>
        <p:spPr bwMode="auto">
          <a:xfrm>
            <a:off x="2362200" y="1844676"/>
            <a:ext cx="8077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Symbol" pitchFamily="18" charset="2"/>
              <a:buChar char="-"/>
            </a:pP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latin typeface="Arial" pitchFamily="34" charset="0"/>
                <a:ea typeface="楷体_GB2312" pitchFamily="49" charset="-122"/>
              </a:rPr>
              <a:t>归纳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: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假设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 k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-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1 )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（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j = 1, 2, … , n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）已经求出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则迭代</a:t>
            </a:r>
          </a:p>
          <a:p>
            <a:pPr>
              <a:buFont typeface="Symbol" pitchFamily="18" charset="2"/>
              <a:buNone/>
            </a:pP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      公式为  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 err="1"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 err="1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-25000" dirty="0" err="1"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)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= 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 k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-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1 ) 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cs typeface="Arial" pitchFamily="34" charset="0"/>
                <a:sym typeface="Symbol" pitchFamily="18" charset="2"/>
              </a:rPr>
              <a:t>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 k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-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1 )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(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 k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-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1 )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)*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 k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-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1 )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</a:p>
        </p:txBody>
      </p:sp>
      <p:sp>
        <p:nvSpPr>
          <p:cNvPr id="138248" name="Rectangle 8"/>
          <p:cNvSpPr>
            <a:spLocks noChangeArrowheads="1"/>
          </p:cNvSpPr>
          <p:nvPr/>
        </p:nvSpPr>
        <p:spPr bwMode="auto">
          <a:xfrm>
            <a:off x="2640013" y="3656014"/>
            <a:ext cx="75549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Case 1  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路径不经过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k . 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此时，标记该路径的字符串属</a:t>
            </a:r>
          </a:p>
          <a:p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于</a:t>
            </a:r>
            <a:r>
              <a:rPr lang="zh-CN" altLang="en-US" sz="2400" b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L(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 k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-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1 )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);</a:t>
            </a: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2640013" y="4494214"/>
            <a:ext cx="77771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Case 2  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路径经过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k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至少一次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 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此时，标记该路径的字符</a:t>
            </a:r>
          </a:p>
          <a:p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串属于</a:t>
            </a:r>
            <a:r>
              <a:rPr lang="zh-CN" altLang="en-US" sz="2400" b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L(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 k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-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1 )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cs typeface="Arial" pitchFamily="34" charset="0"/>
                <a:sym typeface="Symbol" pitchFamily="18" charset="2"/>
              </a:rPr>
              <a:t>(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 k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-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1 )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)* 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 k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-</a:t>
            </a:r>
            <a:r>
              <a:rPr lang="en-US" altLang="zh-CN" b="1" baseline="-25000" dirty="0"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1 )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).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如下图所示：</a:t>
            </a:r>
          </a:p>
        </p:txBody>
      </p:sp>
      <p:sp>
        <p:nvSpPr>
          <p:cNvPr id="138250" name="Rectangle 10"/>
          <p:cNvSpPr>
            <a:spLocks noChangeArrowheads="1"/>
          </p:cNvSpPr>
          <p:nvPr/>
        </p:nvSpPr>
        <p:spPr bwMode="auto">
          <a:xfrm>
            <a:off x="2640013" y="2741614"/>
            <a:ext cx="78422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2400" b="1" dirty="0">
                <a:latin typeface="Arial" pitchFamily="34" charset="0"/>
                <a:ea typeface="楷体_GB2312" pitchFamily="49" charset="-122"/>
              </a:rPr>
              <a:t>分析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: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考虑从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到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的路径（除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和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之外的所有状态的</a:t>
            </a:r>
          </a:p>
          <a:p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   编号不大于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sz="10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）</a:t>
            </a:r>
          </a:p>
        </p:txBody>
      </p:sp>
      <p:graphicFrame>
        <p:nvGraphicFramePr>
          <p:cNvPr id="138251" name="Object 11"/>
          <p:cNvGraphicFramePr>
            <a:graphicFrameLocks noChangeAspect="1"/>
          </p:cNvGraphicFramePr>
          <p:nvPr/>
        </p:nvGraphicFramePr>
        <p:xfrm>
          <a:off x="3065464" y="5503864"/>
          <a:ext cx="515937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4" name="VISIO" r:id="rId3" imgW="516240" imgH="516240" progId="Visio.Drawing.11">
                  <p:embed/>
                </p:oleObj>
              </mc:Choice>
              <mc:Fallback>
                <p:oleObj name="VISIO" r:id="rId3" imgW="516240" imgH="5162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5464" y="5503864"/>
                        <a:ext cx="515937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2" name="Object 12"/>
          <p:cNvGraphicFramePr>
            <a:graphicFrameLocks noChangeAspect="1"/>
          </p:cNvGraphicFramePr>
          <p:nvPr/>
        </p:nvGraphicFramePr>
        <p:xfrm>
          <a:off x="3429001" y="5486400"/>
          <a:ext cx="9747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name="VISIO" r:id="rId5" imgW="974520" imgH="508320" progId="Visio.Drawing.11">
                  <p:embed/>
                </p:oleObj>
              </mc:Choice>
              <mc:Fallback>
                <p:oleObj name="VISIO" r:id="rId5" imgW="974520" imgH="50832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1" y="5486400"/>
                        <a:ext cx="9747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3" name="Object 13"/>
          <p:cNvGraphicFramePr>
            <a:graphicFrameLocks noChangeAspect="1"/>
          </p:cNvGraphicFramePr>
          <p:nvPr/>
        </p:nvGraphicFramePr>
        <p:xfrm>
          <a:off x="4208464" y="5503864"/>
          <a:ext cx="515937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VISIO" r:id="rId7" imgW="516240" imgH="516240" progId="Visio.Drawing.11">
                  <p:embed/>
                </p:oleObj>
              </mc:Choice>
              <mc:Fallback>
                <p:oleObj name="VISIO" r:id="rId7" imgW="516240" imgH="5162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8464" y="5503864"/>
                        <a:ext cx="515937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4" name="Object 14"/>
          <p:cNvGraphicFramePr>
            <a:graphicFrameLocks noChangeAspect="1"/>
          </p:cNvGraphicFramePr>
          <p:nvPr/>
        </p:nvGraphicFramePr>
        <p:xfrm>
          <a:off x="4567238" y="5511800"/>
          <a:ext cx="995362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VISIO" r:id="rId9" imgW="995760" imgH="431640" progId="Visio.Drawing.11">
                  <p:embed/>
                </p:oleObj>
              </mc:Choice>
              <mc:Fallback>
                <p:oleObj name="VISIO" r:id="rId9" imgW="995760" imgH="4316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7238" y="5511800"/>
                        <a:ext cx="995362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5" name="Object 15"/>
          <p:cNvGraphicFramePr>
            <a:graphicFrameLocks noChangeAspect="1"/>
          </p:cNvGraphicFramePr>
          <p:nvPr/>
        </p:nvGraphicFramePr>
        <p:xfrm>
          <a:off x="5351464" y="5503864"/>
          <a:ext cx="515937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VISIO" r:id="rId11" imgW="516240" imgH="516240" progId="Visio.Drawing.11">
                  <p:embed/>
                </p:oleObj>
              </mc:Choice>
              <mc:Fallback>
                <p:oleObj name="VISIO" r:id="rId11" imgW="516240" imgH="5162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1464" y="5503864"/>
                        <a:ext cx="515937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6" name="Object 16"/>
          <p:cNvGraphicFramePr>
            <a:graphicFrameLocks noChangeAspect="1"/>
          </p:cNvGraphicFramePr>
          <p:nvPr/>
        </p:nvGraphicFramePr>
        <p:xfrm>
          <a:off x="5791200" y="5486401"/>
          <a:ext cx="85248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9" name="VISIO" r:id="rId12" imgW="853560" imgH="391680" progId="Visio.Drawing.11">
                  <p:embed/>
                </p:oleObj>
              </mc:Choice>
              <mc:Fallback>
                <p:oleObj name="VISIO" r:id="rId12" imgW="853560" imgH="39168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5486401"/>
                        <a:ext cx="852488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7" name="Object 17"/>
          <p:cNvGraphicFramePr>
            <a:graphicFrameLocks noChangeAspect="1"/>
          </p:cNvGraphicFramePr>
          <p:nvPr/>
        </p:nvGraphicFramePr>
        <p:xfrm>
          <a:off x="6494464" y="5503864"/>
          <a:ext cx="515937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0" name="VISIO" r:id="rId14" imgW="516240" imgH="516240" progId="Visio.Drawing.11">
                  <p:embed/>
                </p:oleObj>
              </mc:Choice>
              <mc:Fallback>
                <p:oleObj name="VISIO" r:id="rId14" imgW="516240" imgH="5162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4464" y="5503864"/>
                        <a:ext cx="515937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8" name="Object 18"/>
          <p:cNvGraphicFramePr>
            <a:graphicFrameLocks noChangeAspect="1"/>
          </p:cNvGraphicFramePr>
          <p:nvPr/>
        </p:nvGraphicFramePr>
        <p:xfrm>
          <a:off x="6858001" y="5562600"/>
          <a:ext cx="974725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1" name="VISIO" r:id="rId15" imgW="974520" imgH="415080" progId="Visio.Drawing.11">
                  <p:embed/>
                </p:oleObj>
              </mc:Choice>
              <mc:Fallback>
                <p:oleObj name="VISIO" r:id="rId15" imgW="974520" imgH="41508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1" y="5562600"/>
                        <a:ext cx="974725" cy="414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8259" name="Object 19"/>
          <p:cNvGraphicFramePr>
            <a:graphicFrameLocks noChangeAspect="1"/>
          </p:cNvGraphicFramePr>
          <p:nvPr/>
        </p:nvGraphicFramePr>
        <p:xfrm>
          <a:off x="7637464" y="5503864"/>
          <a:ext cx="515937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2" name="VISIO" r:id="rId17" imgW="516240" imgH="516240" progId="Visio.Drawing.11">
                  <p:embed/>
                </p:oleObj>
              </mc:Choice>
              <mc:Fallback>
                <p:oleObj name="VISIO" r:id="rId17" imgW="516240" imgH="51624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7464" y="5503864"/>
                        <a:ext cx="515937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8260" name="Group 20"/>
          <p:cNvGrpSpPr>
            <a:grpSpLocks/>
          </p:cNvGrpSpPr>
          <p:nvPr/>
        </p:nvGrpSpPr>
        <p:grpSpPr bwMode="auto">
          <a:xfrm>
            <a:off x="3276601" y="6096006"/>
            <a:ext cx="1063625" cy="614363"/>
            <a:chOff x="1104" y="3840"/>
            <a:chExt cx="670" cy="387"/>
          </a:xfrm>
        </p:grpSpPr>
        <p:graphicFrame>
          <p:nvGraphicFramePr>
            <p:cNvPr id="138261" name="Object 21"/>
            <p:cNvGraphicFramePr>
              <a:graphicFrameLocks noChangeAspect="1"/>
            </p:cNvGraphicFramePr>
            <p:nvPr/>
          </p:nvGraphicFramePr>
          <p:xfrm>
            <a:off x="1104" y="3840"/>
            <a:ext cx="670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3" name="VISIO" r:id="rId19" imgW="1063440" imgH="257760" progId="Visio.Drawing.11">
                    <p:embed/>
                  </p:oleObj>
                </mc:Choice>
                <mc:Fallback>
                  <p:oleObj name="VISIO" r:id="rId19" imgW="1063440" imgH="25776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3840"/>
                          <a:ext cx="670" cy="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8262" name="Rectangle 22"/>
            <p:cNvSpPr>
              <a:spLocks noChangeArrowheads="1"/>
            </p:cNvSpPr>
            <p:nvPr/>
          </p:nvSpPr>
          <p:spPr bwMode="auto">
            <a:xfrm>
              <a:off x="1131" y="3936"/>
              <a:ext cx="558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latin typeface="Arial" pitchFamily="34" charset="0"/>
                  <a:ea typeface="华文行楷" pitchFamily="2" charset="-122"/>
                </a:rPr>
                <a:t>R</a:t>
              </a:r>
              <a:r>
                <a:rPr lang="en-US" altLang="zh-CN" b="1" baseline="30000">
                  <a:ea typeface="华文行楷" pitchFamily="2" charset="-122"/>
                </a:rPr>
                <a:t>( k</a:t>
              </a:r>
              <a:r>
                <a:rPr lang="en-US" altLang="zh-CN" b="1" baseline="-25000">
                  <a:ea typeface="华文行楷" pitchFamily="2" charset="-122"/>
                </a:rPr>
                <a:t>i</a:t>
              </a:r>
              <a:r>
                <a:rPr lang="en-US" altLang="zh-CN" b="1" baseline="30000">
                  <a:ea typeface="华文行楷" pitchFamily="2" charset="-122"/>
                </a:rPr>
                <a:t>-</a:t>
              </a:r>
              <a:r>
                <a:rPr lang="en-US" altLang="zh-CN" b="1" baseline="-25000">
                  <a:ea typeface="华文行楷" pitchFamily="2" charset="-122"/>
                </a:rPr>
                <a:t>k</a:t>
              </a:r>
              <a:r>
                <a:rPr lang="en-US" altLang="zh-CN" b="1" baseline="30000">
                  <a:ea typeface="华文行楷" pitchFamily="2" charset="-122"/>
                </a:rPr>
                <a:t>1 )</a:t>
              </a:r>
            </a:p>
          </p:txBody>
        </p:sp>
      </p:grpSp>
      <p:grpSp>
        <p:nvGrpSpPr>
          <p:cNvPr id="138263" name="Group 23"/>
          <p:cNvGrpSpPr>
            <a:grpSpLocks/>
          </p:cNvGrpSpPr>
          <p:nvPr/>
        </p:nvGrpSpPr>
        <p:grpSpPr bwMode="auto">
          <a:xfrm>
            <a:off x="4537076" y="6143630"/>
            <a:ext cx="2092325" cy="566738"/>
            <a:chOff x="1898" y="3870"/>
            <a:chExt cx="1318" cy="357"/>
          </a:xfrm>
        </p:grpSpPr>
        <p:graphicFrame>
          <p:nvGraphicFramePr>
            <p:cNvPr id="138264" name="Object 24"/>
            <p:cNvGraphicFramePr>
              <a:graphicFrameLocks noChangeAspect="1"/>
            </p:cNvGraphicFramePr>
            <p:nvPr/>
          </p:nvGraphicFramePr>
          <p:xfrm>
            <a:off x="1898" y="3870"/>
            <a:ext cx="1318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4" name="VISIO" r:id="rId21" imgW="2091960" imgH="257760" progId="Visio.Drawing.11">
                    <p:embed/>
                  </p:oleObj>
                </mc:Choice>
                <mc:Fallback>
                  <p:oleObj name="VISIO" r:id="rId21" imgW="2091960" imgH="25776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98" y="3870"/>
                          <a:ext cx="1318" cy="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8265" name="Rectangle 25"/>
            <p:cNvSpPr>
              <a:spLocks noChangeArrowheads="1"/>
            </p:cNvSpPr>
            <p:nvPr/>
          </p:nvSpPr>
          <p:spPr bwMode="auto">
            <a:xfrm>
              <a:off x="2160" y="3936"/>
              <a:ext cx="80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b="1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(</a:t>
              </a:r>
              <a:r>
                <a:rPr lang="en-US" altLang="zh-CN" sz="2400" b="1" dirty="0">
                  <a:latin typeface="Arial" pitchFamily="34" charset="0"/>
                  <a:ea typeface="华文行楷" pitchFamily="2" charset="-122"/>
                </a:rPr>
                <a:t>R</a:t>
              </a:r>
              <a:r>
                <a:rPr lang="en-US" altLang="zh-CN" b="1" baseline="30000" dirty="0">
                  <a:ea typeface="华文行楷" pitchFamily="2" charset="-122"/>
                </a:rPr>
                <a:t>( k</a:t>
              </a:r>
              <a:r>
                <a:rPr lang="en-US" altLang="zh-CN" b="1" baseline="-25000" dirty="0">
                  <a:ea typeface="华文行楷" pitchFamily="2" charset="-122"/>
                </a:rPr>
                <a:t>k</a:t>
              </a:r>
              <a:r>
                <a:rPr lang="en-US" altLang="zh-CN" b="1" baseline="30000" dirty="0">
                  <a:ea typeface="华文行楷" pitchFamily="2" charset="-122"/>
                </a:rPr>
                <a:t>-</a:t>
              </a:r>
              <a:r>
                <a:rPr lang="en-US" altLang="zh-CN" b="1" baseline="-25000" dirty="0">
                  <a:ea typeface="华文行楷" pitchFamily="2" charset="-122"/>
                </a:rPr>
                <a:t>k</a:t>
              </a:r>
              <a:r>
                <a:rPr lang="en-US" altLang="zh-CN" b="1" baseline="30000" dirty="0">
                  <a:ea typeface="华文行楷" pitchFamily="2" charset="-122"/>
                </a:rPr>
                <a:t>1 ) </a:t>
              </a:r>
              <a:r>
                <a:rPr lang="en-US" altLang="zh-CN" sz="2400" b="1" dirty="0">
                  <a:latin typeface="Arial" pitchFamily="34" charset="0"/>
                  <a:cs typeface="Arial" pitchFamily="34" charset="0"/>
                  <a:sym typeface="Symbol" pitchFamily="18" charset="2"/>
                </a:rPr>
                <a:t>)*</a:t>
              </a:r>
            </a:p>
          </p:txBody>
        </p:sp>
      </p:grpSp>
      <p:grpSp>
        <p:nvGrpSpPr>
          <p:cNvPr id="138266" name="Group 26"/>
          <p:cNvGrpSpPr>
            <a:grpSpLocks/>
          </p:cNvGrpSpPr>
          <p:nvPr/>
        </p:nvGrpSpPr>
        <p:grpSpPr bwMode="auto">
          <a:xfrm>
            <a:off x="6858001" y="6096006"/>
            <a:ext cx="1063625" cy="614363"/>
            <a:chOff x="3360" y="3840"/>
            <a:chExt cx="670" cy="387"/>
          </a:xfrm>
        </p:grpSpPr>
        <p:graphicFrame>
          <p:nvGraphicFramePr>
            <p:cNvPr id="138267" name="Object 27"/>
            <p:cNvGraphicFramePr>
              <a:graphicFrameLocks noChangeAspect="1"/>
            </p:cNvGraphicFramePr>
            <p:nvPr/>
          </p:nvGraphicFramePr>
          <p:xfrm>
            <a:off x="3360" y="3840"/>
            <a:ext cx="670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45" name="VISIO" r:id="rId23" imgW="1063440" imgH="257760" progId="Visio.Drawing.11">
                    <p:embed/>
                  </p:oleObj>
                </mc:Choice>
                <mc:Fallback>
                  <p:oleObj name="VISIO" r:id="rId23" imgW="1063440" imgH="257760" progId="Visio.Drawing.11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60" y="3840"/>
                          <a:ext cx="670" cy="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8268" name="Rectangle 28"/>
            <p:cNvSpPr>
              <a:spLocks noChangeArrowheads="1"/>
            </p:cNvSpPr>
            <p:nvPr/>
          </p:nvSpPr>
          <p:spPr bwMode="auto">
            <a:xfrm>
              <a:off x="3387" y="3936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b="1">
                  <a:latin typeface="Arial" pitchFamily="34" charset="0"/>
                  <a:ea typeface="华文行楷" pitchFamily="2" charset="-122"/>
                </a:rPr>
                <a:t>R</a:t>
              </a:r>
              <a:r>
                <a:rPr lang="en-US" altLang="zh-CN" b="1" baseline="30000">
                  <a:ea typeface="华文行楷" pitchFamily="2" charset="-122"/>
                </a:rPr>
                <a:t>( k</a:t>
              </a:r>
              <a:r>
                <a:rPr lang="en-US" altLang="zh-CN" b="1" baseline="-25000">
                  <a:ea typeface="华文行楷" pitchFamily="2" charset="-122"/>
                </a:rPr>
                <a:t>k</a:t>
              </a:r>
              <a:r>
                <a:rPr lang="en-US" altLang="zh-CN" b="1" baseline="30000">
                  <a:ea typeface="华文行楷" pitchFamily="2" charset="-122"/>
                </a:rPr>
                <a:t>-</a:t>
              </a:r>
              <a:r>
                <a:rPr lang="en-US" altLang="zh-CN" b="1" baseline="-25000">
                  <a:ea typeface="华文行楷" pitchFamily="2" charset="-122"/>
                </a:rPr>
                <a:t>j</a:t>
              </a:r>
              <a:r>
                <a:rPr lang="en-US" altLang="zh-CN" b="1" baseline="30000">
                  <a:ea typeface="华文行楷" pitchFamily="2" charset="-122"/>
                </a:rPr>
                <a:t>1 )</a:t>
              </a:r>
            </a:p>
          </p:txBody>
        </p:sp>
      </p:grpSp>
      <p:sp>
        <p:nvSpPr>
          <p:cNvPr id="138269" name="Rectangle 29"/>
          <p:cNvSpPr>
            <a:spLocks noChangeArrowheads="1"/>
          </p:cNvSpPr>
          <p:nvPr/>
        </p:nvSpPr>
        <p:spPr bwMode="auto">
          <a:xfrm>
            <a:off x="2711450" y="188913"/>
            <a:ext cx="6624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>
                <a:ea typeface="华文行楷" pitchFamily="2" charset="-122"/>
              </a:rPr>
              <a:t>有限自动机与正规表达式的关系</a:t>
            </a:r>
          </a:p>
        </p:txBody>
      </p:sp>
    </p:spTree>
    <p:extLst>
      <p:ext uri="{BB962C8B-B14F-4D97-AF65-F5344CB8AC3E}">
        <p14:creationId xmlns:p14="http://schemas.microsoft.com/office/powerpoint/2010/main" val="320545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8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3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8" grpId="0" autoUpdateAnimBg="0"/>
      <p:bldP spid="138249" grpId="0" autoUpdateAnimBg="0"/>
      <p:bldP spid="13825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195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19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197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198" name="Text Box 6"/>
          <p:cNvSpPr txBox="1">
            <a:spLocks noChangeArrowheads="1"/>
          </p:cNvSpPr>
          <p:nvPr/>
        </p:nvSpPr>
        <p:spPr bwMode="auto">
          <a:xfrm>
            <a:off x="2713038" y="1700213"/>
            <a:ext cx="719931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buFont typeface="Symbol" pitchFamily="18" charset="2"/>
              <a:buChar char="-"/>
            </a:pPr>
            <a:r>
              <a:rPr lang="en-US" altLang="zh-CN" sz="2800" b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800" b="1" dirty="0">
                <a:latin typeface="Arial" pitchFamily="34" charset="0"/>
                <a:ea typeface="楷体_GB2312" pitchFamily="49" charset="-122"/>
              </a:rPr>
              <a:t>步骤</a:t>
            </a:r>
            <a:r>
              <a:rPr lang="en-US" altLang="zh-CN" sz="2800" b="1" dirty="0">
                <a:latin typeface="Arial" pitchFamily="34" charset="0"/>
                <a:ea typeface="楷体_GB2312" pitchFamily="49" charset="-122"/>
              </a:rPr>
              <a:t>:</a:t>
            </a:r>
            <a:endParaRPr lang="en-US" altLang="zh-CN" sz="2800" b="1" dirty="0">
              <a:solidFill>
                <a:srgbClr val="333399"/>
              </a:solidFill>
              <a:latin typeface="Arial" pitchFamily="34" charset="0"/>
              <a:ea typeface="楷体_GB2312" pitchFamily="49" charset="-122"/>
            </a:endParaRPr>
          </a:p>
          <a:p>
            <a:pPr>
              <a:buFont typeface="Wingdings" pitchFamily="2" charset="2"/>
              <a:buChar char=" "/>
            </a:pPr>
            <a:r>
              <a:rPr lang="en-US" altLang="zh-CN" sz="10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</a:p>
          <a:p>
            <a:pPr algn="just"/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(1)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将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DFA  D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的状态集用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{1, 2, … , n}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表达，</a:t>
            </a:r>
          </a:p>
          <a:p>
            <a:pPr algn="just"/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     且初态为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</a:t>
            </a:r>
          </a:p>
          <a:p>
            <a:pPr>
              <a:buFont typeface="Wingdings" pitchFamily="2" charset="2"/>
              <a:buChar char=" "/>
            </a:pPr>
            <a:r>
              <a:rPr lang="en-US" altLang="zh-CN" sz="10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</a:p>
          <a:p>
            <a:pPr algn="just"/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(2)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对所有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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i, j </a:t>
            </a:r>
            <a:r>
              <a:rPr lang="en-US" altLang="zh-CN" sz="2400" b="1" dirty="0">
                <a:solidFill>
                  <a:srgbClr val="333399"/>
                </a:solidFill>
                <a:sym typeface="Symbol" pitchFamily="18" charset="2"/>
              </a:rPr>
              <a:t></a:t>
            </a:r>
            <a:r>
              <a:rPr lang="en-US" altLang="zh-CN" b="1" dirty="0">
                <a:solidFill>
                  <a:srgbClr val="333399"/>
                </a:solidFill>
                <a:sym typeface="Symbol" pitchFamily="18" charset="2"/>
              </a:rPr>
              <a:t>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</a:rPr>
              <a:t>n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</a:rPr>
              <a:t>0</a:t>
            </a:r>
            <a:r>
              <a:rPr lang="en-US" altLang="zh-CN" sz="2400" b="1" dirty="0">
                <a:solidFill>
                  <a:srgbClr val="333399"/>
                </a:solidFill>
                <a:sym typeface="Symbol" pitchFamily="18" charset="2"/>
              </a:rPr>
              <a:t>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sz="2400" b="1" dirty="0">
                <a:solidFill>
                  <a:srgbClr val="333399"/>
                </a:solidFill>
                <a:sym typeface="Symbol" pitchFamily="18" charset="2"/>
              </a:rPr>
              <a:t></a:t>
            </a:r>
            <a:r>
              <a:rPr lang="en-US" altLang="zh-CN" dirty="0"/>
              <a:t>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n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，</a:t>
            </a:r>
            <a:r>
              <a:rPr lang="zh-CN" altLang="en-US" sz="2400" b="1" dirty="0">
                <a:latin typeface="Arial" pitchFamily="34" charset="0"/>
                <a:ea typeface="楷体_GB2312" pitchFamily="49" charset="-122"/>
              </a:rPr>
              <a:t>迭代计算</a:t>
            </a:r>
            <a:r>
              <a:rPr lang="en-US" altLang="zh-CN" sz="2400" b="1" dirty="0"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 err="1"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 err="1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-25000" dirty="0" err="1"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latin typeface="Arial" pitchFamily="34" charset="0"/>
                <a:ea typeface="楷体_GB2312" pitchFamily="49" charset="-122"/>
              </a:rPr>
              <a:t>)</a:t>
            </a:r>
            <a:r>
              <a:rPr lang="zh-CN" altLang="en-US" sz="2400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；</a:t>
            </a:r>
          </a:p>
          <a:p>
            <a:pPr algn="just"/>
            <a:r>
              <a:rPr lang="zh-CN" altLang="en-US" sz="2400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          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这里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-25000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为表示如下语言的正规表达式：</a:t>
            </a:r>
          </a:p>
          <a:p>
            <a:pPr algn="just"/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     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w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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L(R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b="1" baseline="-25000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 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iff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从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到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有一条标记为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w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</a:t>
            </a:r>
          </a:p>
          <a:p>
            <a:pPr algn="just"/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     路径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且这条路径上除 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和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之外的所有状态</a:t>
            </a:r>
          </a:p>
          <a:p>
            <a:pPr algn="just"/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     的编号均不大于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sz="10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</a:p>
          <a:p>
            <a:pPr>
              <a:buFont typeface="Wingdings" pitchFamily="2" charset="2"/>
              <a:buChar char=" "/>
            </a:pPr>
            <a:r>
              <a:rPr lang="en-US" altLang="zh-CN" sz="10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</a:p>
          <a:p>
            <a:pPr algn="just"/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(3)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通过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(2)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的迭代过程，最终可计算出</a:t>
            </a:r>
          </a:p>
          <a:p>
            <a:pPr algn="just"/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     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b="1" baseline="30000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n</a:t>
            </a:r>
            <a:r>
              <a:rPr lang="en-US" altLang="zh-CN" b="1" baseline="-25000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（</a:t>
            </a:r>
            <a:r>
              <a:rPr lang="en-US" altLang="zh-CN" sz="2400" b="1" dirty="0" err="1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i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, j = 1, 2, … , n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）</a:t>
            </a:r>
            <a:endParaRPr lang="en-US" altLang="zh-CN" sz="2400" b="1" dirty="0">
              <a:solidFill>
                <a:srgbClr val="333399"/>
              </a:solidFill>
              <a:latin typeface="Arial" pitchFamily="34" charset="0"/>
              <a:ea typeface="楷体_GB2312" pitchFamily="49" charset="-122"/>
            </a:endParaRPr>
          </a:p>
          <a:p>
            <a:pPr>
              <a:buFont typeface="Wingdings" pitchFamily="2" charset="2"/>
              <a:buChar char=" "/>
            </a:pPr>
            <a:r>
              <a:rPr lang="en-US" altLang="zh-CN" sz="10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</a:t>
            </a:r>
          </a:p>
          <a:p>
            <a:pPr algn="just"/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   (4)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将所有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R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(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n</a:t>
            </a:r>
            <a:r>
              <a:rPr lang="en-US" altLang="zh-CN" b="1" baseline="-25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</a:t>
            </a:r>
            <a:r>
              <a:rPr lang="en-US" altLang="zh-CN" b="1" baseline="300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)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（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j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为任一终态）相“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cs typeface="Arial" pitchFamily="34" charset="0"/>
                <a:sym typeface="Symbol" pitchFamily="18" charset="2"/>
              </a:rPr>
              <a:t>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”</a:t>
            </a:r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2424114" y="1125539"/>
            <a:ext cx="75596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buClr>
                <a:srgbClr val="800080"/>
              </a:buClr>
              <a:buFont typeface="Wingdings" pitchFamily="2" charset="2"/>
              <a:buChar char="²"/>
            </a:pPr>
            <a:r>
              <a:rPr lang="en-US" altLang="zh-CN" sz="3200" b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zh-CN" altLang="en-US" sz="3200" b="1" dirty="0">
                <a:latin typeface="Arial" pitchFamily="34" charset="0"/>
                <a:ea typeface="楷体_GB2312" pitchFamily="49" charset="-122"/>
              </a:rPr>
              <a:t>路径迭代法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（从 </a:t>
            </a:r>
            <a:r>
              <a:rPr lang="en-US" altLang="zh-CN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DFA </a:t>
            </a:r>
            <a:r>
              <a:rPr lang="zh-CN" altLang="en-US" sz="2400" b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构造等价的正规表达式）</a:t>
            </a:r>
          </a:p>
        </p:txBody>
      </p:sp>
      <p:sp>
        <p:nvSpPr>
          <p:cNvPr id="136200" name="Rectangle 8"/>
          <p:cNvSpPr>
            <a:spLocks noChangeArrowheads="1"/>
          </p:cNvSpPr>
          <p:nvPr/>
        </p:nvSpPr>
        <p:spPr bwMode="auto">
          <a:xfrm>
            <a:off x="2711450" y="188913"/>
            <a:ext cx="6624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zh-CN" altLang="en-US" sz="3600" b="1">
                <a:ea typeface="华文行楷" pitchFamily="2" charset="-122"/>
              </a:rPr>
              <a:t>有限自动机与正规表达式的关系</a:t>
            </a:r>
          </a:p>
        </p:txBody>
      </p:sp>
    </p:spTree>
    <p:extLst>
      <p:ext uri="{BB962C8B-B14F-4D97-AF65-F5344CB8AC3E}">
        <p14:creationId xmlns:p14="http://schemas.microsoft.com/office/powerpoint/2010/main" val="295866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第六讲 </a:t>
            </a:r>
            <a:r>
              <a:rPr lang="zh-CN" altLang="en-US" dirty="0" smtClean="0">
                <a:sym typeface="Wingdings" panose="05000000000000000000" pitchFamily="2" charset="2"/>
              </a:rPr>
              <a:t>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0623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 smtClean="0"/>
              <a:t>Pumping</a:t>
            </a:r>
            <a:r>
              <a:rPr lang="zh-CN" altLang="en-US" dirty="0" smtClean="0"/>
              <a:t>引理</a:t>
            </a:r>
            <a:endParaRPr lang="en-US" altLang="zh-CN" dirty="0" smtClean="0"/>
          </a:p>
          <a:p>
            <a:r>
              <a:rPr lang="zh-CN" altLang="en-US" dirty="0"/>
              <a:t>几个</a:t>
            </a:r>
            <a:r>
              <a:rPr lang="zh-CN" altLang="en-US" dirty="0" smtClean="0"/>
              <a:t>算法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判定正规语言是否为空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判定是否含特殊字符串</a:t>
            </a:r>
            <a:endParaRPr lang="en-US" altLang="zh-CN" dirty="0" smtClean="0"/>
          </a:p>
          <a:p>
            <a:pPr lvl="1"/>
            <a:r>
              <a:rPr lang="zh-CN" altLang="en-US" dirty="0"/>
              <a:t>判定是否</a:t>
            </a:r>
            <a:r>
              <a:rPr lang="zh-CN" altLang="en-US" dirty="0" smtClean="0"/>
              <a:t>相等</a:t>
            </a:r>
            <a:endParaRPr lang="en-US" altLang="zh-CN" dirty="0" smtClean="0"/>
          </a:p>
          <a:p>
            <a:r>
              <a:rPr lang="zh-CN" altLang="en-US" dirty="0" smtClean="0"/>
              <a:t>封闭运算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并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闭包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连接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补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交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反向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同态</a:t>
            </a:r>
            <a:endParaRPr lang="en-US" altLang="zh-CN" dirty="0" smtClean="0"/>
          </a:p>
          <a:p>
            <a:pPr lvl="1"/>
            <a:r>
              <a:rPr lang="zh-CN" altLang="en-US" dirty="0"/>
              <a:t>逆同态</a:t>
            </a:r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97194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195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196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197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2063750" y="1196975"/>
            <a:ext cx="8001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buFont typeface="Wingdings" pitchFamily="2" charset="2"/>
              <a:buChar char="²"/>
            </a:pPr>
            <a:r>
              <a:rPr lang="en-US" altLang="zh-CN" sz="3200">
                <a:latin typeface="Arial" pitchFamily="34" charset="0"/>
                <a:ea typeface="楷体_GB2312" pitchFamily="49" charset="-122"/>
              </a:rPr>
              <a:t>  Pumping </a:t>
            </a:r>
            <a:r>
              <a:rPr lang="zh-CN" altLang="en-US" sz="3200">
                <a:latin typeface="Arial" pitchFamily="34" charset="0"/>
                <a:ea typeface="楷体_GB2312" pitchFamily="49" charset="-122"/>
              </a:rPr>
              <a:t>引理的一个应用</a:t>
            </a:r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2279576" y="1989138"/>
            <a:ext cx="833291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Symbol" pitchFamily="18" charset="2"/>
              <a:buChar char="-"/>
            </a:pP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用于证明某个语言 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L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不是正规语言</a:t>
            </a:r>
          </a:p>
          <a:p>
            <a:pPr>
              <a:buFont typeface="Wingdings" pitchFamily="2" charset="2"/>
              <a:buNone/>
            </a:pPr>
            <a:endParaRPr lang="zh-CN" altLang="en-US" sz="1000" dirty="0">
              <a:solidFill>
                <a:srgbClr val="333399"/>
              </a:solidFill>
              <a:latin typeface="Arial" pitchFamily="34" charset="0"/>
              <a:ea typeface="楷体_GB2312" pitchFamily="49" charset="-122"/>
            </a:endParaRP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Pumping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引理的条件可形式表示为：</a:t>
            </a:r>
          </a:p>
          <a:p>
            <a:pPr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</a:t>
            </a:r>
            <a:r>
              <a:rPr lang="zh-CN" altLang="en-US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</a:t>
            </a:r>
            <a:r>
              <a:rPr lang="en-US" altLang="zh-CN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nwxyzk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(</a:t>
            </a:r>
            <a:r>
              <a:rPr lang="en-US" altLang="zh-CN" dirty="0"/>
              <a:t>n</a:t>
            </a:r>
            <a:r>
              <a:rPr lang="pt-BR" altLang="zh-CN" dirty="0">
                <a:sym typeface="Symbol" pitchFamily="18" charset="2"/>
              </a:rPr>
              <a:t></a:t>
            </a:r>
            <a:r>
              <a:rPr lang="pt-BR" altLang="zh-CN" dirty="0"/>
              <a:t>1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(</a:t>
            </a:r>
            <a:r>
              <a:rPr lang="en-US" altLang="zh-CN" dirty="0" err="1">
                <a:sym typeface="Symbol" pitchFamily="18" charset="2"/>
              </a:rPr>
              <a:t>wL</a:t>
            </a:r>
            <a:r>
              <a:rPr lang="en-US" altLang="zh-CN" dirty="0">
                <a:sym typeface="Symbol" pitchFamily="18" charset="2"/>
              </a:rPr>
              <a:t>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|w|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n  w=</a:t>
            </a:r>
            <a:r>
              <a:rPr lang="en-US" altLang="zh-CN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xyz</a:t>
            </a:r>
            <a:r>
              <a:rPr lang="en-US" altLang="zh-CN" dirty="0" err="1">
                <a:latin typeface="Arial" pitchFamily="34" charset="0"/>
                <a:ea typeface="楷体_GB2312" pitchFamily="49" charset="-122"/>
              </a:rPr>
              <a:t>y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 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|</a:t>
            </a:r>
            <a:r>
              <a:rPr lang="en-US" altLang="zh-CN" dirty="0" err="1">
                <a:latin typeface="Arial" pitchFamily="34" charset="0"/>
                <a:ea typeface="楷体_GB2312" pitchFamily="49" charset="-122"/>
              </a:rPr>
              <a:t>xy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|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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n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(k 0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xy</a:t>
            </a:r>
            <a:r>
              <a:rPr lang="en-US" altLang="zh-CN" baseline="30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z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L)))</a:t>
            </a:r>
          </a:p>
          <a:p>
            <a:pPr>
              <a:buFont typeface="Wingdings" pitchFamily="2" charset="2"/>
              <a:buNone/>
            </a:pPr>
            <a:endParaRPr lang="en-US" altLang="zh-CN" sz="1000" dirty="0">
              <a:solidFill>
                <a:srgbClr val="333399"/>
              </a:solidFill>
              <a:latin typeface="Arial" pitchFamily="34" charset="0"/>
              <a:ea typeface="楷体_GB2312" pitchFamily="49" charset="-122"/>
            </a:endParaRPr>
          </a:p>
          <a:p>
            <a:pPr eaLnBrk="0" hangingPunct="0"/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该命题的否定形式为：</a:t>
            </a:r>
          </a:p>
          <a:p>
            <a:pPr eaLnBrk="0" hangingPunct="0"/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</a:t>
            </a:r>
            <a:r>
              <a:rPr lang="zh-CN" altLang="en-US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</a:t>
            </a:r>
            <a:r>
              <a:rPr lang="en-US" altLang="zh-CN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nwxyzk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(</a:t>
            </a:r>
            <a:r>
              <a:rPr lang="en-US" altLang="zh-CN" dirty="0"/>
              <a:t>n</a:t>
            </a:r>
            <a:r>
              <a:rPr lang="pt-BR" altLang="zh-CN" dirty="0">
                <a:sym typeface="Symbol" pitchFamily="18" charset="2"/>
              </a:rPr>
              <a:t></a:t>
            </a:r>
            <a:r>
              <a:rPr lang="pt-BR" altLang="zh-CN" dirty="0"/>
              <a:t>1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(</a:t>
            </a:r>
            <a:r>
              <a:rPr lang="en-US" altLang="zh-CN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wL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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|w|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n(w=</a:t>
            </a:r>
            <a:r>
              <a:rPr lang="en-US" altLang="zh-CN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xyz</a:t>
            </a:r>
            <a:r>
              <a:rPr lang="en-US" altLang="zh-CN" dirty="0" err="1">
                <a:latin typeface="Arial" pitchFamily="34" charset="0"/>
                <a:ea typeface="楷体_GB2312" pitchFamily="49" charset="-122"/>
              </a:rPr>
              <a:t>y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 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|</a:t>
            </a:r>
            <a:r>
              <a:rPr lang="en-US" altLang="zh-CN" dirty="0" err="1">
                <a:latin typeface="Arial" pitchFamily="34" charset="0"/>
                <a:ea typeface="楷体_GB2312" pitchFamily="49" charset="-122"/>
              </a:rPr>
              <a:t>xy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|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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n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 k 0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xy</a:t>
            </a:r>
            <a:r>
              <a:rPr lang="en-US" altLang="zh-CN" baseline="30000" dirty="0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dirty="0">
                <a:latin typeface="Arial" pitchFamily="34" charset="0"/>
                <a:ea typeface="楷体_GB2312" pitchFamily="49" charset="-122"/>
              </a:rPr>
              <a:t>z</a:t>
            </a:r>
            <a:r>
              <a:rPr lang="en-US" altLang="zh-CN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L)))</a:t>
            </a:r>
          </a:p>
        </p:txBody>
      </p:sp>
      <p:sp>
        <p:nvSpPr>
          <p:cNvPr id="136200" name="Rectangle 8"/>
          <p:cNvSpPr>
            <a:spLocks noChangeArrowheads="1"/>
          </p:cNvSpPr>
          <p:nvPr/>
        </p:nvSpPr>
        <p:spPr bwMode="auto">
          <a:xfrm>
            <a:off x="2424114" y="4402138"/>
            <a:ext cx="7958137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Symbol" pitchFamily="18" charset="2"/>
              <a:buChar char="-"/>
            </a:pP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证明步骤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　</a:t>
            </a:r>
          </a:p>
          <a:p>
            <a:pPr eaLnBrk="0" hangingPunct="0"/>
            <a:r>
              <a:rPr lang="zh-CN" altLang="en-US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1.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考虑任意的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n</a:t>
            </a:r>
            <a:r>
              <a:rPr lang="pt-BR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</a:t>
            </a:r>
            <a:r>
              <a:rPr lang="pt-BR" altLang="zh-CN" sz="2400" dirty="0">
                <a:latin typeface="Arial" pitchFamily="34" charset="0"/>
                <a:ea typeface="楷体_GB2312" pitchFamily="49" charset="-122"/>
              </a:rPr>
              <a:t>1</a:t>
            </a:r>
            <a:r>
              <a:rPr lang="pt-BR" altLang="zh-CN" dirty="0"/>
              <a:t>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2. 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找到一个满足以下条件的串</a:t>
            </a:r>
            <a:r>
              <a:rPr lang="en-US" altLang="zh-CN" sz="2400" dirty="0" err="1">
                <a:latin typeface="Arial" pitchFamily="34" charset="0"/>
                <a:ea typeface="楷体_GB2312" pitchFamily="49" charset="-122"/>
              </a:rPr>
              <a:t>w</a:t>
            </a:r>
            <a:r>
              <a:rPr lang="en-US" altLang="zh-CN" sz="2400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L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(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长度至少为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n)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3. 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任选满足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w=xyz 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y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 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|</a:t>
            </a:r>
            <a:r>
              <a:rPr lang="en-US" altLang="zh-CN" sz="2400" dirty="0" err="1">
                <a:latin typeface="Arial" pitchFamily="34" charset="0"/>
                <a:ea typeface="楷体_GB2312" pitchFamily="49" charset="-122"/>
              </a:rPr>
              <a:t>xy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|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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n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的</a:t>
            </a:r>
            <a:r>
              <a:rPr lang="en-US" altLang="zh-CN" sz="2400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x,y,z</a:t>
            </a:r>
            <a:endParaRPr lang="en-US" altLang="zh-CN" sz="2400" dirty="0">
              <a:latin typeface="Arial" pitchFamily="34" charset="0"/>
              <a:ea typeface="楷体_GB2312" pitchFamily="49" charset="-122"/>
              <a:sym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   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4.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 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</a:rPr>
              <a:t>找到一个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k 0,  </a:t>
            </a:r>
            <a:r>
              <a:rPr lang="zh-CN" altLang="en-US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使 </a:t>
            </a:r>
            <a:r>
              <a:rPr lang="en-US" altLang="zh-CN" sz="2400" dirty="0" err="1">
                <a:latin typeface="Arial" pitchFamily="34" charset="0"/>
                <a:ea typeface="楷体_GB2312" pitchFamily="49" charset="-122"/>
              </a:rPr>
              <a:t>xy</a:t>
            </a:r>
            <a:r>
              <a:rPr lang="en-US" altLang="zh-CN" sz="2400" baseline="30000" dirty="0" err="1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sz="2400" dirty="0" err="1">
                <a:latin typeface="Arial" pitchFamily="34" charset="0"/>
                <a:ea typeface="楷体_GB2312" pitchFamily="49" charset="-122"/>
              </a:rPr>
              <a:t>z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4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 L</a:t>
            </a:r>
            <a:r>
              <a:rPr lang="en-US" altLang="zh-CN" sz="24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.</a:t>
            </a:r>
          </a:p>
        </p:txBody>
      </p:sp>
      <p:sp>
        <p:nvSpPr>
          <p:cNvPr id="136202" name="Rectangle 10"/>
          <p:cNvSpPr>
            <a:spLocks noChangeArrowheads="1"/>
          </p:cNvSpPr>
          <p:nvPr/>
        </p:nvSpPr>
        <p:spPr bwMode="auto">
          <a:xfrm>
            <a:off x="2711450" y="266700"/>
            <a:ext cx="6508750" cy="5857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>
                <a:latin typeface="Arial" pitchFamily="34" charset="0"/>
                <a:ea typeface="华文行楷" pitchFamily="2" charset="-122"/>
              </a:rPr>
              <a:t>针对正规语言的 </a:t>
            </a:r>
            <a:r>
              <a:rPr lang="en-US" altLang="zh-CN" sz="3600">
                <a:latin typeface="Arial" pitchFamily="34" charset="0"/>
                <a:ea typeface="华文行楷" pitchFamily="2" charset="-122"/>
              </a:rPr>
              <a:t>Pumping </a:t>
            </a:r>
            <a:r>
              <a:rPr lang="zh-CN" altLang="en-US" sz="3600">
                <a:latin typeface="Arial" pitchFamily="34" charset="0"/>
                <a:ea typeface="华文行楷" pitchFamily="2" charset="-122"/>
              </a:rPr>
              <a:t>引理</a:t>
            </a:r>
          </a:p>
        </p:txBody>
      </p:sp>
    </p:spTree>
    <p:extLst>
      <p:ext uri="{BB962C8B-B14F-4D97-AF65-F5344CB8AC3E}">
        <p14:creationId xmlns:p14="http://schemas.microsoft.com/office/powerpoint/2010/main" val="2384997186"/>
      </p:ext>
    </p:extLst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36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6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36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36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36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3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20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第六讲 </a:t>
            </a:r>
            <a:r>
              <a:rPr lang="zh-CN" altLang="en-US" dirty="0" smtClean="0">
                <a:sym typeface="Wingdings" panose="05000000000000000000" pitchFamily="2" charset="2"/>
              </a:rPr>
              <a:t>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0623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判断</a:t>
            </a:r>
            <a:endParaRPr lang="en-US" altLang="zh-CN" dirty="0" smtClean="0"/>
          </a:p>
          <a:p>
            <a:r>
              <a:rPr lang="zh-CN" altLang="en-US" dirty="0" smtClean="0"/>
              <a:t>证明某语言不是正规语言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直接泵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利用性质</a:t>
            </a:r>
            <a:endParaRPr lang="en-US" altLang="zh-CN" dirty="0" smtClean="0"/>
          </a:p>
          <a:p>
            <a:r>
              <a:rPr lang="zh-CN" altLang="en-US" dirty="0" smtClean="0"/>
              <a:t>证明新运算封闭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用已有运算性质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构造</a:t>
            </a:r>
            <a:r>
              <a:rPr lang="en-US" altLang="zh-CN" dirty="0" smtClean="0"/>
              <a:t>DFA/RE</a:t>
            </a:r>
          </a:p>
        </p:txBody>
      </p:sp>
    </p:spTree>
    <p:extLst>
      <p:ext uri="{BB962C8B-B14F-4D97-AF65-F5344CB8AC3E}">
        <p14:creationId xmlns:p14="http://schemas.microsoft.com/office/powerpoint/2010/main" val="237258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第七讲 </a:t>
            </a:r>
            <a:r>
              <a:rPr lang="zh-CN" altLang="en-US" dirty="0" smtClean="0">
                <a:sym typeface="Wingdings" panose="05000000000000000000" pitchFamily="2" charset="2"/>
              </a:rPr>
              <a:t>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0623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下推自动机的定义</a:t>
            </a:r>
            <a:endParaRPr lang="en-US" altLang="zh-CN" dirty="0" smtClean="0"/>
          </a:p>
          <a:p>
            <a:r>
              <a:rPr lang="en-US" altLang="zh-CN" dirty="0" smtClean="0"/>
              <a:t>ID</a:t>
            </a:r>
            <a:r>
              <a:rPr lang="zh-CN" altLang="en-US" dirty="0" smtClean="0"/>
              <a:t>表示当前格局（</a:t>
            </a:r>
            <a:r>
              <a:rPr lang="en-US" altLang="zh-CN" dirty="0" err="1" smtClean="0"/>
              <a:t>q,w,γ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终态接受</a:t>
            </a:r>
            <a:r>
              <a:rPr lang="en-US" altLang="zh-CN" dirty="0" smtClean="0"/>
              <a:t>L(P) vs </a:t>
            </a:r>
            <a:r>
              <a:rPr lang="zh-CN" altLang="en-US" dirty="0" smtClean="0"/>
              <a:t>空栈接受</a:t>
            </a:r>
            <a:r>
              <a:rPr lang="en-US" altLang="zh-CN" dirty="0" smtClean="0"/>
              <a:t>N(P) </a:t>
            </a:r>
          </a:p>
          <a:p>
            <a:r>
              <a:rPr lang="zh-CN" altLang="en-US" dirty="0" smtClean="0"/>
              <a:t>互相转化（加初态、栈顶符）</a:t>
            </a:r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09864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第七讲 </a:t>
            </a:r>
            <a:r>
              <a:rPr lang="zh-CN" altLang="en-US" dirty="0">
                <a:sym typeface="Wingdings" panose="05000000000000000000" pitchFamily="2" charset="2"/>
              </a:rPr>
              <a:t>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0623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设计</a:t>
            </a:r>
            <a:r>
              <a:rPr lang="en-US" altLang="zh-CN" dirty="0" smtClean="0"/>
              <a:t>PDA</a:t>
            </a:r>
          </a:p>
          <a:p>
            <a:pPr lvl="1"/>
            <a:r>
              <a:rPr lang="zh-CN" altLang="en-US" dirty="0"/>
              <a:t>空</a:t>
            </a:r>
            <a:r>
              <a:rPr lang="zh-CN" altLang="en-US" dirty="0" smtClean="0"/>
              <a:t>栈</a:t>
            </a:r>
            <a:r>
              <a:rPr lang="en-US" altLang="zh-CN" dirty="0" smtClean="0"/>
              <a:t>or</a:t>
            </a:r>
            <a:r>
              <a:rPr lang="zh-CN" altLang="en-US" dirty="0" smtClean="0"/>
              <a:t>终态</a:t>
            </a:r>
            <a:r>
              <a:rPr lang="en-US" altLang="zh-CN" dirty="0" smtClean="0"/>
              <a:t>-</a:t>
            </a:r>
            <a:r>
              <a:rPr lang="zh-CN" altLang="en-US" dirty="0" smtClean="0"/>
              <a:t>说清</a:t>
            </a:r>
            <a:endParaRPr lang="en-US" altLang="zh-CN" dirty="0" smtClean="0"/>
          </a:p>
          <a:p>
            <a:pPr lvl="1"/>
            <a:r>
              <a:rPr lang="zh-CN" altLang="en-US" dirty="0"/>
              <a:t>实在</a:t>
            </a:r>
            <a:r>
              <a:rPr lang="zh-CN" altLang="en-US" dirty="0" smtClean="0"/>
              <a:t>不行设计</a:t>
            </a:r>
            <a:r>
              <a:rPr lang="en-US" altLang="zh-CN" dirty="0" smtClean="0"/>
              <a:t>CFG</a:t>
            </a:r>
            <a:r>
              <a:rPr lang="zh-CN" altLang="en-US" dirty="0" smtClean="0"/>
              <a:t>再转换（可操作性高于上一个）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69901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第八讲 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CFG</a:t>
            </a:r>
            <a:r>
              <a:rPr lang="zh-CN" altLang="en-US" dirty="0" smtClean="0"/>
              <a:t>与</a:t>
            </a:r>
            <a:r>
              <a:rPr lang="en-US" altLang="zh-CN" dirty="0" smtClean="0"/>
              <a:t>PDA</a:t>
            </a:r>
            <a:r>
              <a:rPr lang="zh-CN" altLang="en-US" dirty="0" smtClean="0"/>
              <a:t>的互相转化</a:t>
            </a:r>
            <a:endParaRPr lang="en-US" altLang="zh-CN" dirty="0" smtClean="0"/>
          </a:p>
          <a:p>
            <a:r>
              <a:rPr lang="en-US" altLang="zh-CN" dirty="0" smtClean="0"/>
              <a:t>CFG-PDA</a:t>
            </a:r>
            <a:r>
              <a:rPr lang="zh-CN" altLang="en-US" dirty="0" smtClean="0"/>
              <a:t>简单，</a:t>
            </a:r>
            <a:r>
              <a:rPr lang="en-US" altLang="zh-CN" dirty="0" smtClean="0"/>
              <a:t>PDA-CFG</a:t>
            </a:r>
            <a:r>
              <a:rPr lang="zh-CN" altLang="en-US" dirty="0" smtClean="0"/>
              <a:t>繁</a:t>
            </a:r>
            <a:endParaRPr lang="en-US" altLang="zh-CN" dirty="0" smtClean="0"/>
          </a:p>
          <a:p>
            <a:r>
              <a:rPr lang="zh-CN" altLang="en-US" dirty="0" smtClean="0"/>
              <a:t>通过设计</a:t>
            </a:r>
            <a:r>
              <a:rPr lang="en-US" altLang="zh-CN" dirty="0" smtClean="0"/>
              <a:t>CFG</a:t>
            </a:r>
            <a:r>
              <a:rPr lang="zh-CN" altLang="en-US" dirty="0" smtClean="0"/>
              <a:t>设计</a:t>
            </a:r>
            <a:r>
              <a:rPr lang="en-US" altLang="zh-CN" dirty="0" smtClean="0"/>
              <a:t>PDA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469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38" name="AutoShape 4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1839" name="AutoShape 4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1840" name="AutoShape 48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1841" name="AutoShape 49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1849" name="Rectangle 57"/>
          <p:cNvSpPr>
            <a:spLocks noChangeArrowheads="1"/>
          </p:cNvSpPr>
          <p:nvPr/>
        </p:nvSpPr>
        <p:spPr bwMode="auto">
          <a:xfrm>
            <a:off x="1981200" y="1371601"/>
            <a:ext cx="8610600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buFont typeface="Wingdings" pitchFamily="2" charset="2"/>
              <a:buChar char="²"/>
            </a:pPr>
            <a:r>
              <a:rPr lang="en-US" altLang="zh-CN" sz="3200" dirty="0">
                <a:ea typeface="楷体_GB2312" pitchFamily="49" charset="-122"/>
              </a:rPr>
              <a:t> </a:t>
            </a:r>
            <a:r>
              <a:rPr lang="zh-CN" altLang="en-US" sz="3200" dirty="0">
                <a:ea typeface="楷体_GB2312" pitchFamily="49" charset="-122"/>
              </a:rPr>
              <a:t>一种构造方法</a:t>
            </a:r>
            <a:r>
              <a:rPr lang="zh-CN" altLang="en-US" sz="2800" dirty="0">
                <a:ea typeface="楷体_GB2312" pitchFamily="49" charset="-122"/>
              </a:rPr>
              <a:t> </a:t>
            </a:r>
            <a:r>
              <a:rPr lang="zh-CN" altLang="en-US" sz="2400" dirty="0">
                <a:ea typeface="楷体_GB2312" pitchFamily="49" charset="-122"/>
              </a:rPr>
              <a:t> 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endParaRPr lang="zh-CN" altLang="en-US" sz="1000" dirty="0">
              <a:solidFill>
                <a:srgbClr val="333399"/>
              </a:solidFill>
              <a:ea typeface="楷体_GB2312" pitchFamily="49" charset="-122"/>
            </a:endParaRP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    </a:t>
            </a:r>
            <a:r>
              <a:rPr lang="zh-CN" altLang="en-US" sz="2800" dirty="0">
                <a:solidFill>
                  <a:srgbClr val="333399"/>
                </a:solidFill>
                <a:ea typeface="楷体_GB2312" pitchFamily="49" charset="-122"/>
              </a:rPr>
              <a:t>设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CFG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  </a:t>
            </a:r>
            <a:r>
              <a:rPr lang="en-US" altLang="zh-CN" sz="2400" i="1" dirty="0">
                <a:ea typeface="楷体_GB2312" pitchFamily="49" charset="-122"/>
              </a:rPr>
              <a:t>G</a:t>
            </a:r>
            <a:r>
              <a:rPr lang="en-US" altLang="zh-CN" sz="2400" dirty="0">
                <a:ea typeface="楷体_GB2312" pitchFamily="49" charset="-122"/>
              </a:rPr>
              <a:t> = (</a:t>
            </a:r>
            <a:r>
              <a:rPr lang="en-US" altLang="zh-CN" sz="2400" i="1" dirty="0">
                <a:ea typeface="楷体_GB2312" pitchFamily="49" charset="-122"/>
              </a:rPr>
              <a:t>V,</a:t>
            </a:r>
            <a:r>
              <a:rPr lang="en-US" altLang="zh-CN" sz="2400" dirty="0">
                <a:ea typeface="楷体_GB2312" pitchFamily="49" charset="-122"/>
              </a:rPr>
              <a:t> </a:t>
            </a:r>
            <a:r>
              <a:rPr lang="en-US" altLang="zh-CN" sz="2400" i="1" dirty="0">
                <a:ea typeface="楷体_GB2312" pitchFamily="49" charset="-122"/>
                <a:sym typeface="Symbol" pitchFamily="18" charset="2"/>
              </a:rPr>
              <a:t>T</a:t>
            </a:r>
            <a:r>
              <a:rPr lang="en-US" altLang="zh-CN" sz="2400" i="1" dirty="0">
                <a:ea typeface="楷体_GB2312" pitchFamily="49" charset="-122"/>
              </a:rPr>
              <a:t>, </a:t>
            </a:r>
            <a:r>
              <a:rPr lang="en-US" altLang="zh-CN" sz="2400" i="1" dirty="0">
                <a:ea typeface="楷体_GB2312" pitchFamily="49" charset="-122"/>
                <a:sym typeface="Symbol" pitchFamily="18" charset="2"/>
              </a:rPr>
              <a:t>P</a:t>
            </a:r>
            <a:r>
              <a:rPr lang="en-US" altLang="zh-CN" sz="2400" i="1" baseline="-25000" dirty="0">
                <a:ea typeface="楷体_GB2312" pitchFamily="49" charset="-122"/>
              </a:rPr>
              <a:t> </a:t>
            </a:r>
            <a:r>
              <a:rPr lang="en-US" altLang="zh-CN" sz="2400" i="1" dirty="0">
                <a:ea typeface="楷体_GB2312" pitchFamily="49" charset="-122"/>
              </a:rPr>
              <a:t>, S </a:t>
            </a:r>
            <a:r>
              <a:rPr lang="en-US" altLang="zh-CN" sz="2400" dirty="0">
                <a:ea typeface="楷体_GB2312" pitchFamily="49" charset="-122"/>
              </a:rPr>
              <a:t>)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，</a:t>
            </a:r>
            <a:r>
              <a:rPr lang="zh-CN" altLang="en-US" sz="2800" dirty="0">
                <a:solidFill>
                  <a:srgbClr val="333399"/>
                </a:solidFill>
                <a:ea typeface="楷体_GB2312" pitchFamily="49" charset="-122"/>
              </a:rPr>
              <a:t>构造一个空栈接受方式的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 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endParaRPr lang="zh-CN" altLang="en-US" sz="1000" dirty="0">
              <a:solidFill>
                <a:srgbClr val="333399"/>
              </a:solidFill>
              <a:ea typeface="楷体_GB2312" pitchFamily="49" charset="-122"/>
            </a:endParaRP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           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PDA</a:t>
            </a:r>
            <a:r>
              <a:rPr lang="en-US" altLang="zh-CN" sz="2400" dirty="0">
                <a:ea typeface="楷体_GB2312" pitchFamily="49" charset="-122"/>
              </a:rPr>
              <a:t> </a:t>
            </a:r>
            <a:r>
              <a:rPr lang="en-US" altLang="zh-CN" sz="2400" i="1" dirty="0">
                <a:ea typeface="楷体_GB2312" pitchFamily="49" charset="-122"/>
              </a:rPr>
              <a:t>E = ( {q} , T, V </a:t>
            </a:r>
            <a:r>
              <a:rPr lang="en-US" altLang="zh-CN" sz="2400" dirty="0">
                <a:ea typeface="楷体_GB2312" pitchFamily="49" charset="-122"/>
                <a:sym typeface="Symbol" pitchFamily="18" charset="2"/>
              </a:rPr>
              <a:t></a:t>
            </a:r>
            <a:r>
              <a:rPr lang="en-US" altLang="zh-CN" sz="2400" i="1" dirty="0">
                <a:ea typeface="楷体_GB2312" pitchFamily="49" charset="-122"/>
              </a:rPr>
              <a:t> T, </a:t>
            </a:r>
            <a:r>
              <a:rPr lang="en-US" altLang="zh-CN" sz="2400" i="1" dirty="0">
                <a:ea typeface="楷体_GB2312" pitchFamily="49" charset="-122"/>
                <a:sym typeface="Symbol" pitchFamily="18" charset="2"/>
              </a:rPr>
              <a:t>, q, S</a:t>
            </a:r>
            <a:r>
              <a:rPr lang="en-US" altLang="zh-CN" sz="2400" i="1" dirty="0">
                <a:ea typeface="楷体_GB2312" pitchFamily="49" charset="-122"/>
              </a:rPr>
              <a:t> )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, 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endParaRPr lang="en-US" altLang="zh-CN" sz="1000" dirty="0">
              <a:solidFill>
                <a:srgbClr val="333399"/>
              </a:solidFill>
              <a:ea typeface="楷体_GB2312" pitchFamily="49" charset="-122"/>
            </a:endParaRP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   </a:t>
            </a:r>
            <a:r>
              <a:rPr lang="zh-CN" altLang="en-US" sz="2800" dirty="0">
                <a:solidFill>
                  <a:srgbClr val="333399"/>
                </a:solidFill>
                <a:ea typeface="楷体_GB2312" pitchFamily="49" charset="-122"/>
              </a:rPr>
              <a:t>转移函数 </a:t>
            </a:r>
            <a:r>
              <a:rPr lang="zh-CN" altLang="en-US" sz="28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</a:t>
            </a:r>
            <a:r>
              <a:rPr lang="zh-CN" altLang="en-US" sz="2800" i="1" dirty="0"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800" dirty="0">
                <a:solidFill>
                  <a:srgbClr val="333399"/>
                </a:solidFill>
                <a:ea typeface="楷体_GB2312" pitchFamily="49" charset="-122"/>
              </a:rPr>
              <a:t>定义如下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：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endParaRPr lang="zh-CN" altLang="en-US" sz="1000" dirty="0">
              <a:solidFill>
                <a:srgbClr val="333399"/>
              </a:solidFill>
              <a:ea typeface="楷体_GB2312" pitchFamily="49" charset="-122"/>
            </a:endParaRP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         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(1)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rgbClr val="333399"/>
                </a:solidFill>
                <a:ea typeface="楷体_GB2312" pitchFamily="49" charset="-122"/>
              </a:rPr>
              <a:t>对每一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A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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V, 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(q, 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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, A) = {(q,)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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"A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”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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P };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        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(2)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 </a:t>
            </a:r>
            <a:r>
              <a:rPr lang="zh-CN" altLang="en-US" sz="2800" dirty="0">
                <a:solidFill>
                  <a:srgbClr val="333399"/>
                </a:solidFill>
                <a:ea typeface="楷体_GB2312" pitchFamily="49" charset="-122"/>
              </a:rPr>
              <a:t>对每一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en-US" altLang="zh-CN" sz="2400" i="1" dirty="0" err="1">
                <a:solidFill>
                  <a:srgbClr val="333399"/>
                </a:solidFill>
                <a:ea typeface="楷体_GB2312" pitchFamily="49" charset="-122"/>
              </a:rPr>
              <a:t>a</a:t>
            </a:r>
            <a:r>
              <a:rPr lang="en-US" altLang="zh-CN" sz="2400" dirty="0" err="1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</a:t>
            </a:r>
            <a:r>
              <a:rPr lang="en-US" altLang="zh-CN" sz="2400" i="1" dirty="0" err="1">
                <a:solidFill>
                  <a:srgbClr val="333399"/>
                </a:solidFill>
                <a:ea typeface="楷体_GB2312" pitchFamily="49" charset="-122"/>
              </a:rPr>
              <a:t>T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, 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(q, a, a) = { (q, 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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) }.</a:t>
            </a:r>
          </a:p>
        </p:txBody>
      </p:sp>
      <p:sp>
        <p:nvSpPr>
          <p:cNvPr id="161867" name="Rectangle 75"/>
          <p:cNvSpPr>
            <a:spLocks noChangeArrowheads="1"/>
          </p:cNvSpPr>
          <p:nvPr/>
        </p:nvSpPr>
        <p:spPr bwMode="auto">
          <a:xfrm>
            <a:off x="2667000" y="304800"/>
            <a:ext cx="6781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zh-CN" altLang="en-US" sz="2800" dirty="0"/>
              <a:t>从上下文无关文法构造等价的下推自动机</a:t>
            </a:r>
          </a:p>
        </p:txBody>
      </p:sp>
    </p:spTree>
    <p:extLst>
      <p:ext uri="{BB962C8B-B14F-4D97-AF65-F5344CB8AC3E}">
        <p14:creationId xmlns:p14="http://schemas.microsoft.com/office/powerpoint/2010/main" val="211905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64" name="AutoShape 4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2865" name="AutoShape 4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2866" name="AutoShape 50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2867" name="AutoShape 51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2868" name="Rectangle 52"/>
          <p:cNvSpPr>
            <a:spLocks noChangeArrowheads="1"/>
          </p:cNvSpPr>
          <p:nvPr/>
        </p:nvSpPr>
        <p:spPr bwMode="auto">
          <a:xfrm>
            <a:off x="2057400" y="1295400"/>
            <a:ext cx="85344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buFont typeface="Wingdings" pitchFamily="2" charset="2"/>
              <a:buChar char="²"/>
            </a:pPr>
            <a:r>
              <a:rPr lang="en-US" altLang="zh-CN" sz="2400" dirty="0">
                <a:ea typeface="楷体_GB2312" pitchFamily="49" charset="-122"/>
              </a:rPr>
              <a:t> </a:t>
            </a:r>
            <a:r>
              <a:rPr lang="zh-CN" altLang="en-US" sz="2800" dirty="0">
                <a:ea typeface="楷体_GB2312" pitchFamily="49" charset="-122"/>
              </a:rPr>
              <a:t>一种构造方法</a:t>
            </a:r>
            <a:r>
              <a:rPr lang="zh-CN" altLang="en-US" sz="2400" dirty="0">
                <a:ea typeface="楷体_GB2312" pitchFamily="49" charset="-122"/>
              </a:rPr>
              <a:t> 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设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PDA</a:t>
            </a:r>
            <a:r>
              <a:rPr lang="en-US" altLang="zh-CN" sz="2400" dirty="0">
                <a:ea typeface="楷体_GB2312" pitchFamily="49" charset="-122"/>
              </a:rPr>
              <a:t> </a:t>
            </a:r>
            <a:r>
              <a:rPr lang="en-US" altLang="zh-CN" sz="2400" i="1" dirty="0">
                <a:ea typeface="楷体_GB2312" pitchFamily="49" charset="-122"/>
              </a:rPr>
              <a:t>E = (Q, </a:t>
            </a:r>
            <a:r>
              <a:rPr lang="en-US" altLang="zh-CN" sz="2400" i="1" dirty="0">
                <a:ea typeface="楷体_GB2312" pitchFamily="49" charset="-122"/>
                <a:sym typeface="Symbol" pitchFamily="18" charset="2"/>
              </a:rPr>
              <a:t></a:t>
            </a:r>
            <a:r>
              <a:rPr lang="en-US" altLang="zh-CN" sz="2400" i="1" dirty="0">
                <a:ea typeface="楷体_GB2312" pitchFamily="49" charset="-122"/>
              </a:rPr>
              <a:t>, </a:t>
            </a:r>
            <a:r>
              <a:rPr lang="en-US" altLang="zh-CN" sz="2400" i="1" dirty="0">
                <a:ea typeface="楷体_GB2312" pitchFamily="49" charset="-122"/>
                <a:sym typeface="Symbol" pitchFamily="18" charset="2"/>
              </a:rPr>
              <a:t></a:t>
            </a:r>
            <a:r>
              <a:rPr lang="en-US" altLang="zh-CN" sz="2400" i="1" dirty="0">
                <a:ea typeface="楷体_GB2312" pitchFamily="49" charset="-122"/>
              </a:rPr>
              <a:t>, </a:t>
            </a:r>
            <a:r>
              <a:rPr lang="en-US" altLang="zh-CN" sz="2400" i="1" dirty="0">
                <a:ea typeface="楷体_GB2312" pitchFamily="49" charset="-122"/>
                <a:sym typeface="Symbol" pitchFamily="18" charset="2"/>
              </a:rPr>
              <a:t></a:t>
            </a:r>
            <a:r>
              <a:rPr lang="en-US" altLang="zh-CN" sz="2400" i="1" dirty="0">
                <a:ea typeface="楷体_GB2312" pitchFamily="49" charset="-122"/>
              </a:rPr>
              <a:t>, q</a:t>
            </a:r>
            <a:r>
              <a:rPr lang="en-US" altLang="zh-CN" sz="2400" i="1" baseline="-25000" dirty="0">
                <a:ea typeface="楷体_GB2312" pitchFamily="49" charset="-122"/>
              </a:rPr>
              <a:t>0 </a:t>
            </a:r>
            <a:r>
              <a:rPr lang="en-US" altLang="zh-CN" sz="2400" i="1" dirty="0">
                <a:ea typeface="楷体_GB2312" pitchFamily="49" charset="-122"/>
              </a:rPr>
              <a:t>, Z</a:t>
            </a:r>
            <a:r>
              <a:rPr lang="en-US" altLang="zh-CN" sz="2400" i="1" baseline="-25000" dirty="0">
                <a:ea typeface="楷体_GB2312" pitchFamily="49" charset="-122"/>
              </a:rPr>
              <a:t>0 </a:t>
            </a:r>
            <a:r>
              <a:rPr lang="en-US" altLang="zh-CN" sz="2400" i="1" dirty="0">
                <a:ea typeface="楷体_GB2312" pitchFamily="49" charset="-122"/>
              </a:rPr>
              <a:t>)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,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构造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CFG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    </a:t>
            </a:r>
            <a:r>
              <a:rPr lang="en-US" altLang="zh-CN" sz="2400" i="1" dirty="0">
                <a:ea typeface="楷体_GB2312" pitchFamily="49" charset="-122"/>
              </a:rPr>
              <a:t>G</a:t>
            </a:r>
            <a:r>
              <a:rPr lang="en-US" altLang="zh-CN" sz="2400" dirty="0">
                <a:ea typeface="楷体_GB2312" pitchFamily="49" charset="-122"/>
              </a:rPr>
              <a:t> = (</a:t>
            </a:r>
            <a:r>
              <a:rPr lang="en-US" altLang="zh-CN" sz="2400" i="1" dirty="0">
                <a:ea typeface="楷体_GB2312" pitchFamily="49" charset="-122"/>
              </a:rPr>
              <a:t>V,</a:t>
            </a:r>
            <a:r>
              <a:rPr lang="en-US" altLang="zh-CN" sz="2400" dirty="0">
                <a:ea typeface="楷体_GB2312" pitchFamily="49" charset="-122"/>
              </a:rPr>
              <a:t> </a:t>
            </a:r>
            <a:r>
              <a:rPr lang="en-US" altLang="zh-CN" sz="2400" i="1" dirty="0">
                <a:ea typeface="楷体_GB2312" pitchFamily="49" charset="-122"/>
                <a:sym typeface="Symbol" pitchFamily="18" charset="2"/>
              </a:rPr>
              <a:t></a:t>
            </a:r>
            <a:r>
              <a:rPr lang="en-US" altLang="zh-CN" sz="2400" i="1" dirty="0">
                <a:ea typeface="楷体_GB2312" pitchFamily="49" charset="-122"/>
              </a:rPr>
              <a:t>, </a:t>
            </a:r>
            <a:r>
              <a:rPr lang="en-US" altLang="zh-CN" sz="2400" i="1" dirty="0">
                <a:ea typeface="楷体_GB2312" pitchFamily="49" charset="-122"/>
                <a:sym typeface="Symbol" pitchFamily="18" charset="2"/>
              </a:rPr>
              <a:t>P</a:t>
            </a:r>
            <a:r>
              <a:rPr lang="en-US" altLang="zh-CN" sz="2400" i="1" baseline="-25000" dirty="0">
                <a:ea typeface="楷体_GB2312" pitchFamily="49" charset="-122"/>
              </a:rPr>
              <a:t> </a:t>
            </a:r>
            <a:r>
              <a:rPr lang="en-US" altLang="zh-CN" sz="2400" i="1" dirty="0">
                <a:ea typeface="楷体_GB2312" pitchFamily="49" charset="-122"/>
              </a:rPr>
              <a:t>, S </a:t>
            </a:r>
            <a:r>
              <a:rPr lang="en-US" altLang="zh-CN" sz="2400" dirty="0">
                <a:ea typeface="楷体_GB2312" pitchFamily="49" charset="-122"/>
              </a:rPr>
              <a:t>)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，其中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sz="2400" i="1" dirty="0">
                <a:ea typeface="楷体_GB2312" pitchFamily="49" charset="-122"/>
              </a:rPr>
              <a:t>         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V = {S} 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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 { [</a:t>
            </a:r>
            <a:r>
              <a:rPr lang="en-US" altLang="zh-CN" sz="2400" i="1" dirty="0" err="1">
                <a:solidFill>
                  <a:srgbClr val="333399"/>
                </a:solidFill>
                <a:ea typeface="楷体_GB2312" pitchFamily="49" charset="-122"/>
              </a:rPr>
              <a:t>pXq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]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</a:t>
            </a:r>
            <a:r>
              <a:rPr lang="en-US" altLang="zh-CN" sz="2400" i="1" dirty="0" err="1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p,q</a:t>
            </a:r>
            <a:r>
              <a:rPr lang="en-US" altLang="zh-CN" sz="2400" dirty="0" err="1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QX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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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}</a:t>
            </a:r>
            <a:endParaRPr lang="en-US" altLang="zh-CN" sz="2400" i="1" dirty="0">
              <a:solidFill>
                <a:srgbClr val="333399"/>
              </a:solidFill>
              <a:ea typeface="楷体_GB2312" pitchFamily="49" charset="-122"/>
              <a:sym typeface="Symbol" pitchFamily="18" charset="2"/>
            </a:endParaRPr>
          </a:p>
        </p:txBody>
      </p:sp>
      <p:sp>
        <p:nvSpPr>
          <p:cNvPr id="162882" name="Rectangle 66"/>
          <p:cNvSpPr>
            <a:spLocks noChangeArrowheads="1"/>
          </p:cNvSpPr>
          <p:nvPr/>
        </p:nvSpPr>
        <p:spPr bwMode="auto">
          <a:xfrm>
            <a:off x="1981200" y="2898775"/>
            <a:ext cx="50292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   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产生式集合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P</a:t>
            </a:r>
            <a:r>
              <a:rPr lang="en-US" altLang="zh-CN" sz="2400" i="1" dirty="0"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定义如下：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endParaRPr lang="zh-CN" altLang="en-US" sz="800" dirty="0">
              <a:solidFill>
                <a:srgbClr val="333399"/>
              </a:solidFill>
              <a:ea typeface="楷体_GB2312" pitchFamily="49" charset="-122"/>
            </a:endParaRP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sz="2400" i="1" dirty="0">
                <a:ea typeface="楷体_GB2312" pitchFamily="49" charset="-122"/>
              </a:rPr>
              <a:t>    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(1)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对每一 </a:t>
            </a:r>
            <a:r>
              <a:rPr lang="en-US" altLang="zh-CN" sz="2000" i="1" dirty="0" err="1">
                <a:solidFill>
                  <a:srgbClr val="333399"/>
                </a:solidFill>
                <a:ea typeface="楷体_GB2312" pitchFamily="49" charset="-122"/>
              </a:rPr>
              <a:t>p</a:t>
            </a:r>
            <a:r>
              <a:rPr lang="en-US" altLang="zh-CN" sz="2000" dirty="0" err="1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</a:t>
            </a:r>
            <a:r>
              <a:rPr lang="en-US" altLang="zh-CN" sz="2000" i="1" dirty="0" err="1">
                <a:solidFill>
                  <a:srgbClr val="333399"/>
                </a:solidFill>
                <a:ea typeface="楷体_GB2312" pitchFamily="49" charset="-122"/>
              </a:rPr>
              <a:t>Q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,  G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包含产生式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           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S </a:t>
            </a:r>
            <a:r>
              <a:rPr lang="en-US" altLang="zh-CN" sz="20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 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[q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0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Z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0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p]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;</a:t>
            </a:r>
            <a:endParaRPr lang="en-US" altLang="zh-CN" sz="2400" dirty="0">
              <a:solidFill>
                <a:srgbClr val="333399"/>
              </a:solidFill>
              <a:ea typeface="楷体_GB2312" pitchFamily="49" charset="-122"/>
            </a:endParaRP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endParaRPr lang="en-US" altLang="zh-CN" sz="800" dirty="0">
              <a:solidFill>
                <a:srgbClr val="333399"/>
              </a:solidFill>
              <a:ea typeface="楷体_GB2312" pitchFamily="49" charset="-122"/>
            </a:endParaRP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2400" i="1" dirty="0">
                <a:ea typeface="楷体_GB2312" pitchFamily="49" charset="-122"/>
              </a:rPr>
              <a:t>     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(2)</a:t>
            </a: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若  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(q,X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1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X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2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…</a:t>
            </a:r>
            <a:r>
              <a:rPr lang="en-US" altLang="zh-CN" sz="2000" i="1" dirty="0" err="1">
                <a:solidFill>
                  <a:srgbClr val="333399"/>
                </a:solidFill>
                <a:ea typeface="楷体_GB2312" pitchFamily="49" charset="-122"/>
              </a:rPr>
              <a:t>X</a:t>
            </a:r>
            <a:r>
              <a:rPr lang="en-US" altLang="zh-CN" sz="2000" i="1" baseline="-25000" dirty="0" err="1">
                <a:solidFill>
                  <a:srgbClr val="333399"/>
                </a:solidFill>
                <a:ea typeface="楷体_GB2312" pitchFamily="49" charset="-122"/>
              </a:rPr>
              <a:t>k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)</a:t>
            </a:r>
            <a:r>
              <a:rPr lang="en-US" altLang="zh-CN" sz="2000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en-US" altLang="zh-CN" sz="20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 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(p, a, 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X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)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,  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         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则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G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包含产生式 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     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[</a:t>
            </a:r>
            <a:r>
              <a:rPr lang="en-US" altLang="zh-CN" sz="2000" i="1" dirty="0" err="1">
                <a:solidFill>
                  <a:srgbClr val="333399"/>
                </a:solidFill>
                <a:ea typeface="楷体_GB2312" pitchFamily="49" charset="-122"/>
              </a:rPr>
              <a:t>pXp</a:t>
            </a:r>
            <a:r>
              <a:rPr lang="en-US" altLang="zh-CN" sz="2000" i="1" baseline="-25000" dirty="0" err="1">
                <a:solidFill>
                  <a:srgbClr val="333399"/>
                </a:solidFill>
                <a:ea typeface="楷体_GB2312" pitchFamily="49" charset="-122"/>
              </a:rPr>
              <a:t>k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]</a:t>
            </a:r>
            <a:r>
              <a:rPr lang="en-US" altLang="zh-CN" sz="20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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a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[qX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1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p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1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] [p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1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X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2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p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2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]…[p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k-1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X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k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p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k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]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.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en-US" altLang="zh-CN" sz="2400" dirty="0">
                <a:solidFill>
                  <a:srgbClr val="333399"/>
                </a:solidFill>
                <a:ea typeface="楷体_GB2312" pitchFamily="49" charset="-122"/>
              </a:rPr>
              <a:t>   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其中，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a</a:t>
            </a:r>
            <a:r>
              <a:rPr lang="en-US" altLang="zh-CN" sz="2400" i="1" dirty="0">
                <a:solidFill>
                  <a:srgbClr val="333399"/>
                </a:solidFill>
                <a:ea typeface="楷体_GB2312" pitchFamily="49" charset="-122"/>
              </a:rPr>
              <a:t> </a:t>
            </a:r>
            <a:r>
              <a:rPr lang="en-US" altLang="zh-CN" sz="20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   </a:t>
            </a:r>
            <a:r>
              <a:rPr lang="zh-CN" altLang="en-US" sz="2400" dirty="0">
                <a:solidFill>
                  <a:srgbClr val="333399"/>
                </a:solidFill>
                <a:ea typeface="楷体_GB2312" pitchFamily="49" charset="-122"/>
              </a:rPr>
              <a:t>或 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a </a:t>
            </a:r>
            <a:r>
              <a:rPr lang="en-US" altLang="zh-CN" sz="20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= </a:t>
            </a:r>
            <a:r>
              <a:rPr lang="zh-CN" altLang="en-US" sz="20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，</a:t>
            </a:r>
          </a:p>
          <a:p>
            <a:pPr algn="l">
              <a:lnSpc>
                <a:spcPct val="100000"/>
              </a:lnSpc>
              <a:buFont typeface="Wingdings" pitchFamily="2" charset="2"/>
              <a:buNone/>
            </a:pPr>
            <a:r>
              <a:rPr lang="zh-CN" altLang="en-US" sz="20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     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(</a:t>
            </a:r>
            <a:r>
              <a:rPr lang="zh-CN" altLang="en-US" sz="20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参见右图，其中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p</a:t>
            </a:r>
            <a:r>
              <a:rPr lang="en-US" altLang="zh-CN" sz="2000" i="1" baseline="-25000" dirty="0">
                <a:solidFill>
                  <a:srgbClr val="333399"/>
                </a:solidFill>
                <a:ea typeface="楷体_GB2312" pitchFamily="49" charset="-122"/>
              </a:rPr>
              <a:t>0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</a:rPr>
              <a:t>=q</a:t>
            </a:r>
            <a:r>
              <a:rPr lang="en-US" altLang="zh-CN" sz="2000" i="1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)</a:t>
            </a:r>
            <a:r>
              <a:rPr lang="en-US" altLang="zh-CN" sz="2000" dirty="0">
                <a:solidFill>
                  <a:srgbClr val="333399"/>
                </a:solidFill>
                <a:ea typeface="楷体_GB2312" pitchFamily="49" charset="-122"/>
                <a:sym typeface="Symbol" pitchFamily="18" charset="2"/>
              </a:rPr>
              <a:t> </a:t>
            </a:r>
          </a:p>
        </p:txBody>
      </p:sp>
      <p:graphicFrame>
        <p:nvGraphicFramePr>
          <p:cNvPr id="162883" name="Object 67"/>
          <p:cNvGraphicFramePr>
            <a:graphicFrameLocks noChangeAspect="1"/>
          </p:cNvGraphicFramePr>
          <p:nvPr/>
        </p:nvGraphicFramePr>
        <p:xfrm>
          <a:off x="6934201" y="3276601"/>
          <a:ext cx="3522663" cy="287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Visio" r:id="rId3" imgW="3521964" imgH="2880360" progId="Visio.Drawing.11">
                  <p:embed/>
                </p:oleObj>
              </mc:Choice>
              <mc:Fallback>
                <p:oleObj name="Visio" r:id="rId3" imgW="3521964" imgH="288036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1" y="3276601"/>
                        <a:ext cx="3522663" cy="287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887" name="Rectangle 71"/>
          <p:cNvSpPr>
            <a:spLocks noChangeArrowheads="1"/>
          </p:cNvSpPr>
          <p:nvPr/>
        </p:nvSpPr>
        <p:spPr bwMode="auto">
          <a:xfrm>
            <a:off x="2590800" y="304800"/>
            <a:ext cx="6934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zh-CN" altLang="en-US" sz="2900"/>
              <a:t>从下推自动机构造等价的上下文无关文法</a:t>
            </a:r>
          </a:p>
        </p:txBody>
      </p:sp>
    </p:spTree>
    <p:extLst>
      <p:ext uri="{BB962C8B-B14F-4D97-AF65-F5344CB8AC3E}">
        <p14:creationId xmlns:p14="http://schemas.microsoft.com/office/powerpoint/2010/main" val="55644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62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6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82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第九讲 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DPDA</a:t>
            </a:r>
            <a:r>
              <a:rPr lang="zh-CN" altLang="en-US" dirty="0" smtClean="0"/>
              <a:t>定义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最多包含一个元素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若有</a:t>
            </a:r>
            <a:r>
              <a:rPr lang="en-US" altLang="zh-CN" dirty="0" smtClean="0"/>
              <a:t>a</a:t>
            </a:r>
            <a:r>
              <a:rPr lang="zh-CN" altLang="en-US" dirty="0" smtClean="0"/>
              <a:t>可以转移，则</a:t>
            </a:r>
            <a:r>
              <a:rPr lang="en-US" altLang="zh-CN" dirty="0" smtClean="0"/>
              <a:t>ε</a:t>
            </a:r>
            <a:r>
              <a:rPr lang="zh-CN" altLang="en-US" dirty="0" smtClean="0"/>
              <a:t>不可转移</a:t>
            </a:r>
            <a:endParaRPr lang="en-US" altLang="zh-CN" dirty="0" smtClean="0"/>
          </a:p>
          <a:p>
            <a:r>
              <a:rPr lang="zh-CN" altLang="en-US" dirty="0" smtClean="0"/>
              <a:t>能力强于</a:t>
            </a:r>
            <a:r>
              <a:rPr lang="en-US" altLang="zh-CN" dirty="0" smtClean="0"/>
              <a:t>DFA</a:t>
            </a:r>
          </a:p>
          <a:p>
            <a:r>
              <a:rPr lang="zh-CN" altLang="en-US" dirty="0" smtClean="0"/>
              <a:t>前缀性质</a:t>
            </a:r>
            <a:r>
              <a:rPr lang="en-US" altLang="zh-CN" dirty="0" smtClean="0"/>
              <a:t>&lt;--&gt;</a:t>
            </a:r>
            <a:r>
              <a:rPr lang="zh-CN" altLang="en-US" dirty="0" smtClean="0"/>
              <a:t>空栈接受</a:t>
            </a:r>
            <a:r>
              <a:rPr lang="en-US" altLang="zh-CN" dirty="0" smtClean="0"/>
              <a:t>DPDA</a:t>
            </a:r>
          </a:p>
          <a:p>
            <a:r>
              <a:rPr lang="zh-CN" altLang="en-US" dirty="0"/>
              <a:t>空栈</a:t>
            </a:r>
            <a:r>
              <a:rPr lang="zh-CN" altLang="en-US" dirty="0" smtClean="0"/>
              <a:t>接受和终态接受的</a:t>
            </a:r>
            <a:r>
              <a:rPr lang="en-US" altLang="zh-CN" dirty="0" smtClean="0"/>
              <a:t>DPDA</a:t>
            </a:r>
            <a:r>
              <a:rPr lang="zh-CN" altLang="en-US" dirty="0" smtClean="0"/>
              <a:t>不等价！</a:t>
            </a:r>
            <a:endParaRPr lang="en-US" altLang="zh-CN" dirty="0" smtClean="0"/>
          </a:p>
          <a:p>
            <a:r>
              <a:rPr lang="zh-CN" altLang="en-US" dirty="0"/>
              <a:t>讲义</a:t>
            </a:r>
            <a:r>
              <a:rPr lang="zh-CN" altLang="en-US" dirty="0" smtClean="0"/>
              <a:t>中的例子（</a:t>
            </a:r>
            <a:r>
              <a:rPr lang="en-US" altLang="zh-CN" dirty="0" err="1" smtClean="0"/>
              <a:t>wwR</a:t>
            </a:r>
            <a:r>
              <a:rPr lang="zh-CN" altLang="en-US" dirty="0" smtClean="0"/>
              <a:t>，</a:t>
            </a:r>
            <a:r>
              <a:rPr lang="en-US" altLang="zh-CN" dirty="0" err="1" smtClean="0"/>
              <a:t>wcwR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2142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第九讲 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设计</a:t>
            </a:r>
            <a:r>
              <a:rPr lang="en-US" altLang="zh-CN" dirty="0" smtClean="0"/>
              <a:t>DPDA</a:t>
            </a:r>
          </a:p>
          <a:p>
            <a:pPr lvl="1"/>
            <a:r>
              <a:rPr lang="zh-CN" altLang="en-US" dirty="0"/>
              <a:t>注意</a:t>
            </a:r>
            <a:r>
              <a:rPr lang="zh-CN" altLang="en-US" dirty="0" smtClean="0"/>
              <a:t>是</a:t>
            </a:r>
            <a:r>
              <a:rPr lang="en-US" altLang="zh-CN" dirty="0" smtClean="0"/>
              <a:t>DPDA</a:t>
            </a:r>
          </a:p>
          <a:p>
            <a:r>
              <a:rPr lang="zh-CN" altLang="en-US" dirty="0"/>
              <a:t>选择填空</a:t>
            </a:r>
          </a:p>
        </p:txBody>
      </p:sp>
    </p:spTree>
    <p:extLst>
      <p:ext uri="{BB962C8B-B14F-4D97-AF65-F5344CB8AC3E}">
        <p14:creationId xmlns:p14="http://schemas.microsoft.com/office/powerpoint/2010/main" val="304652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567" t="12875" r="18296"/>
          <a:stretch/>
        </p:blipFill>
        <p:spPr>
          <a:xfrm>
            <a:off x="1353311" y="365125"/>
            <a:ext cx="8156449" cy="6170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43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第十讲 概念</a:t>
            </a:r>
            <a:r>
              <a:rPr lang="en-US" altLang="zh-CN" dirty="0" smtClean="0"/>
              <a:t>/</a:t>
            </a:r>
            <a:r>
              <a:rPr lang="zh-CN" altLang="en-US" dirty="0" smtClean="0"/>
              <a:t>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有用符号、无用符号、生成符号、可达符号</a:t>
            </a:r>
            <a:endParaRPr lang="en-US" altLang="zh-CN" dirty="0" smtClean="0"/>
          </a:p>
          <a:p>
            <a:r>
              <a:rPr lang="zh-CN" altLang="en-US" dirty="0" smtClean="0"/>
              <a:t>消除</a:t>
            </a:r>
            <a:r>
              <a:rPr lang="en-US" altLang="zh-CN" dirty="0" smtClean="0"/>
              <a:t>ε</a:t>
            </a:r>
            <a:r>
              <a:rPr lang="zh-CN" altLang="en-US" dirty="0" smtClean="0"/>
              <a:t>产生式</a:t>
            </a:r>
            <a:endParaRPr lang="en-US" altLang="zh-CN" dirty="0" smtClean="0"/>
          </a:p>
          <a:p>
            <a:r>
              <a:rPr lang="zh-CN" altLang="en-US" dirty="0" smtClean="0"/>
              <a:t>消除</a:t>
            </a:r>
            <a:r>
              <a:rPr lang="en-US" altLang="zh-CN" dirty="0" smtClean="0"/>
              <a:t>Unit</a:t>
            </a:r>
            <a:r>
              <a:rPr lang="zh-CN" altLang="en-US" dirty="0" smtClean="0"/>
              <a:t>产生式</a:t>
            </a:r>
            <a:endParaRPr lang="en-US" altLang="zh-CN" dirty="0" smtClean="0"/>
          </a:p>
          <a:p>
            <a:r>
              <a:rPr lang="zh-CN" altLang="en-US" dirty="0" smtClean="0"/>
              <a:t>消除无用符号</a:t>
            </a:r>
            <a:endParaRPr lang="en-US" altLang="zh-CN" dirty="0" smtClean="0"/>
          </a:p>
          <a:p>
            <a:r>
              <a:rPr lang="zh-CN" altLang="en-US" dirty="0" smtClean="0"/>
              <a:t>获得</a:t>
            </a:r>
            <a:r>
              <a:rPr lang="en-US" altLang="zh-CN" dirty="0" smtClean="0"/>
              <a:t>Chomsky</a:t>
            </a:r>
            <a:r>
              <a:rPr lang="zh-CN" altLang="en-US" dirty="0" smtClean="0"/>
              <a:t>范式</a:t>
            </a:r>
            <a:endParaRPr lang="en-US" altLang="zh-CN" dirty="0" smtClean="0"/>
          </a:p>
          <a:p>
            <a:r>
              <a:rPr lang="zh-CN" altLang="en-US" dirty="0" smtClean="0"/>
              <a:t>顺序不能乱</a:t>
            </a:r>
            <a:endParaRPr lang="en-US" altLang="zh-CN" dirty="0" smtClean="0"/>
          </a:p>
          <a:p>
            <a:r>
              <a:rPr lang="zh-CN" altLang="en-US" dirty="0" smtClean="0"/>
              <a:t>重要！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97469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第十一讲 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上下文无关语言的</a:t>
            </a:r>
            <a:r>
              <a:rPr lang="en-US" altLang="zh-CN" dirty="0" smtClean="0"/>
              <a:t>Pumping</a:t>
            </a:r>
            <a:r>
              <a:rPr lang="zh-CN" altLang="en-US" dirty="0" smtClean="0"/>
              <a:t>引理</a:t>
            </a:r>
            <a:endParaRPr lang="en-US" altLang="zh-CN" dirty="0" smtClean="0"/>
          </a:p>
          <a:p>
            <a:r>
              <a:rPr lang="en-US" altLang="zh-CN" dirty="0" smtClean="0"/>
              <a:t>CYK</a:t>
            </a:r>
            <a:r>
              <a:rPr lang="zh-CN" altLang="en-US" dirty="0" smtClean="0"/>
              <a:t>算法</a:t>
            </a:r>
            <a:endParaRPr lang="en-US" altLang="zh-CN" dirty="0" smtClean="0"/>
          </a:p>
          <a:p>
            <a:r>
              <a:rPr lang="zh-CN" altLang="en-US" dirty="0"/>
              <a:t>不可</a:t>
            </a:r>
            <a:r>
              <a:rPr lang="zh-CN" altLang="en-US" dirty="0" smtClean="0"/>
              <a:t>判定问题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CFG</a:t>
            </a:r>
            <a:r>
              <a:rPr lang="zh-CN" altLang="en-US" dirty="0" smtClean="0"/>
              <a:t>是否无二义？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CFG</a:t>
            </a:r>
            <a:r>
              <a:rPr lang="zh-CN" altLang="en-US" dirty="0" smtClean="0"/>
              <a:t>是否固有二义？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CFG</a:t>
            </a:r>
            <a:r>
              <a:rPr lang="zh-CN" altLang="en-US" dirty="0" smtClean="0"/>
              <a:t>相交是否为空？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CFG</a:t>
            </a:r>
            <a:r>
              <a:rPr lang="zh-CN" altLang="en-US" dirty="0" smtClean="0"/>
              <a:t>是否相等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CFG</a:t>
            </a:r>
            <a:r>
              <a:rPr lang="zh-CN" altLang="en-US" dirty="0" smtClean="0"/>
              <a:t>是否为</a:t>
            </a:r>
            <a:r>
              <a:rPr lang="en-US" altLang="zh-CN" dirty="0" smtClean="0"/>
              <a:t>Σ</a:t>
            </a:r>
            <a:r>
              <a:rPr lang="zh-CN" altLang="en-US" dirty="0" smtClean="0"/>
              <a:t>*</a:t>
            </a:r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08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AutoShape 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9906000" y="6553200"/>
            <a:ext cx="179388" cy="107950"/>
          </a:xfrm>
          <a:prstGeom prst="actionButtonForwardNex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03" name="AutoShape 3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>
            <a:off x="9601200" y="6553200"/>
            <a:ext cx="179388" cy="107950"/>
          </a:xfrm>
          <a:prstGeom prst="actionButtonBackPrevious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04" name="AutoShape 4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9296400" y="6553200"/>
            <a:ext cx="179388" cy="107950"/>
          </a:xfrm>
          <a:prstGeom prst="actionButtonBeginning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05" name="AutoShape 5">
            <a:hlinkClick r:id="" action="ppaction://hlinkshowjump?jump=lastslide" highlightClick="1"/>
          </p:cNvPr>
          <p:cNvSpPr>
            <a:spLocks noChangeArrowheads="1"/>
          </p:cNvSpPr>
          <p:nvPr/>
        </p:nvSpPr>
        <p:spPr bwMode="auto">
          <a:xfrm>
            <a:off x="10210800" y="6553200"/>
            <a:ext cx="179388" cy="107950"/>
          </a:xfrm>
          <a:prstGeom prst="actionButtonEnd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06" name="Rectangle 6"/>
          <p:cNvSpPr>
            <a:spLocks noChangeArrowheads="1"/>
          </p:cNvSpPr>
          <p:nvPr/>
        </p:nvSpPr>
        <p:spPr bwMode="auto">
          <a:xfrm>
            <a:off x="2590800" y="1949450"/>
            <a:ext cx="7391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Symbol" pitchFamily="18" charset="2"/>
              <a:buChar char="-"/>
            </a:pPr>
            <a:r>
              <a:rPr lang="en-US" altLang="zh-CN" sz="2800" i="1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800">
                <a:latin typeface="Arial" pitchFamily="34" charset="0"/>
                <a:ea typeface="楷体_GB2312" pitchFamily="49" charset="-122"/>
                <a:sym typeface="Symbol" pitchFamily="18" charset="2"/>
              </a:rPr>
              <a:t>用于证明某个语言 </a:t>
            </a:r>
            <a:r>
              <a:rPr lang="en-US" altLang="zh-CN" sz="2800" i="1">
                <a:latin typeface="Arial" pitchFamily="34" charset="0"/>
                <a:ea typeface="楷体_GB2312" pitchFamily="49" charset="-122"/>
                <a:sym typeface="Symbol" pitchFamily="18" charset="2"/>
              </a:rPr>
              <a:t>L </a:t>
            </a:r>
            <a:r>
              <a:rPr lang="zh-CN" altLang="en-US" sz="2800">
                <a:latin typeface="Arial" pitchFamily="34" charset="0"/>
                <a:ea typeface="楷体_GB2312" pitchFamily="49" charset="-122"/>
                <a:sym typeface="Symbol" pitchFamily="18" charset="2"/>
              </a:rPr>
              <a:t>不是上下文无关语言</a:t>
            </a:r>
          </a:p>
          <a:p>
            <a:pPr>
              <a:buFont typeface="Wingdings" pitchFamily="2" charset="2"/>
              <a:buNone/>
            </a:pPr>
            <a:r>
              <a:rPr lang="zh-CN" altLang="en-US" sz="2800">
                <a:latin typeface="Arial" pitchFamily="34" charset="0"/>
                <a:ea typeface="楷体_GB2312" pitchFamily="49" charset="-122"/>
                <a:sym typeface="Symbol" pitchFamily="18" charset="2"/>
              </a:rPr>
              <a:t>   （接上页）</a:t>
            </a:r>
          </a:p>
        </p:txBody>
      </p:sp>
      <p:sp>
        <p:nvSpPr>
          <p:cNvPr id="204807" name="Rectangle 7"/>
          <p:cNvSpPr>
            <a:spLocks noChangeArrowheads="1"/>
          </p:cNvSpPr>
          <p:nvPr/>
        </p:nvSpPr>
        <p:spPr bwMode="auto">
          <a:xfrm>
            <a:off x="2590800" y="2971800"/>
            <a:ext cx="7391400" cy="308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 typeface="Symbol" pitchFamily="18" charset="2"/>
              <a:buChar char="-"/>
            </a:pP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证明步骤</a:t>
            </a:r>
            <a:r>
              <a:rPr lang="zh-CN" altLang="en-US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 </a:t>
            </a:r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　</a:t>
            </a:r>
          </a:p>
          <a:p>
            <a:pPr eaLnBrk="0" hangingPunct="0"/>
            <a:r>
              <a:rPr lang="zh-CN" altLang="en-US" sz="2800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</a:t>
            </a:r>
            <a:r>
              <a:rPr lang="en-US" altLang="zh-CN" sz="2800" i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1. 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</a:rPr>
              <a:t>考虑任意的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</a:rPr>
              <a:t>n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&gt;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0</a:t>
            </a:r>
            <a:r>
              <a:rPr lang="en-US" altLang="zh-CN" sz="2800" i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en-US" altLang="zh-CN" sz="2800" i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2. 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</a:rPr>
              <a:t>找到一个满足以下条件的串</a:t>
            </a:r>
            <a:r>
              <a:rPr lang="en-US" altLang="zh-CN" sz="2800" i="1" dirty="0" err="1">
                <a:latin typeface="Arial" pitchFamily="34" charset="0"/>
                <a:ea typeface="楷体_GB2312" pitchFamily="49" charset="-122"/>
              </a:rPr>
              <a:t>z</a:t>
            </a:r>
            <a:r>
              <a:rPr lang="en-US" altLang="zh-CN" sz="2800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</a:t>
            </a:r>
            <a:r>
              <a:rPr lang="en-US" altLang="zh-CN" sz="2800" i="1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L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(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长度至</a:t>
            </a:r>
          </a:p>
          <a:p>
            <a:pPr>
              <a:buFont typeface="Wingdings" pitchFamily="2" charset="2"/>
              <a:buNone/>
            </a:pP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        少为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n)</a:t>
            </a:r>
            <a:r>
              <a:rPr lang="en-US" altLang="zh-CN" sz="2800" i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en-US" altLang="zh-CN" sz="2800" i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    3. 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</a:rPr>
              <a:t>任选满足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z=</a:t>
            </a:r>
            <a:r>
              <a:rPr lang="en-US" altLang="zh-CN" sz="2800" i="1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uvwxy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</a:t>
            </a:r>
            <a:r>
              <a:rPr lang="en-US" altLang="zh-CN" sz="2800" i="1" dirty="0" err="1">
                <a:latin typeface="Arial" pitchFamily="34" charset="0"/>
                <a:ea typeface="楷体_GB2312" pitchFamily="49" charset="-122"/>
              </a:rPr>
              <a:t>vx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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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</a:rPr>
              <a:t>|</a:t>
            </a:r>
            <a:r>
              <a:rPr lang="en-US" altLang="zh-CN" sz="2800" i="1" dirty="0" err="1">
                <a:latin typeface="Arial" pitchFamily="34" charset="0"/>
                <a:ea typeface="楷体_GB2312" pitchFamily="49" charset="-122"/>
              </a:rPr>
              <a:t>vwx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</a:rPr>
              <a:t>| 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 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</a:rPr>
              <a:t>n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的</a:t>
            </a:r>
          </a:p>
          <a:p>
            <a:pPr>
              <a:buFont typeface="Wingdings" pitchFamily="2" charset="2"/>
              <a:buNone/>
            </a:pP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        </a:t>
            </a:r>
            <a:r>
              <a:rPr lang="en-US" altLang="zh-CN" sz="2800" i="1" dirty="0" err="1">
                <a:latin typeface="Arial" pitchFamily="34" charset="0"/>
                <a:ea typeface="楷体_GB2312" pitchFamily="49" charset="-122"/>
                <a:sym typeface="Symbol" pitchFamily="18" charset="2"/>
              </a:rPr>
              <a:t>u,v,w,x,y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.</a:t>
            </a:r>
          </a:p>
          <a:p>
            <a:pPr>
              <a:buFont typeface="Wingdings" pitchFamily="2" charset="2"/>
              <a:buNone/>
            </a:pP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    </a:t>
            </a:r>
            <a:r>
              <a:rPr lang="en-US" altLang="zh-CN" sz="2800" i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</a:rPr>
              <a:t>4.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</a:rPr>
              <a:t> 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</a:rPr>
              <a:t>找到一个 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k 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 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0,  </a:t>
            </a:r>
            <a:r>
              <a:rPr lang="zh-CN" altLang="en-US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使 </a:t>
            </a:r>
            <a:r>
              <a:rPr lang="en-US" altLang="zh-CN" sz="2800" i="1" dirty="0" err="1">
                <a:latin typeface="Arial" pitchFamily="34" charset="0"/>
                <a:ea typeface="楷体_GB2312" pitchFamily="49" charset="-122"/>
              </a:rPr>
              <a:t>uv</a:t>
            </a:r>
            <a:r>
              <a:rPr lang="en-US" altLang="zh-CN" sz="2800" i="1" baseline="30000" dirty="0" err="1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sz="2800" i="1" dirty="0" err="1">
                <a:latin typeface="Arial" pitchFamily="34" charset="0"/>
                <a:ea typeface="楷体_GB2312" pitchFamily="49" charset="-122"/>
              </a:rPr>
              <a:t>wx</a:t>
            </a:r>
            <a:r>
              <a:rPr lang="en-US" altLang="zh-CN" sz="2800" i="1" baseline="30000" dirty="0" err="1">
                <a:latin typeface="Arial" pitchFamily="34" charset="0"/>
                <a:ea typeface="楷体_GB2312" pitchFamily="49" charset="-122"/>
              </a:rPr>
              <a:t>k</a:t>
            </a:r>
            <a:r>
              <a:rPr lang="en-US" altLang="zh-CN" sz="2800" i="1" dirty="0" err="1">
                <a:latin typeface="Arial" pitchFamily="34" charset="0"/>
                <a:ea typeface="楷体_GB2312" pitchFamily="49" charset="-122"/>
              </a:rPr>
              <a:t>y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</a:rPr>
              <a:t> </a:t>
            </a:r>
            <a:r>
              <a:rPr lang="en-US" altLang="zh-CN" sz="2800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 </a:t>
            </a:r>
            <a:r>
              <a:rPr lang="en-US" altLang="zh-CN" sz="2800" i="1" dirty="0">
                <a:latin typeface="Arial" pitchFamily="34" charset="0"/>
                <a:ea typeface="楷体_GB2312" pitchFamily="49" charset="-122"/>
                <a:sym typeface="Symbol" pitchFamily="18" charset="2"/>
              </a:rPr>
              <a:t>L</a:t>
            </a:r>
            <a:r>
              <a:rPr lang="en-US" altLang="zh-CN" sz="2800" i="1" dirty="0">
                <a:solidFill>
                  <a:srgbClr val="333399"/>
                </a:solidFill>
                <a:latin typeface="Arial" pitchFamily="34" charset="0"/>
                <a:ea typeface="楷体_GB2312" pitchFamily="49" charset="-122"/>
                <a:sym typeface="Symbol" pitchFamily="18" charset="2"/>
              </a:rPr>
              <a:t>.</a:t>
            </a:r>
          </a:p>
        </p:txBody>
      </p:sp>
      <p:sp>
        <p:nvSpPr>
          <p:cNvPr id="204808" name="Rectangle 8"/>
          <p:cNvSpPr>
            <a:spLocks noChangeArrowheads="1"/>
          </p:cNvSpPr>
          <p:nvPr/>
        </p:nvSpPr>
        <p:spPr bwMode="auto">
          <a:xfrm>
            <a:off x="2667000" y="228600"/>
            <a:ext cx="6934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</a:pPr>
            <a:r>
              <a:rPr lang="zh-CN" altLang="en-US" sz="3200">
                <a:latin typeface="Arial" pitchFamily="34" charset="0"/>
                <a:ea typeface="华文行楷" pitchFamily="2" charset="-122"/>
              </a:rPr>
              <a:t>针对上下文无关语言的</a:t>
            </a:r>
            <a:r>
              <a:rPr lang="en-US" altLang="zh-CN" sz="3200" i="1">
                <a:latin typeface="Arial" pitchFamily="34" charset="0"/>
                <a:ea typeface="华文行楷" pitchFamily="2" charset="-122"/>
              </a:rPr>
              <a:t>Pumping</a:t>
            </a:r>
            <a:r>
              <a:rPr lang="zh-CN" altLang="en-US" sz="3200">
                <a:latin typeface="Arial" pitchFamily="34" charset="0"/>
                <a:ea typeface="华文行楷" pitchFamily="2" charset="-122"/>
              </a:rPr>
              <a:t>引理</a:t>
            </a:r>
          </a:p>
        </p:txBody>
      </p:sp>
      <p:sp>
        <p:nvSpPr>
          <p:cNvPr id="204809" name="Rectangle 9"/>
          <p:cNvSpPr>
            <a:spLocks noChangeArrowheads="1"/>
          </p:cNvSpPr>
          <p:nvPr/>
        </p:nvSpPr>
        <p:spPr bwMode="auto">
          <a:xfrm>
            <a:off x="2209800" y="1219200"/>
            <a:ext cx="8001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>
              <a:lnSpc>
                <a:spcPct val="90000"/>
              </a:lnSpc>
              <a:buFont typeface="Wingdings" pitchFamily="2" charset="2"/>
              <a:buChar char="²"/>
            </a:pPr>
            <a:r>
              <a:rPr lang="en-US" altLang="zh-CN" sz="3200" i="1">
                <a:latin typeface="Arial" pitchFamily="34" charset="0"/>
                <a:ea typeface="楷体_GB2312" pitchFamily="49" charset="-122"/>
              </a:rPr>
              <a:t>  Pumping </a:t>
            </a:r>
            <a:r>
              <a:rPr lang="zh-CN" altLang="en-US" sz="3200">
                <a:latin typeface="Arial" pitchFamily="34" charset="0"/>
                <a:ea typeface="楷体_GB2312" pitchFamily="49" charset="-122"/>
              </a:rPr>
              <a:t>引理的一个应用</a:t>
            </a:r>
          </a:p>
        </p:txBody>
      </p:sp>
    </p:spTree>
    <p:extLst>
      <p:ext uri="{BB962C8B-B14F-4D97-AF65-F5344CB8AC3E}">
        <p14:creationId xmlns:p14="http://schemas.microsoft.com/office/powerpoint/2010/main" val="338545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第十一讲 概念</a:t>
            </a:r>
            <a:r>
              <a:rPr lang="en-US" altLang="zh-CN" dirty="0" smtClean="0"/>
              <a:t>-</a:t>
            </a:r>
            <a:r>
              <a:rPr lang="zh-CN" altLang="en-US" dirty="0" smtClean="0"/>
              <a:t>封闭运算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替换：</a:t>
            </a:r>
            <a:r>
              <a:rPr lang="en-US" altLang="zh-CN" dirty="0" smtClean="0"/>
              <a:t>Σ-&gt;</a:t>
            </a:r>
            <a:r>
              <a:rPr lang="zh-CN" altLang="en-US" dirty="0" smtClean="0"/>
              <a:t>语言集合</a:t>
            </a:r>
            <a:endParaRPr lang="en-US" altLang="zh-CN" dirty="0" smtClean="0"/>
          </a:p>
          <a:p>
            <a:r>
              <a:rPr lang="zh-CN" altLang="en-US" dirty="0" smtClean="0"/>
              <a:t>并</a:t>
            </a:r>
            <a:endParaRPr lang="en-US" altLang="zh-CN" dirty="0" smtClean="0"/>
          </a:p>
          <a:p>
            <a:r>
              <a:rPr lang="zh-CN" altLang="en-US" dirty="0" smtClean="0"/>
              <a:t>闭包</a:t>
            </a:r>
            <a:endParaRPr lang="en-US" altLang="zh-CN" dirty="0" smtClean="0"/>
          </a:p>
          <a:p>
            <a:r>
              <a:rPr lang="zh-CN" altLang="en-US" dirty="0" smtClean="0"/>
              <a:t>连接</a:t>
            </a:r>
            <a:endParaRPr lang="en-US" altLang="zh-CN" dirty="0" smtClean="0"/>
          </a:p>
          <a:p>
            <a:r>
              <a:rPr lang="zh-CN" altLang="en-US" dirty="0" smtClean="0"/>
              <a:t>同态</a:t>
            </a:r>
            <a:endParaRPr lang="en-US" altLang="zh-CN" dirty="0" smtClean="0"/>
          </a:p>
          <a:p>
            <a:r>
              <a:rPr lang="zh-CN" altLang="en-US" dirty="0" smtClean="0"/>
              <a:t>反向</a:t>
            </a:r>
            <a:endParaRPr lang="en-US" altLang="zh-CN" dirty="0" smtClean="0"/>
          </a:p>
          <a:p>
            <a:r>
              <a:rPr lang="zh-CN" altLang="en-US" dirty="0" smtClean="0"/>
              <a:t>与正规语言的交</a:t>
            </a:r>
            <a:endParaRPr lang="en-US" altLang="zh-CN" dirty="0" smtClean="0"/>
          </a:p>
          <a:p>
            <a:r>
              <a:rPr lang="zh-CN" altLang="en-US" dirty="0" smtClean="0"/>
              <a:t>反同态</a:t>
            </a:r>
            <a:endParaRPr lang="en-US" altLang="zh-CN" dirty="0" smtClean="0"/>
          </a:p>
          <a:p>
            <a:r>
              <a:rPr lang="zh-CN" altLang="en-US" dirty="0" smtClean="0"/>
              <a:t>不是封闭运算</a:t>
            </a:r>
            <a:r>
              <a:rPr lang="en-US" altLang="zh-CN" dirty="0" smtClean="0"/>
              <a:t>-CFG</a:t>
            </a:r>
            <a:r>
              <a:rPr lang="zh-CN" altLang="en-US" dirty="0" smtClean="0"/>
              <a:t>间交、补、差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004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第十一讲 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判断</a:t>
            </a:r>
            <a:r>
              <a:rPr lang="zh-CN" altLang="en-US" dirty="0" smtClean="0"/>
              <a:t>题</a:t>
            </a:r>
            <a:endParaRPr lang="en-US" altLang="zh-CN" dirty="0" smtClean="0"/>
          </a:p>
          <a:p>
            <a:r>
              <a:rPr lang="en-US" altLang="zh-CN" dirty="0" smtClean="0"/>
              <a:t>CYK</a:t>
            </a:r>
            <a:r>
              <a:rPr lang="zh-CN" altLang="en-US" dirty="0" smtClean="0"/>
              <a:t>算法</a:t>
            </a:r>
            <a:endParaRPr lang="en-US" altLang="zh-CN" dirty="0" smtClean="0"/>
          </a:p>
          <a:p>
            <a:pPr lvl="1"/>
            <a:r>
              <a:rPr lang="zh-CN" altLang="en-US" dirty="0"/>
              <a:t>先转换</a:t>
            </a:r>
            <a:r>
              <a:rPr lang="zh-CN" altLang="en-US" dirty="0" smtClean="0"/>
              <a:t>为</a:t>
            </a:r>
            <a:r>
              <a:rPr lang="en-US" altLang="zh-CN" dirty="0" err="1" smtClean="0"/>
              <a:t>chomsky</a:t>
            </a:r>
            <a:r>
              <a:rPr lang="zh-CN" altLang="en-US" dirty="0" smtClean="0"/>
              <a:t>范式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每个都要枚举分隔</a:t>
            </a:r>
            <a:endParaRPr lang="en-US" altLang="zh-CN" dirty="0" smtClean="0"/>
          </a:p>
          <a:p>
            <a:r>
              <a:rPr lang="en-US" altLang="zh-CN" dirty="0" smtClean="0"/>
              <a:t>Pumping</a:t>
            </a:r>
            <a:r>
              <a:rPr lang="zh-CN" altLang="en-US" dirty="0" smtClean="0"/>
              <a:t>引理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直接</a:t>
            </a:r>
            <a:endParaRPr lang="en-US" altLang="zh-CN" dirty="0" smtClean="0"/>
          </a:p>
          <a:p>
            <a:pPr lvl="1"/>
            <a:r>
              <a:rPr lang="zh-CN" altLang="en-US" dirty="0"/>
              <a:t>间接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4241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第十二讲 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68367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基本图灵机</a:t>
            </a:r>
            <a:endParaRPr lang="en-US" altLang="zh-CN" dirty="0" smtClean="0"/>
          </a:p>
          <a:p>
            <a:r>
              <a:rPr lang="zh-CN" altLang="en-US" dirty="0" smtClean="0"/>
              <a:t>格局</a:t>
            </a:r>
            <a:endParaRPr lang="en-US" altLang="zh-CN" dirty="0" smtClean="0"/>
          </a:p>
          <a:p>
            <a:r>
              <a:rPr lang="zh-CN" altLang="en-US" dirty="0"/>
              <a:t>推导</a:t>
            </a:r>
            <a:r>
              <a:rPr lang="zh-CN" altLang="en-US" dirty="0" smtClean="0"/>
              <a:t>关系及其特殊情况</a:t>
            </a:r>
            <a:endParaRPr lang="en-US" altLang="zh-CN" dirty="0" smtClean="0"/>
          </a:p>
          <a:p>
            <a:r>
              <a:rPr lang="zh-CN" altLang="en-US" dirty="0" smtClean="0"/>
              <a:t>递归可枚举语言</a:t>
            </a:r>
            <a:endParaRPr lang="en-US" altLang="zh-CN" dirty="0" smtClean="0"/>
          </a:p>
          <a:p>
            <a:r>
              <a:rPr lang="zh-CN" altLang="en-US" dirty="0" smtClean="0"/>
              <a:t>停机</a:t>
            </a:r>
            <a:endParaRPr lang="en-US" altLang="zh-CN" dirty="0" smtClean="0"/>
          </a:p>
          <a:p>
            <a:r>
              <a:rPr lang="zh-CN" altLang="en-US" dirty="0" smtClean="0"/>
              <a:t>递归语言</a:t>
            </a:r>
            <a:endParaRPr lang="en-US" altLang="zh-CN" dirty="0" smtClean="0"/>
          </a:p>
          <a:p>
            <a:r>
              <a:rPr lang="zh-CN" altLang="en-US" dirty="0"/>
              <a:t>编程</a:t>
            </a:r>
            <a:r>
              <a:rPr lang="zh-CN" altLang="en-US" dirty="0" smtClean="0"/>
              <a:t>技巧</a:t>
            </a:r>
            <a:endParaRPr lang="en-US" altLang="zh-CN" dirty="0" smtClean="0"/>
          </a:p>
          <a:p>
            <a:pPr lvl="1"/>
            <a:r>
              <a:rPr lang="zh-CN" altLang="en-US" dirty="0"/>
              <a:t>存储</a:t>
            </a:r>
            <a:r>
              <a:rPr lang="zh-CN" altLang="en-US" dirty="0" smtClean="0"/>
              <a:t>区状态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多道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子例程</a:t>
            </a:r>
            <a:endParaRPr lang="en-US" altLang="zh-CN" dirty="0"/>
          </a:p>
          <a:p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279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第十二讲 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521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扩展的图灵机</a:t>
            </a:r>
            <a:endParaRPr lang="en-US" altLang="zh-CN" dirty="0" smtClean="0"/>
          </a:p>
          <a:p>
            <a:pPr lvl="1"/>
            <a:r>
              <a:rPr lang="zh-CN" altLang="en-US" dirty="0"/>
              <a:t>多</a:t>
            </a:r>
            <a:r>
              <a:rPr lang="zh-CN" altLang="en-US" dirty="0" smtClean="0"/>
              <a:t>带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只有一带为初始输入</a:t>
            </a:r>
            <a:endParaRPr lang="en-US" altLang="zh-CN" dirty="0" smtClean="0"/>
          </a:p>
          <a:p>
            <a:pPr lvl="2"/>
            <a:r>
              <a:rPr lang="zh-CN" altLang="en-US" dirty="0"/>
              <a:t>可不</a:t>
            </a:r>
            <a:r>
              <a:rPr lang="zh-CN" altLang="en-US" dirty="0" smtClean="0"/>
              <a:t>动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可用</a:t>
            </a:r>
            <a:r>
              <a:rPr lang="en-US" altLang="zh-CN" dirty="0" smtClean="0"/>
              <a:t>2k</a:t>
            </a:r>
            <a:r>
              <a:rPr lang="zh-CN" altLang="en-US" dirty="0" smtClean="0"/>
              <a:t>多道模拟</a:t>
            </a:r>
            <a:endParaRPr lang="en-US" altLang="zh-CN" dirty="0" smtClean="0"/>
          </a:p>
          <a:p>
            <a:pPr lvl="1"/>
            <a:r>
              <a:rPr lang="zh-CN" altLang="en-US" dirty="0"/>
              <a:t>非</a:t>
            </a:r>
            <a:r>
              <a:rPr lang="zh-CN" altLang="en-US" dirty="0" smtClean="0"/>
              <a:t>确定</a:t>
            </a:r>
            <a:endParaRPr lang="en-US" altLang="zh-CN" dirty="0" smtClean="0"/>
          </a:p>
          <a:p>
            <a:pPr lvl="2"/>
            <a:r>
              <a:rPr lang="zh-CN" altLang="en-US" dirty="0"/>
              <a:t>下一</a:t>
            </a:r>
            <a:r>
              <a:rPr lang="zh-CN" altLang="en-US" dirty="0" smtClean="0"/>
              <a:t>状态有多种选择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利用</a:t>
            </a:r>
            <a:r>
              <a:rPr lang="en-US" altLang="zh-CN" dirty="0" smtClean="0"/>
              <a:t>ID</a:t>
            </a:r>
            <a:r>
              <a:rPr lang="zh-CN" altLang="en-US" dirty="0" smtClean="0"/>
              <a:t>及队列模拟</a:t>
            </a:r>
            <a:endParaRPr lang="en-US" altLang="zh-CN" dirty="0" smtClean="0"/>
          </a:p>
          <a:p>
            <a:r>
              <a:rPr lang="zh-CN" altLang="en-US" dirty="0" smtClean="0"/>
              <a:t>受限的图灵机</a:t>
            </a:r>
            <a:endParaRPr lang="en-US" altLang="zh-CN" dirty="0" smtClean="0"/>
          </a:p>
          <a:p>
            <a:pPr lvl="1"/>
            <a:r>
              <a:rPr lang="zh-CN" altLang="en-US" dirty="0"/>
              <a:t>半无穷</a:t>
            </a:r>
            <a:r>
              <a:rPr lang="zh-CN" altLang="en-US" dirty="0" smtClean="0"/>
              <a:t>带</a:t>
            </a:r>
            <a:endParaRPr lang="en-US" altLang="zh-CN" dirty="0" smtClean="0"/>
          </a:p>
          <a:p>
            <a:pPr lvl="1"/>
            <a:r>
              <a:rPr lang="zh-CN" altLang="en-US" dirty="0"/>
              <a:t>多栈</a:t>
            </a:r>
            <a:r>
              <a:rPr lang="zh-CN" altLang="en-US" dirty="0" smtClean="0"/>
              <a:t>机</a:t>
            </a:r>
            <a:endParaRPr lang="en-US" altLang="zh-CN" dirty="0" smtClean="0"/>
          </a:p>
          <a:p>
            <a:pPr lvl="1"/>
            <a:r>
              <a:rPr lang="zh-CN" altLang="en-US" dirty="0"/>
              <a:t>计数器</a:t>
            </a:r>
            <a:r>
              <a:rPr lang="zh-CN" altLang="en-US" dirty="0" smtClean="0"/>
              <a:t>机</a:t>
            </a:r>
            <a:endParaRPr lang="en-US" altLang="zh-CN" dirty="0" smtClean="0"/>
          </a:p>
          <a:p>
            <a:r>
              <a:rPr lang="zh-CN" altLang="en-US" dirty="0" smtClean="0"/>
              <a:t>计算机</a:t>
            </a:r>
            <a:endParaRPr lang="en-US" altLang="zh-CN" dirty="0" smtClean="0"/>
          </a:p>
          <a:p>
            <a:r>
              <a:rPr lang="zh-CN" altLang="en-US" dirty="0" smtClean="0"/>
              <a:t>除单计数器机外，都等价！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16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第十二讲 题目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构造图灵机及其变种（多栈，计数器）</a:t>
            </a:r>
            <a:endParaRPr lang="en-US" altLang="zh-CN" dirty="0" smtClean="0"/>
          </a:p>
          <a:p>
            <a:r>
              <a:rPr lang="zh-CN" altLang="en-US" dirty="0" smtClean="0"/>
              <a:t>概念判断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685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第十三讲 概念（可判定部分）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6"/>
          </a:xfrm>
        </p:spPr>
        <p:txBody>
          <a:bodyPr>
            <a:normAutofit lnSpcReduction="10000"/>
          </a:bodyPr>
          <a:lstStyle/>
          <a:p>
            <a:r>
              <a:rPr lang="zh-CN" altLang="en-US" dirty="0" smtClean="0"/>
              <a:t>图灵机二进制编码</a:t>
            </a:r>
            <a:endParaRPr lang="en-US" altLang="zh-CN" dirty="0" smtClean="0"/>
          </a:p>
          <a:p>
            <a:r>
              <a:rPr lang="zh-CN" altLang="en-US" dirty="0" smtClean="0"/>
              <a:t>对角语言</a:t>
            </a:r>
            <a:r>
              <a:rPr lang="en-US" altLang="zh-CN" dirty="0" smtClean="0"/>
              <a:t>-</a:t>
            </a:r>
            <a:r>
              <a:rPr lang="zh-CN" altLang="en-US" dirty="0" smtClean="0"/>
              <a:t>并非递归可枚举</a:t>
            </a:r>
            <a:endParaRPr lang="en-US" altLang="zh-CN" dirty="0" smtClean="0"/>
          </a:p>
          <a:p>
            <a:r>
              <a:rPr lang="zh-CN" altLang="en-US" dirty="0" smtClean="0"/>
              <a:t>递归语言补运算封闭</a:t>
            </a:r>
            <a:endParaRPr lang="en-US" altLang="zh-CN" dirty="0" smtClean="0"/>
          </a:p>
          <a:p>
            <a:r>
              <a:rPr lang="zh-CN" altLang="en-US" dirty="0" smtClean="0"/>
              <a:t>递归可枚举语言补运算不封闭</a:t>
            </a:r>
            <a:endParaRPr lang="en-US" altLang="zh-CN" dirty="0" smtClean="0"/>
          </a:p>
          <a:p>
            <a:r>
              <a:rPr lang="zh-CN" altLang="en-US" dirty="0" smtClean="0"/>
              <a:t>通用语言</a:t>
            </a:r>
            <a:endParaRPr lang="en-US" altLang="zh-CN" dirty="0" smtClean="0"/>
          </a:p>
          <a:p>
            <a:r>
              <a:rPr lang="zh-CN" altLang="en-US" dirty="0" smtClean="0"/>
              <a:t>问题与语言</a:t>
            </a:r>
            <a:endParaRPr lang="en-US" altLang="zh-CN" dirty="0" smtClean="0"/>
          </a:p>
          <a:p>
            <a:r>
              <a:rPr lang="zh-CN" altLang="en-US" dirty="0"/>
              <a:t>问题</a:t>
            </a:r>
            <a:r>
              <a:rPr lang="zh-CN" altLang="en-US" dirty="0" smtClean="0"/>
              <a:t>的可判定性</a:t>
            </a:r>
            <a:endParaRPr lang="en-US" altLang="zh-CN" dirty="0" smtClean="0"/>
          </a:p>
          <a:p>
            <a:r>
              <a:rPr lang="zh-CN" altLang="en-US" dirty="0"/>
              <a:t>问题</a:t>
            </a:r>
            <a:r>
              <a:rPr lang="zh-CN" altLang="en-US" dirty="0" smtClean="0"/>
              <a:t>的归纳</a:t>
            </a:r>
            <a:endParaRPr lang="en-US" altLang="zh-CN" dirty="0" smtClean="0"/>
          </a:p>
          <a:p>
            <a:r>
              <a:rPr lang="en-US" altLang="zh-CN" dirty="0" smtClean="0"/>
              <a:t>Rice</a:t>
            </a:r>
            <a:r>
              <a:rPr lang="zh-CN" altLang="en-US" dirty="0" smtClean="0"/>
              <a:t>定理</a:t>
            </a:r>
            <a:endParaRPr lang="en-US" altLang="zh-CN" dirty="0" smtClean="0"/>
          </a:p>
          <a:p>
            <a:r>
              <a:rPr lang="en-US" altLang="zh-CN" dirty="0" smtClean="0"/>
              <a:t>Post</a:t>
            </a:r>
            <a:r>
              <a:rPr lang="zh-CN" altLang="en-US" dirty="0" smtClean="0"/>
              <a:t>对应问题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631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第十三讲 概念（计算复杂性部分）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图灵机与非确定图灵机的时间复杂度</a:t>
            </a:r>
            <a:r>
              <a:rPr lang="en-US" altLang="zh-CN" dirty="0" smtClean="0"/>
              <a:t>-</a:t>
            </a:r>
            <a:r>
              <a:rPr lang="zh-CN" altLang="en-US" dirty="0" smtClean="0"/>
              <a:t>最多在</a:t>
            </a:r>
            <a:r>
              <a:rPr lang="en-US" altLang="zh-CN" dirty="0" smtClean="0"/>
              <a:t>T(n)</a:t>
            </a:r>
            <a:r>
              <a:rPr lang="zh-CN" altLang="en-US" dirty="0" smtClean="0"/>
              <a:t>步停机</a:t>
            </a:r>
            <a:endParaRPr lang="en-US" altLang="zh-CN" dirty="0" smtClean="0"/>
          </a:p>
          <a:p>
            <a:r>
              <a:rPr lang="en-US" altLang="zh-CN" dirty="0" smtClean="0"/>
              <a:t>P vs NP vs NP</a:t>
            </a:r>
            <a:r>
              <a:rPr lang="zh-CN" altLang="en-US" dirty="0" smtClean="0"/>
              <a:t>难 </a:t>
            </a:r>
            <a:r>
              <a:rPr lang="en-US" altLang="zh-CN" dirty="0" smtClean="0"/>
              <a:t>vs NP</a:t>
            </a:r>
            <a:r>
              <a:rPr lang="zh-CN" altLang="en-US" dirty="0" smtClean="0"/>
              <a:t>完全</a:t>
            </a:r>
            <a:endParaRPr lang="en-US" altLang="zh-CN" dirty="0" smtClean="0"/>
          </a:p>
          <a:p>
            <a:r>
              <a:rPr lang="en-US" altLang="zh-CN" dirty="0" smtClean="0"/>
              <a:t>SAT</a:t>
            </a:r>
            <a:r>
              <a:rPr lang="zh-CN" altLang="en-US" dirty="0" smtClean="0"/>
              <a:t>是</a:t>
            </a:r>
            <a:r>
              <a:rPr lang="en-US" altLang="zh-CN" dirty="0" smtClean="0"/>
              <a:t>NP</a:t>
            </a:r>
            <a:r>
              <a:rPr lang="zh-CN" altLang="en-US" dirty="0" smtClean="0"/>
              <a:t>完全问题</a:t>
            </a:r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97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2525</Words>
  <Application>Microsoft Office PowerPoint</Application>
  <PresentationFormat>宽屏</PresentationFormat>
  <Paragraphs>393</Paragraphs>
  <Slides>42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42</vt:i4>
      </vt:variant>
    </vt:vector>
  </HeadingPairs>
  <TitlesOfParts>
    <vt:vector size="54" baseType="lpstr">
      <vt:lpstr>华文行楷</vt:lpstr>
      <vt:lpstr>楷体_GB2312</vt:lpstr>
      <vt:lpstr>宋体</vt:lpstr>
      <vt:lpstr>Arial</vt:lpstr>
      <vt:lpstr>Calibri</vt:lpstr>
      <vt:lpstr>Calibri Light</vt:lpstr>
      <vt:lpstr>Symbol</vt:lpstr>
      <vt:lpstr>Times New Roman</vt:lpstr>
      <vt:lpstr>Wingdings</vt:lpstr>
      <vt:lpstr>Office 主题</vt:lpstr>
      <vt:lpstr>Visio</vt:lpstr>
      <vt:lpstr>VISIO</vt:lpstr>
      <vt:lpstr>形式语言与自动机 中厅讲座</vt:lpstr>
      <vt:lpstr>引言</vt:lpstr>
      <vt:lpstr>第一讲</vt:lpstr>
      <vt:lpstr>第二讲CFG与CFL 概念</vt:lpstr>
      <vt:lpstr>PowerPoint 演示文稿</vt:lpstr>
      <vt:lpstr>PowerPoint 演示文稿</vt:lpstr>
      <vt:lpstr>PowerPoint 演示文稿</vt:lpstr>
      <vt:lpstr>PowerPoint 演示文稿</vt:lpstr>
      <vt:lpstr>第二讲 概念</vt:lpstr>
      <vt:lpstr>第二章 题目</vt:lpstr>
      <vt:lpstr>第三讲RE 概念</vt:lpstr>
      <vt:lpstr>第三讲 题目 </vt:lpstr>
      <vt:lpstr>第四讲FA 概念</vt:lpstr>
      <vt:lpstr>第四讲 题目</vt:lpstr>
      <vt:lpstr>第五讲 RE&lt;--&gt;FA 题目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第六讲 概念</vt:lpstr>
      <vt:lpstr>PowerPoint 演示文稿</vt:lpstr>
      <vt:lpstr>第六讲 题目</vt:lpstr>
      <vt:lpstr>第七讲 概念</vt:lpstr>
      <vt:lpstr>第七讲 题目</vt:lpstr>
      <vt:lpstr>第八讲 题目</vt:lpstr>
      <vt:lpstr>PowerPoint 演示文稿</vt:lpstr>
      <vt:lpstr>PowerPoint 演示文稿</vt:lpstr>
      <vt:lpstr>第九讲 概念</vt:lpstr>
      <vt:lpstr>第九讲 题目</vt:lpstr>
      <vt:lpstr>PowerPoint 演示文稿</vt:lpstr>
      <vt:lpstr>第十讲 概念/题目</vt:lpstr>
      <vt:lpstr>第十一讲 概念</vt:lpstr>
      <vt:lpstr>PowerPoint 演示文稿</vt:lpstr>
      <vt:lpstr>第十一讲 概念-封闭运算</vt:lpstr>
      <vt:lpstr>第十一讲 题目</vt:lpstr>
      <vt:lpstr>第十二讲 概念</vt:lpstr>
      <vt:lpstr>第十二讲 概念</vt:lpstr>
      <vt:lpstr>第十二讲 题目</vt:lpstr>
      <vt:lpstr>第十三讲 概念（可判定部分）</vt:lpstr>
      <vt:lpstr>第十三讲 概念（计算复杂性部分）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形式语言与自动机 中厅讲座</dc:title>
  <dc:creator>李 文浩</dc:creator>
  <cp:lastModifiedBy>李 文浩</cp:lastModifiedBy>
  <cp:revision>13</cp:revision>
  <dcterms:created xsi:type="dcterms:W3CDTF">2018-06-27T12:08:38Z</dcterms:created>
  <dcterms:modified xsi:type="dcterms:W3CDTF">2018-06-27T17:27:20Z</dcterms:modified>
</cp:coreProperties>
</file>