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7"/>
  </p:normalViewPr>
  <p:slideViewPr>
    <p:cSldViewPr snapToGrid="0" snapToObjects="1">
      <p:cViewPr varScale="1">
        <p:scale>
          <a:sx n="92" d="100"/>
          <a:sy n="92" d="100"/>
        </p:scale>
        <p:origin x="784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83042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单击此处编辑母版标题样式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STKaiti" charset="-122"/>
                <a:ea typeface="STKaiti" charset="-122"/>
                <a:cs typeface="STKaiti" charset="-122"/>
              </a:defRPr>
            </a:lvl1pPr>
            <a:lvl2pPr>
              <a:defRPr>
                <a:latin typeface="STKaiti" charset="-122"/>
                <a:ea typeface="STKaiti" charset="-122"/>
                <a:cs typeface="STKaiti" charset="-122"/>
              </a:defRPr>
            </a:lvl2pPr>
            <a:lvl3pPr>
              <a:defRPr>
                <a:latin typeface="STKaiti" charset="-122"/>
                <a:ea typeface="STKaiti" charset="-122"/>
                <a:cs typeface="STKaiti" charset="-122"/>
              </a:defRPr>
            </a:lvl3pPr>
            <a:lvl4pPr>
              <a:defRPr>
                <a:latin typeface="STKaiti" charset="-122"/>
                <a:ea typeface="STKaiti" charset="-122"/>
                <a:cs typeface="STKaiti" charset="-122"/>
              </a:defRPr>
            </a:lvl4pPr>
            <a:lvl5pPr>
              <a:defRPr>
                <a:latin typeface="STKaiti" charset="-122"/>
                <a:ea typeface="STKaiti" charset="-122"/>
                <a:cs typeface="STKaiti" charset="-122"/>
              </a:defRPr>
            </a:lvl5pPr>
          </a:lstStyle>
          <a:p>
            <a:pPr lvl="0"/>
            <a:r>
              <a:rPr kumimoji="1" lang="zh-CN" altLang="en-US" dirty="0" smtClean="0"/>
              <a:t>单击此处编辑母版文本样式</a:t>
            </a:r>
          </a:p>
          <a:p>
            <a:pPr lvl="1"/>
            <a:r>
              <a:rPr kumimoji="1" lang="zh-CN" altLang="en-US" dirty="0" smtClean="0"/>
              <a:t>二级</a:t>
            </a:r>
          </a:p>
          <a:p>
            <a:pPr lvl="2"/>
            <a:r>
              <a:rPr kumimoji="1" lang="zh-CN" altLang="en-US" dirty="0" smtClean="0"/>
              <a:t>三级</a:t>
            </a:r>
          </a:p>
          <a:p>
            <a:pPr lvl="3"/>
            <a:r>
              <a:rPr kumimoji="1" lang="zh-CN" altLang="en-US" dirty="0" smtClean="0"/>
              <a:t>四级</a:t>
            </a:r>
          </a:p>
          <a:p>
            <a:pPr lvl="4"/>
            <a:r>
              <a:rPr kumimoji="1" lang="zh-CN" altLang="en-US" dirty="0" smtClean="0"/>
              <a:t>五级</a:t>
            </a:r>
            <a:endParaRPr kumimoji="1"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71778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0748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56975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10668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84794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748350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99404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5099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53044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08457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B0D22-2AF3-4D49-A579-6EA507D36E3E}" type="datetimeFigureOut">
              <a:rPr kumimoji="1" lang="zh-CN" altLang="en-US" smtClean="0"/>
              <a:t>2018/1/5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092250-AA27-6B4E-84B8-D3E5512D6821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69219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81509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en-US" altLang="zh-CN" dirty="0" smtClean="0"/>
              <a:t>Longest Substring</a:t>
            </a:r>
            <a:br>
              <a:rPr lang="en-US" altLang="zh-CN" dirty="0" smtClean="0"/>
            </a:br>
            <a:r>
              <a:rPr lang="en-US" altLang="zh-CN" dirty="0"/>
              <a:t>&amp;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/>
              <a:t>Memorization </a:t>
            </a:r>
            <a:r>
              <a:rPr lang="en-US" altLang="zh-CN" dirty="0" smtClean="0"/>
              <a:t>Game</a:t>
            </a:r>
            <a:endParaRPr kumimoji="1"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4627274"/>
            <a:ext cx="9144000" cy="1655762"/>
          </a:xfrm>
        </p:spPr>
        <p:txBody>
          <a:bodyPr/>
          <a:lstStyle/>
          <a:p>
            <a:r>
              <a:rPr kumimoji="1" lang="en-US" altLang="zh-CN" dirty="0" smtClean="0">
                <a:latin typeface="STKaiti" charset="-122"/>
                <a:ea typeface="STKaiti" charset="-122"/>
                <a:cs typeface="STKaiti" charset="-122"/>
              </a:rPr>
              <a:t>					</a:t>
            </a:r>
            <a:r>
              <a:rPr kumimoji="1" lang="zh-CN" altLang="en-US" dirty="0" smtClean="0">
                <a:latin typeface="STKaiti" charset="-122"/>
                <a:ea typeface="STKaiti" charset="-122"/>
                <a:cs typeface="STKaiti" charset="-122"/>
              </a:rPr>
              <a:t>数据</a:t>
            </a:r>
            <a:r>
              <a:rPr kumimoji="1" lang="zh-CN" altLang="en-US" dirty="0" smtClean="0">
                <a:latin typeface="STKaiti" charset="-122"/>
                <a:ea typeface="STKaiti" charset="-122"/>
                <a:cs typeface="STKaiti" charset="-122"/>
              </a:rPr>
              <a:t>结构教学团队 丁铭</a:t>
            </a:r>
            <a:endParaRPr kumimoji="1" lang="zh-CN" altLang="en-US" dirty="0">
              <a:latin typeface="STKaiti" charset="-122"/>
              <a:ea typeface="STKaiti" charset="-122"/>
              <a:cs typeface="STKaiti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760880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Longest </a:t>
            </a:r>
            <a:r>
              <a:rPr lang="en-US" altLang="zh-CN" dirty="0" smtClean="0"/>
              <a:t>Substring</a:t>
            </a:r>
            <a:r>
              <a:rPr lang="zh-CN" altLang="en-US" dirty="0" smtClean="0"/>
              <a:t> </a:t>
            </a:r>
            <a:r>
              <a:rPr kumimoji="1" lang="zh-CN" altLang="en-US" dirty="0" smtClean="0"/>
              <a:t>题目</a:t>
            </a:r>
            <a:r>
              <a:rPr kumimoji="1" lang="zh-CN" altLang="en-US" dirty="0" smtClean="0"/>
              <a:t>描述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T</a:t>
            </a:r>
            <a:r>
              <a:rPr kumimoji="1" lang="zh-CN" altLang="en-US" dirty="0" smtClean="0"/>
              <a:t>组任务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en-US" dirty="0" smtClean="0"/>
              <a:t>给定字符串</a:t>
            </a:r>
            <a:r>
              <a:rPr kumimoji="1" lang="en-US" altLang="zh-CN" dirty="0" smtClean="0"/>
              <a:t>s</a:t>
            </a:r>
            <a:r>
              <a:rPr kumimoji="1" lang="zh-CN" altLang="en-US" dirty="0" smtClean="0"/>
              <a:t>和最少重复次数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，求出</a:t>
            </a:r>
            <a:r>
              <a:rPr kumimoji="1" lang="en-US" altLang="zh-CN" dirty="0" smtClean="0"/>
              <a:t>s</a:t>
            </a:r>
            <a:r>
              <a:rPr kumimoji="1" lang="zh-CN" altLang="en-US" dirty="0" smtClean="0"/>
              <a:t>中出现次数大于等于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且长度最长的子串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en-US" dirty="0" smtClean="0"/>
              <a:t>输出长度和最右子串的位置</a:t>
            </a:r>
            <a:endParaRPr kumimoji="1" lang="en-US" altLang="zh-CN" dirty="0" smtClean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1400" y="5133687"/>
            <a:ext cx="7569200" cy="469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6908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蛮力算法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首先考虑到长度不固定，如果枚举起始点、长度就会超时</a:t>
            </a:r>
            <a:endParaRPr kumimoji="1" lang="en-US" altLang="zh-CN" dirty="0" smtClean="0"/>
          </a:p>
          <a:p>
            <a:r>
              <a:rPr kumimoji="1" lang="zh-CN" altLang="en-US" dirty="0" smtClean="0"/>
              <a:t>但是只要知道</a:t>
            </a:r>
            <a:r>
              <a:rPr kumimoji="1" lang="zh-CN" altLang="en-US" dirty="0" smtClean="0">
                <a:solidFill>
                  <a:srgbClr val="FF0000"/>
                </a:solidFill>
              </a:rPr>
              <a:t>最长</a:t>
            </a:r>
            <a:r>
              <a:rPr kumimoji="1" lang="zh-CN" altLang="en-US" dirty="0" smtClean="0"/>
              <a:t>的出现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次子串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en-US" dirty="0" smtClean="0"/>
              <a:t>如果存在长度为</a:t>
            </a:r>
            <a:r>
              <a:rPr kumimoji="1" lang="en-US" altLang="zh-CN" dirty="0" smtClean="0"/>
              <a:t>L</a:t>
            </a:r>
            <a:r>
              <a:rPr kumimoji="1" lang="zh-CN" altLang="en-US" dirty="0" smtClean="0"/>
              <a:t>的出现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次子串，那么</a:t>
            </a:r>
            <a:r>
              <a:rPr kumimoji="1" lang="en-US" altLang="zh-CN" dirty="0" smtClean="0"/>
              <a:t>L-1</a:t>
            </a:r>
            <a:r>
              <a:rPr kumimoji="1" lang="zh-CN" altLang="en-US" dirty="0" smtClean="0"/>
              <a:t>一定存在！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二分答案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只考虑长度为</a:t>
            </a:r>
            <a:r>
              <a:rPr kumimoji="1" lang="en-US" altLang="zh-CN" dirty="0" smtClean="0"/>
              <a:t>mid</a:t>
            </a:r>
            <a:r>
              <a:rPr kumimoji="1" lang="zh-CN" altLang="en-US" dirty="0" smtClean="0"/>
              <a:t>的子串，看它们中是否有超过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次的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zh-CN" altLang="en-US" dirty="0" smtClean="0"/>
              <a:t>问题转化为有</a:t>
            </a:r>
            <a:r>
              <a:rPr kumimoji="1" lang="en-US" altLang="zh-CN" dirty="0" smtClean="0"/>
              <a:t>n=Len(s</a:t>
            </a:r>
            <a:r>
              <a:rPr kumimoji="1" lang="en-US" altLang="zh-CN" dirty="0"/>
              <a:t>)</a:t>
            </a:r>
            <a:r>
              <a:rPr kumimoji="1" lang="zh-CN" altLang="en-US" dirty="0" smtClean="0"/>
              <a:t>个字符串，是否存在超过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个相同？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endParaRPr kumimoji="1"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39292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蛮力算法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蛮力枚举，两两匹配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O(n</a:t>
            </a:r>
            <a:r>
              <a:rPr kumimoji="1" lang="en-US" altLang="zh-CN" baseline="30000" dirty="0" smtClean="0"/>
              <a:t>2</a:t>
            </a:r>
            <a:r>
              <a:rPr kumimoji="1" lang="en-US" altLang="zh-CN" dirty="0" smtClean="0"/>
              <a:t>mid)</a:t>
            </a:r>
            <a:r>
              <a:rPr kumimoji="1" lang="zh-CN" altLang="en-US" dirty="0" smtClean="0"/>
              <a:t>，加上二分总复杂度</a:t>
            </a:r>
            <a:r>
              <a:rPr kumimoji="1" lang="en-US" altLang="zh-CN" dirty="0" smtClean="0"/>
              <a:t>O(n</a:t>
            </a:r>
            <a:r>
              <a:rPr kumimoji="1" lang="en-US" altLang="zh-CN" baseline="30000" dirty="0" smtClean="0"/>
              <a:t>3</a:t>
            </a:r>
            <a:r>
              <a:rPr kumimoji="1" lang="en-US" altLang="zh-CN" dirty="0" smtClean="0"/>
              <a:t>log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n)</a:t>
            </a:r>
          </a:p>
          <a:p>
            <a:pPr lvl="1"/>
            <a:endParaRPr kumimoji="1" lang="en-US" altLang="zh-CN" dirty="0" smtClean="0"/>
          </a:p>
          <a:p>
            <a:r>
              <a:rPr kumimoji="1" lang="zh-CN" altLang="en-US" dirty="0" smtClean="0"/>
              <a:t>计算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值，</a:t>
            </a:r>
            <a:r>
              <a:rPr kumimoji="1" lang="zh-CN" altLang="en-US" dirty="0" smtClean="0">
                <a:solidFill>
                  <a:srgbClr val="FF0000"/>
                </a:solidFill>
              </a:rPr>
              <a:t>假设</a:t>
            </a:r>
            <a:r>
              <a:rPr kumimoji="1" lang="zh-CN" altLang="en-US" dirty="0" smtClean="0"/>
              <a:t>通过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表可以</a:t>
            </a:r>
            <a:r>
              <a:rPr kumimoji="1" lang="en-US" altLang="zh-CN" dirty="0" smtClean="0"/>
              <a:t>O(1)</a:t>
            </a:r>
            <a:r>
              <a:rPr kumimoji="1" lang="zh-CN" altLang="en-US" dirty="0" smtClean="0"/>
              <a:t>判断该项出现次数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计算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值</a:t>
            </a:r>
            <a:r>
              <a:rPr kumimoji="1" lang="en-US" altLang="zh-CN" dirty="0" smtClean="0"/>
              <a:t>O(n</a:t>
            </a:r>
            <a:r>
              <a:rPr kumimoji="1" lang="zh-CN" altLang="en-US" dirty="0"/>
              <a:t>*</a:t>
            </a:r>
            <a:r>
              <a:rPr kumimoji="1" lang="en-US" altLang="zh-CN" dirty="0" smtClean="0"/>
              <a:t>mid)</a:t>
            </a:r>
            <a:r>
              <a:rPr kumimoji="1" lang="zh-CN" altLang="en-US" dirty="0" smtClean="0"/>
              <a:t>，扫描判断出现次数</a:t>
            </a:r>
            <a:r>
              <a:rPr kumimoji="1" lang="en-US" altLang="zh-CN" dirty="0" smtClean="0"/>
              <a:t>O(n)</a:t>
            </a:r>
          </a:p>
          <a:p>
            <a:endParaRPr kumimoji="1" lang="en-US" altLang="zh-CN" dirty="0"/>
          </a:p>
          <a:p>
            <a:r>
              <a:rPr kumimoji="1" lang="zh-CN" altLang="en-US" dirty="0" smtClean="0"/>
              <a:t>考虑到</a:t>
            </a:r>
            <a:r>
              <a:rPr kumimoji="1" lang="en-US" altLang="zh-CN" dirty="0" smtClean="0"/>
              <a:t>n</a:t>
            </a:r>
            <a:r>
              <a:rPr kumimoji="1" lang="zh-CN" altLang="en-US" dirty="0" smtClean="0"/>
              <a:t>个字符串之前有关系的，后一个仅仅是前一个“掐头续尾”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可以设计一个</a:t>
            </a:r>
            <a:r>
              <a:rPr kumimoji="1" lang="en-US" altLang="zh-CN" dirty="0" smtClean="0"/>
              <a:t>O(1)</a:t>
            </a:r>
            <a:r>
              <a:rPr kumimoji="1" lang="zh-CN" altLang="en-US" dirty="0" smtClean="0"/>
              <a:t>就可以有前一个串的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计算的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函数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该问题</a:t>
            </a:r>
            <a:r>
              <a:rPr kumimoji="1" lang="en-US" altLang="zh-CN" dirty="0" smtClean="0"/>
              <a:t>O(n)</a:t>
            </a:r>
            <a:r>
              <a:rPr kumimoji="1" lang="zh-CN" altLang="en-US" dirty="0" smtClean="0"/>
              <a:t>解决，总时间</a:t>
            </a:r>
            <a:r>
              <a:rPr kumimoji="1" lang="en-US" altLang="zh-CN" dirty="0" smtClean="0"/>
              <a:t>O(</a:t>
            </a:r>
            <a:r>
              <a:rPr kumimoji="1" lang="en-US" altLang="zh-CN" dirty="0" err="1" smtClean="0"/>
              <a:t>nlog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27143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被忽略的细节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但是，为什么只有</a:t>
            </a:r>
            <a:r>
              <a:rPr kumimoji="1" lang="en-US" altLang="zh-CN" dirty="0" smtClean="0"/>
              <a:t>85</a:t>
            </a:r>
            <a:r>
              <a:rPr kumimoji="1" lang="zh-CN" altLang="en-US" dirty="0" smtClean="0"/>
              <a:t>分啊！</a:t>
            </a:r>
            <a:endParaRPr kumimoji="1" lang="en-US" altLang="zh-CN" dirty="0" smtClean="0"/>
          </a:p>
          <a:p>
            <a:endParaRPr kumimoji="1" lang="en-US" altLang="zh-CN" dirty="0"/>
          </a:p>
          <a:p>
            <a:r>
              <a:rPr kumimoji="1" lang="zh-CN" altLang="en-US" dirty="0" smtClean="0"/>
              <a:t>我们之前认为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可以</a:t>
            </a:r>
            <a:r>
              <a:rPr kumimoji="1" lang="en-US" altLang="zh-CN" dirty="0" smtClean="0"/>
              <a:t>O(1)</a:t>
            </a:r>
            <a:r>
              <a:rPr kumimoji="1" lang="zh-CN" altLang="en-US" dirty="0" smtClean="0"/>
              <a:t>实现判断出现次数，但是朴素的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实现中，如果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值相同需要比较原串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如果每次都有比较的话时间复杂度</a:t>
            </a:r>
            <a:r>
              <a:rPr kumimoji="1" lang="en-US" altLang="zh-CN" dirty="0" smtClean="0"/>
              <a:t>O(n</a:t>
            </a:r>
            <a:r>
              <a:rPr kumimoji="1" lang="en-US" altLang="zh-CN" baseline="30000" dirty="0" smtClean="0"/>
              <a:t>2</a:t>
            </a:r>
            <a:r>
              <a:rPr kumimoji="1" lang="en-US" altLang="zh-CN" dirty="0" smtClean="0"/>
              <a:t>log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n)</a:t>
            </a:r>
          </a:p>
          <a:p>
            <a:endParaRPr kumimoji="1" lang="en-US" altLang="zh-CN" dirty="0" smtClean="0"/>
          </a:p>
          <a:p>
            <a:r>
              <a:rPr kumimoji="1" lang="zh-CN" altLang="en-US" dirty="0" smtClean="0"/>
              <a:t>那么干脆直接认为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值相同，两个串就相同好了</a:t>
            </a:r>
            <a:r>
              <a:rPr kumimoji="1" lang="en-US" altLang="zh-CN" dirty="0" smtClean="0"/>
              <a:t>……</a:t>
            </a:r>
          </a:p>
          <a:p>
            <a:pPr lvl="1"/>
            <a:r>
              <a:rPr kumimoji="1" lang="zh-CN" altLang="en-US" dirty="0" smtClean="0"/>
              <a:t>可能出错（生日悖论）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30890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错误率与时间消耗的折中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容易想到如果我们设计若干个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函数，他们都相同认为这两个串相同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错误率被控制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时间仅增加常数倍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r>
              <a:rPr kumimoji="1" lang="zh-CN" altLang="en-US" dirty="0" smtClean="0"/>
              <a:t>助教并没有办法构造出让你出错的数据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因为</a:t>
            </a:r>
            <a:r>
              <a:rPr kumimoji="1" lang="en-US" altLang="zh-CN" dirty="0" smtClean="0"/>
              <a:t>hash</a:t>
            </a:r>
            <a:r>
              <a:rPr kumimoji="1" lang="zh-CN" altLang="en-US" dirty="0" smtClean="0"/>
              <a:t>是你设计的，而数据是面向所有人的</a:t>
            </a:r>
            <a:endParaRPr kumimoji="1" lang="en-US" altLang="zh-CN" dirty="0" smtClean="0"/>
          </a:p>
          <a:p>
            <a:pPr lvl="1"/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99297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其他算法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那么有没有错误率严格为</a:t>
            </a:r>
            <a:r>
              <a:rPr kumimoji="1" lang="en-US" altLang="zh-CN" dirty="0" smtClean="0"/>
              <a:t>0</a:t>
            </a:r>
            <a:r>
              <a:rPr kumimoji="1" lang="zh-CN" altLang="en-US" dirty="0" smtClean="0"/>
              <a:t>的做法呢？</a:t>
            </a:r>
            <a:endParaRPr kumimoji="1" lang="en-US" altLang="zh-CN" dirty="0" smtClean="0"/>
          </a:p>
          <a:p>
            <a:r>
              <a:rPr kumimoji="1" lang="zh-CN" altLang="en-US" dirty="0" smtClean="0"/>
              <a:t>提供一种供有兴趣的同学了解：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后缀</a:t>
            </a:r>
            <a:r>
              <a:rPr kumimoji="1" lang="en-US" altLang="zh-CN" dirty="0" smtClean="0"/>
              <a:t>suffix[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是指原字符串中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-n</a:t>
            </a:r>
            <a:r>
              <a:rPr kumimoji="1" lang="zh-CN" altLang="en-US" dirty="0" smtClean="0"/>
              <a:t>位置的子串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后缀数组</a:t>
            </a:r>
            <a:r>
              <a:rPr kumimoji="1" lang="en-US" altLang="zh-CN" dirty="0" err="1" smtClean="0"/>
              <a:t>sa</a:t>
            </a:r>
            <a:r>
              <a:rPr kumimoji="1" lang="en-US" altLang="zh-CN" dirty="0" smtClean="0"/>
              <a:t>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指字符串比较中，排名为</a:t>
            </a:r>
            <a:r>
              <a:rPr kumimoji="1" lang="en-US" altLang="zh-CN" dirty="0" err="1" smtClean="0"/>
              <a:t>i</a:t>
            </a:r>
            <a:r>
              <a:rPr kumimoji="1" lang="zh-CN" altLang="en-US" dirty="0" smtClean="0"/>
              <a:t>的后缀的起始位置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排名数组</a:t>
            </a:r>
            <a:r>
              <a:rPr kumimoji="1" lang="en-US" altLang="zh-CN" dirty="0" smtClean="0"/>
              <a:t>rank[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指</a:t>
            </a:r>
            <a:r>
              <a:rPr kumimoji="1" lang="en-US" altLang="zh-CN" dirty="0" smtClean="0"/>
              <a:t>suffix[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的排名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以上两者可以通过倍增法</a:t>
            </a:r>
            <a:r>
              <a:rPr kumimoji="1" lang="en-US" altLang="zh-CN" dirty="0" smtClean="0"/>
              <a:t>O(</a:t>
            </a:r>
            <a:r>
              <a:rPr kumimoji="1" lang="en-US" altLang="zh-CN" dirty="0" err="1" smtClean="0"/>
              <a:t>nlog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n)</a:t>
            </a:r>
            <a:r>
              <a:rPr kumimoji="1" lang="zh-CN" altLang="en-US" dirty="0" smtClean="0"/>
              <a:t>或</a:t>
            </a:r>
            <a:r>
              <a:rPr kumimoji="1" lang="en-US" altLang="zh-CN" dirty="0" smtClean="0"/>
              <a:t>DC3</a:t>
            </a:r>
            <a:r>
              <a:rPr kumimoji="1" lang="zh-CN" altLang="en-US" dirty="0" smtClean="0"/>
              <a:t>算法</a:t>
            </a:r>
            <a:r>
              <a:rPr kumimoji="1" lang="en-US" altLang="zh-CN" dirty="0" smtClean="0"/>
              <a:t>O(n)</a:t>
            </a:r>
            <a:r>
              <a:rPr kumimoji="1" lang="zh-CN" altLang="en-US" dirty="0" smtClean="0"/>
              <a:t>求出</a:t>
            </a:r>
            <a:endParaRPr kumimoji="1" lang="en-US" altLang="zh-CN" dirty="0" smtClean="0"/>
          </a:p>
          <a:p>
            <a:pPr lvl="1"/>
            <a:r>
              <a:rPr kumimoji="1" lang="en-US" altLang="zh-CN" dirty="0" smtClean="0"/>
              <a:t>Height[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代表排名为</a:t>
            </a:r>
            <a:r>
              <a:rPr kumimoji="1" lang="en-US" altLang="zh-CN" dirty="0" err="1" smtClean="0"/>
              <a:t>i</a:t>
            </a:r>
            <a:r>
              <a:rPr kumimoji="1" lang="zh-CN" altLang="en-US" dirty="0" smtClean="0"/>
              <a:t>的后缀</a:t>
            </a:r>
            <a:r>
              <a:rPr kumimoji="1" lang="en-US" altLang="zh-CN" dirty="0" smtClean="0"/>
              <a:t>suffix[</a:t>
            </a:r>
            <a:r>
              <a:rPr kumimoji="1" lang="en-US" altLang="zh-CN" dirty="0" err="1" smtClean="0"/>
              <a:t>sa</a:t>
            </a:r>
            <a:r>
              <a:rPr kumimoji="1" lang="en-US" altLang="zh-CN" dirty="0" smtClean="0"/>
              <a:t>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]]</a:t>
            </a:r>
            <a:r>
              <a:rPr kumimoji="1" lang="zh-CN" altLang="en-US" dirty="0" smtClean="0"/>
              <a:t>与排名为</a:t>
            </a:r>
            <a:r>
              <a:rPr kumimoji="1" lang="en-US" altLang="zh-CN" dirty="0" smtClean="0"/>
              <a:t>i-1</a:t>
            </a:r>
            <a:r>
              <a:rPr kumimoji="1" lang="zh-CN" altLang="en-US" dirty="0" smtClean="0"/>
              <a:t>的后缀</a:t>
            </a:r>
            <a:r>
              <a:rPr kumimoji="1" lang="en-US" altLang="zh-CN" dirty="0" smtClean="0"/>
              <a:t>suffix[</a:t>
            </a:r>
            <a:r>
              <a:rPr kumimoji="1" lang="en-US" altLang="zh-CN" dirty="0" err="1" smtClean="0"/>
              <a:t>sa</a:t>
            </a:r>
            <a:r>
              <a:rPr kumimoji="1" lang="en-US" altLang="zh-CN" dirty="0" smtClean="0"/>
              <a:t>[i-1]]</a:t>
            </a:r>
            <a:r>
              <a:rPr kumimoji="1" lang="zh-CN" altLang="en-US" dirty="0" smtClean="0"/>
              <a:t>之前的最长前缀长度，</a:t>
            </a:r>
            <a:r>
              <a:rPr kumimoji="1" lang="en-US" altLang="zh-CN" dirty="0" smtClean="0"/>
              <a:t>H[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表示第</a:t>
            </a:r>
            <a:r>
              <a:rPr kumimoji="1" lang="en-US" altLang="zh-CN" dirty="0" err="1" smtClean="0"/>
              <a:t>i</a:t>
            </a:r>
            <a:r>
              <a:rPr kumimoji="1" lang="zh-CN" altLang="en-US" dirty="0" smtClean="0"/>
              <a:t>位置的后缀与排名为</a:t>
            </a:r>
            <a:r>
              <a:rPr kumimoji="1" lang="en-US" altLang="zh-CN" dirty="0" smtClean="0"/>
              <a:t>rank[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]-1</a:t>
            </a:r>
            <a:r>
              <a:rPr kumimoji="1" lang="zh-CN" altLang="en-US" dirty="0" smtClean="0"/>
              <a:t>的后缀的最长前缀，根据后者性质</a:t>
            </a:r>
            <a:r>
              <a:rPr kumimoji="1" lang="en-US" altLang="zh-CN" dirty="0" smtClean="0"/>
              <a:t>H[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≥</a:t>
            </a:r>
            <a:r>
              <a:rPr kumimoji="1" lang="en-US" altLang="zh-CN" dirty="0" smtClean="0"/>
              <a:t>H[i-1]-1</a:t>
            </a:r>
            <a:r>
              <a:rPr kumimoji="1" lang="zh-CN" altLang="en-US" dirty="0" smtClean="0"/>
              <a:t>可以将两者</a:t>
            </a:r>
            <a:r>
              <a:rPr kumimoji="1" lang="en-US" altLang="zh-CN" dirty="0" smtClean="0"/>
              <a:t>O(n)</a:t>
            </a:r>
            <a:r>
              <a:rPr kumimoji="1" lang="zh-CN" altLang="en-US" dirty="0" smtClean="0"/>
              <a:t>求出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根据</a:t>
            </a:r>
            <a:r>
              <a:rPr kumimoji="1" lang="en-US" altLang="zh-CN" dirty="0" smtClean="0"/>
              <a:t>Height[</a:t>
            </a:r>
            <a:r>
              <a:rPr kumimoji="1" lang="en-US" altLang="zh-CN" dirty="0" err="1" smtClean="0"/>
              <a:t>i</a:t>
            </a:r>
            <a:r>
              <a:rPr kumimoji="1" lang="en-US" altLang="zh-CN" dirty="0" smtClean="0"/>
              <a:t>]</a:t>
            </a:r>
            <a:r>
              <a:rPr kumimoji="1" lang="zh-CN" altLang="en-US" dirty="0" smtClean="0"/>
              <a:t>可以通过扫描统计长度为</a:t>
            </a:r>
            <a:r>
              <a:rPr kumimoji="1" lang="en-US" altLang="zh-CN" dirty="0" smtClean="0"/>
              <a:t>m</a:t>
            </a:r>
            <a:r>
              <a:rPr kumimoji="1" lang="zh-CN" altLang="en-US" dirty="0" smtClean="0"/>
              <a:t>窗口的最小值求出结果，同时注意记录最右点位置。总时间复杂度</a:t>
            </a:r>
            <a:r>
              <a:rPr kumimoji="1" lang="en-US" altLang="zh-CN" dirty="0" smtClean="0"/>
              <a:t>O(</a:t>
            </a:r>
            <a:r>
              <a:rPr kumimoji="1" lang="en-US" altLang="zh-CN" dirty="0" err="1" smtClean="0"/>
              <a:t>nlog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n)</a:t>
            </a:r>
            <a:r>
              <a:rPr kumimoji="1" lang="zh-CN" altLang="en-US" dirty="0" smtClean="0"/>
              <a:t>或</a:t>
            </a:r>
            <a:r>
              <a:rPr kumimoji="1" lang="en-US" altLang="zh-CN" dirty="0" smtClean="0"/>
              <a:t>O(n)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506066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Memorization Game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对序列进行各种操作，是一道传统的数据结构题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pPr lvl="1"/>
            <a:r>
              <a:rPr lang="en-US" altLang="zh-CN" sz="1800" dirty="0"/>
              <a:t>A x y D //</a:t>
            </a:r>
            <a:r>
              <a:rPr lang="zh-CN" altLang="en-US" sz="1800" dirty="0"/>
              <a:t>在</a:t>
            </a:r>
            <a:r>
              <a:rPr lang="en-US" altLang="zh-CN" sz="1800" dirty="0"/>
              <a:t>{Ax...Ay}</a:t>
            </a:r>
            <a:r>
              <a:rPr lang="zh-CN" altLang="en-US" sz="1800" dirty="0"/>
              <a:t>上加上</a:t>
            </a:r>
            <a:r>
              <a:rPr lang="en-US" altLang="zh-CN" sz="1800" dirty="0"/>
              <a:t>D</a:t>
            </a:r>
            <a:r>
              <a:rPr lang="zh-CN" altLang="en-US" sz="1800" dirty="0"/>
              <a:t>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"A 2 4 1"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{1,3,4,5,5}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R </a:t>
            </a:r>
            <a:r>
              <a:rPr lang="en-US" altLang="zh-CN" sz="1800" dirty="0"/>
              <a:t>x y //</a:t>
            </a:r>
            <a:r>
              <a:rPr lang="zh-CN" altLang="en-US" sz="1800" dirty="0"/>
              <a:t>将</a:t>
            </a:r>
            <a:r>
              <a:rPr lang="en-US" altLang="zh-CN" sz="1800" dirty="0"/>
              <a:t>{Ax...Ay}</a:t>
            </a:r>
            <a:r>
              <a:rPr lang="zh-CN" altLang="en-US" sz="1800" dirty="0"/>
              <a:t>进行逆转。例如，在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"R 2 4"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{1,4,3,2,5}</a:t>
            </a:r>
            <a:r>
              <a:rPr lang="zh-CN" altLang="en-US" sz="1800" dirty="0"/>
              <a:t>。 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T </a:t>
            </a:r>
            <a:r>
              <a:rPr lang="en-US" altLang="zh-CN" sz="1800" dirty="0"/>
              <a:t>x y K //</a:t>
            </a:r>
            <a:r>
              <a:rPr lang="zh-CN" altLang="en-US" sz="1800" dirty="0"/>
              <a:t>将</a:t>
            </a:r>
            <a:r>
              <a:rPr lang="en-US" altLang="zh-CN" sz="1800" dirty="0"/>
              <a:t>{Ax...</a:t>
            </a:r>
            <a:r>
              <a:rPr lang="en-US" altLang="zh-CN" sz="1800" dirty="0" smtClean="0"/>
              <a:t>Ay}</a:t>
            </a:r>
            <a:r>
              <a:rPr lang="zh-CN" altLang="en-US" sz="1800" dirty="0" smtClean="0">
                <a:solidFill>
                  <a:srgbClr val="FF0000"/>
                </a:solidFill>
              </a:rPr>
              <a:t>循环</a:t>
            </a:r>
            <a:r>
              <a:rPr lang="zh-CN" altLang="en-US" sz="1800" dirty="0" smtClean="0"/>
              <a:t>右移</a:t>
            </a:r>
            <a:r>
              <a:rPr lang="en-US" altLang="zh-CN" sz="1800" dirty="0"/>
              <a:t>K</a:t>
            </a:r>
            <a:r>
              <a:rPr lang="zh-CN" altLang="en-US" sz="1800" dirty="0"/>
              <a:t>位。例如，在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"T 2 4 2"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{1,3,4,2,5}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I </a:t>
            </a:r>
            <a:r>
              <a:rPr lang="en-US" altLang="zh-CN" sz="1800" dirty="0"/>
              <a:t>x P //</a:t>
            </a:r>
            <a:r>
              <a:rPr lang="zh-CN" altLang="en-US" sz="1800" dirty="0"/>
              <a:t>在</a:t>
            </a:r>
            <a:r>
              <a:rPr lang="en-US" altLang="zh-CN" sz="1800" dirty="0"/>
              <a:t>Ax</a:t>
            </a:r>
            <a:r>
              <a:rPr lang="zh-CN" altLang="en-US" sz="1800" dirty="0"/>
              <a:t>后插入</a:t>
            </a:r>
            <a:r>
              <a:rPr lang="en-US" altLang="zh-CN" sz="1800" dirty="0"/>
              <a:t>P</a:t>
            </a:r>
            <a:r>
              <a:rPr lang="zh-CN" altLang="en-US" sz="1800" dirty="0"/>
              <a:t>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"I 2 4"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{1,2,4,3,4,5}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D </a:t>
            </a:r>
            <a:r>
              <a:rPr lang="en-US" altLang="zh-CN" sz="1800" dirty="0"/>
              <a:t>x //</a:t>
            </a:r>
            <a:r>
              <a:rPr lang="zh-CN" altLang="en-US" sz="1800" dirty="0"/>
              <a:t>删除</a:t>
            </a:r>
            <a:r>
              <a:rPr lang="en-US" altLang="zh-CN" sz="1800" dirty="0"/>
              <a:t>Ax</a:t>
            </a:r>
            <a:r>
              <a:rPr lang="zh-CN" altLang="en-US" sz="1800" dirty="0"/>
              <a:t>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"D 2"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{1,3,4,5}</a:t>
            </a:r>
            <a:r>
              <a:rPr lang="zh-CN" altLang="en-US" sz="1800" dirty="0"/>
              <a:t>。 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M </a:t>
            </a:r>
            <a:r>
              <a:rPr lang="en-US" altLang="zh-CN" sz="1800" dirty="0"/>
              <a:t>x y //</a:t>
            </a:r>
            <a:r>
              <a:rPr lang="zh-CN" altLang="en-US" sz="1800" dirty="0"/>
              <a:t>在</a:t>
            </a:r>
            <a:r>
              <a:rPr lang="en-US" altLang="zh-CN" sz="1800" dirty="0"/>
              <a:t>{Ax...Ay}</a:t>
            </a:r>
            <a:r>
              <a:rPr lang="zh-CN" altLang="en-US" sz="1800" dirty="0"/>
              <a:t>中查询最小值。例如，在</a:t>
            </a:r>
            <a:r>
              <a:rPr lang="en-US" altLang="zh-CN" sz="1800" dirty="0"/>
              <a:t>{1,2,3,4,5}</a:t>
            </a:r>
            <a:r>
              <a:rPr lang="zh-CN" altLang="en-US" sz="1800" dirty="0"/>
              <a:t>上执行</a:t>
            </a:r>
            <a:r>
              <a:rPr lang="en-US" altLang="zh-CN" sz="1800" dirty="0"/>
              <a:t>"M </a:t>
            </a:r>
            <a:r>
              <a:rPr lang="en-US" altLang="zh-CN" sz="1800" dirty="0" smtClean="0"/>
              <a:t>2 </a:t>
            </a:r>
            <a:r>
              <a:rPr lang="en-US" altLang="zh-CN" sz="1800" dirty="0"/>
              <a:t>4"</a:t>
            </a:r>
            <a:r>
              <a:rPr lang="zh-CN" altLang="en-US" sz="1800" dirty="0"/>
              <a:t>，则结果为</a:t>
            </a:r>
            <a:r>
              <a:rPr lang="en-US" altLang="zh-CN" sz="1800" dirty="0"/>
              <a:t>2</a:t>
            </a:r>
            <a:r>
              <a:rPr lang="zh-CN" altLang="en-US" sz="1800" dirty="0" smtClean="0"/>
              <a:t>。</a:t>
            </a:r>
            <a:endParaRPr lang="en-US" altLang="zh-CN" sz="1800" dirty="0" smtClean="0"/>
          </a:p>
          <a:p>
            <a:endParaRPr kumimoji="1" lang="zh-CN" altLang="en-US" sz="22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2615" y="5037860"/>
            <a:ext cx="1865167" cy="440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9030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选取数据结构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虽然提示上写了“线段树”，但是其实线段树并不合适</a:t>
            </a:r>
            <a:r>
              <a:rPr kumimoji="1" lang="en-US" altLang="zh-CN" dirty="0" smtClean="0"/>
              <a:t>……</a:t>
            </a:r>
            <a:r>
              <a:rPr kumimoji="1" lang="zh-CN" altLang="en-US" dirty="0" smtClean="0"/>
              <a:t>（抱歉）</a:t>
            </a:r>
            <a:endParaRPr kumimoji="1" lang="en-US" altLang="zh-CN" dirty="0" smtClean="0"/>
          </a:p>
          <a:p>
            <a:r>
              <a:rPr kumimoji="1" lang="en-US" altLang="zh-CN" dirty="0" smtClean="0"/>
              <a:t>Splay</a:t>
            </a:r>
            <a:r>
              <a:rPr kumimoji="1" lang="zh-CN" altLang="en-US" dirty="0" smtClean="0"/>
              <a:t>更合适一些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伸展树如何维护区间操作？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维护的序是左右顺序，每个节点维护该子树对应区间的信息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在本题中需要维护子树大小、最小值、翻转标记、区间增加标记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访问节点时将标记下压到子节点（同时考虑交换左右儿子和增加儿子的最小值）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旋转时重新统计最小值、子树大小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07744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Splay</a:t>
            </a:r>
            <a:r>
              <a:rPr kumimoji="1" lang="zh-CN" altLang="en-US" dirty="0" smtClean="0"/>
              <a:t>如何选取区间？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zh-CN" altLang="en-US" dirty="0" smtClean="0"/>
              <a:t>将区间左端点的前驱旋转到根、将区间右段点的后继旋转到根的右节点，那么根的右节点的左节点对应的子树就是区间的全部</a:t>
            </a:r>
            <a:endParaRPr kumimoji="1" lang="en-US" altLang="zh-CN" dirty="0" smtClean="0"/>
          </a:p>
          <a:p>
            <a:pPr lvl="1"/>
            <a:r>
              <a:rPr kumimoji="1" lang="zh-CN" altLang="en-US" dirty="0" smtClean="0"/>
              <a:t>可能需要哨兵</a:t>
            </a:r>
            <a:endParaRPr kumimoji="1" lang="en-US" altLang="zh-CN" dirty="0" smtClean="0"/>
          </a:p>
          <a:p>
            <a:r>
              <a:rPr kumimoji="1" lang="zh-CN" altLang="en-US" dirty="0" smtClean="0"/>
              <a:t>删除操作也可以这样，或者用其他类似方法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61283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dirty="0" smtClean="0"/>
              <a:t>操作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Add</a:t>
            </a:r>
            <a:r>
              <a:rPr kumimoji="1" lang="zh-CN" altLang="en-US" dirty="0" smtClean="0"/>
              <a:t> 找到区间直接打加合标记并修改最小值即可</a:t>
            </a:r>
            <a:endParaRPr kumimoji="1" lang="en-US" altLang="zh-CN" dirty="0" smtClean="0"/>
          </a:p>
          <a:p>
            <a:r>
              <a:rPr kumimoji="1" lang="en-US" altLang="zh-CN" dirty="0" smtClean="0"/>
              <a:t>Reverse</a:t>
            </a:r>
            <a:r>
              <a:rPr kumimoji="1" lang="zh-CN" altLang="en-US" dirty="0" smtClean="0"/>
              <a:t> 找到区间直接打翻转标记</a:t>
            </a:r>
            <a:endParaRPr kumimoji="1" lang="en-US" altLang="zh-CN" dirty="0" smtClean="0"/>
          </a:p>
          <a:p>
            <a:r>
              <a:rPr kumimoji="1" lang="en-US" altLang="zh-CN" dirty="0" smtClean="0"/>
              <a:t>Transpose</a:t>
            </a:r>
            <a:r>
              <a:rPr kumimoji="1" lang="zh-CN" altLang="en-US" dirty="0" smtClean="0"/>
              <a:t> 首先对区间长度取模，实际是将一段区间插入另一位置，仍然找到对应子树摘除、插入即可 </a:t>
            </a:r>
            <a:endParaRPr kumimoji="1" lang="en-US" altLang="zh-CN" dirty="0" smtClean="0"/>
          </a:p>
          <a:p>
            <a:r>
              <a:rPr kumimoji="1" lang="en-US" altLang="zh-CN" dirty="0" smtClean="0"/>
              <a:t>Insert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Delete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Minimum</a:t>
            </a:r>
            <a:r>
              <a:rPr kumimoji="1" lang="zh-CN" altLang="en-US" dirty="0" smtClean="0"/>
              <a:t> 传统操作</a:t>
            </a:r>
            <a:endParaRPr kumimoji="1" lang="en-US" altLang="zh-CN" dirty="0" smtClean="0"/>
          </a:p>
          <a:p>
            <a:endParaRPr kumimoji="1" lang="en-US" altLang="zh-CN" dirty="0" smtClean="0"/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50616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kumimoji="1" lang="zh-CN" altLang="en-US" dirty="0" smtClean="0"/>
              <a:t>谢谢大家</a:t>
            </a:r>
            <a:r>
              <a:rPr kumimoji="1" lang="en-US" altLang="zh-CN" dirty="0" smtClean="0"/>
              <a:t/>
            </a:r>
            <a:br>
              <a:rPr kumimoji="1" lang="en-US" altLang="zh-CN" dirty="0" smtClean="0"/>
            </a:br>
            <a:r>
              <a:rPr kumimoji="1" lang="en-US" altLang="zh-CN" dirty="0" smtClean="0"/>
              <a:t/>
            </a:r>
            <a:br>
              <a:rPr kumimoji="1" lang="en-US" altLang="zh-CN" dirty="0" smtClean="0"/>
            </a:br>
            <a:r>
              <a:rPr kumimoji="1" lang="zh-CN" altLang="en-US" dirty="0" smtClean="0"/>
              <a:t>祝大家考试周顺利，</a:t>
            </a:r>
            <a:r>
              <a:rPr kumimoji="1" lang="en-US" altLang="zh-CN" dirty="0" smtClean="0"/>
              <a:t>RP++</a:t>
            </a:r>
            <a:endParaRPr kumimoji="1" lang="zh-CN" altLang="en-US" dirty="0"/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zh-CN" dirty="0" smtClean="0"/>
          </a:p>
          <a:p>
            <a:r>
              <a:rPr kumimoji="1" lang="en-US" altLang="zh-CN" dirty="0" smtClean="0"/>
              <a:t>Q&amp;A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4441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</TotalTime>
  <Words>949</Words>
  <Application>Microsoft Macintosh PowerPoint</Application>
  <PresentationFormat>宽屏</PresentationFormat>
  <Paragraphs>80</Paragraphs>
  <Slides>12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17" baseType="lpstr">
      <vt:lpstr>DengXian</vt:lpstr>
      <vt:lpstr>DengXian Light</vt:lpstr>
      <vt:lpstr>STKaiti</vt:lpstr>
      <vt:lpstr>Arial</vt:lpstr>
      <vt:lpstr>Office 主题</vt:lpstr>
      <vt:lpstr>Longest Substring &amp; Memorization Game</vt:lpstr>
      <vt:lpstr>Longest Substring 题目描述</vt:lpstr>
      <vt:lpstr>蛮力算法</vt:lpstr>
      <vt:lpstr>蛮力算法</vt:lpstr>
      <vt:lpstr>被忽略的细节</vt:lpstr>
      <vt:lpstr>错误率与时间消耗的折中</vt:lpstr>
      <vt:lpstr>其他算法</vt:lpstr>
      <vt:lpstr>Memorization Game</vt:lpstr>
      <vt:lpstr>选取数据结构</vt:lpstr>
      <vt:lpstr>Splay如何选取区间？</vt:lpstr>
      <vt:lpstr>操作</vt:lpstr>
      <vt:lpstr>谢谢大家  祝大家考试周顺利，RP++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Longest Substring解题提示 </dc:title>
  <dc:creator>Microsoft Office 用户</dc:creator>
  <cp:lastModifiedBy>Microsoft Office 用户</cp:lastModifiedBy>
  <cp:revision>49</cp:revision>
  <dcterms:created xsi:type="dcterms:W3CDTF">2018-01-05T06:51:20Z</dcterms:created>
  <dcterms:modified xsi:type="dcterms:W3CDTF">2018-01-05T10:08:41Z</dcterms:modified>
</cp:coreProperties>
</file>