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D8A074-2B66-4704-A88A-355C56D8201D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C89E7-2DDB-4463-B00B-E4845A951D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80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/Users/toddszymanski/Documents/01%20Work/SC22/presenter%20assets/sc22_zoomback@4x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C57C9D50-CC85-484A-AEB5-459FF92DE6A7}"/>
              </a:ext>
            </a:extLst>
          </p:cNvPr>
          <p:cNvSpPr/>
          <p:nvPr/>
        </p:nvSpPr>
        <p:spPr>
          <a:xfrm>
            <a:off x="0" y="573088"/>
            <a:ext cx="12192000" cy="5711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E831AE3-A58F-42F5-B5FF-8C8C9992C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06637"/>
          </a:xfrm>
        </p:spPr>
        <p:txBody>
          <a:bodyPr anchor="b"/>
          <a:lstStyle>
            <a:lvl1pPr algn="ctr"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D4AB0A9-7629-487C-BDEA-6DA43C835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64864"/>
            <a:ext cx="9144000" cy="1392936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1FD95E-B2A2-4802-8ACE-9242EBC19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4B4708-FC24-463B-8ACD-E8C99277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4CD766-FE62-4EC4-AB17-E4994B74E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23290DF-BA97-4F2E-9FE1-C2738FCD8E68}"/>
              </a:ext>
            </a:extLst>
          </p:cNvPr>
          <p:cNvSpPr/>
          <p:nvPr/>
        </p:nvSpPr>
        <p:spPr>
          <a:xfrm>
            <a:off x="0" y="-2912"/>
            <a:ext cx="12192000" cy="576000"/>
          </a:xfrm>
          <a:prstGeom prst="rect">
            <a:avLst/>
          </a:prstGeom>
          <a:solidFill>
            <a:srgbClr val="72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283041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08206-8068-41F7-A347-F94C72A63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174FCC-FE58-4096-A5F5-C2ECE6105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spcBef>
                <a:spcPts val="1200"/>
              </a:spcBef>
              <a:defRPr/>
            </a:lvl2pPr>
            <a:lvl3pPr>
              <a:lnSpc>
                <a:spcPct val="100000"/>
              </a:lnSpc>
              <a:spcBef>
                <a:spcPts val="1200"/>
              </a:spcBef>
              <a:defRPr/>
            </a:lvl3pPr>
            <a:lvl4pPr>
              <a:lnSpc>
                <a:spcPct val="100000"/>
              </a:lnSpc>
              <a:spcBef>
                <a:spcPts val="1200"/>
              </a:spcBef>
              <a:defRPr/>
            </a:lvl4pPr>
            <a:lvl5pPr>
              <a:lnSpc>
                <a:spcPct val="100000"/>
              </a:lnSpc>
              <a:spcBef>
                <a:spcPts val="1200"/>
              </a:spcBef>
              <a:defRPr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B23AAA-20BB-4FA4-B58E-72648D8A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B6E082-034A-4159-8538-828DBC11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CFD03B-8655-4F26-9CF0-A919901C9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720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6836F04-336D-471C-9922-7096CECE51A0}"/>
              </a:ext>
            </a:extLst>
          </p:cNvPr>
          <p:cNvSpPr/>
          <p:nvPr/>
        </p:nvSpPr>
        <p:spPr>
          <a:xfrm>
            <a:off x="0" y="573088"/>
            <a:ext cx="12192000" cy="5711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00D7253-292E-424A-BF71-A360582FC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249"/>
            <a:ext cx="10515600" cy="1799752"/>
          </a:xfrm>
        </p:spPr>
        <p:txBody>
          <a:bodyPr anchor="b"/>
          <a:lstStyle>
            <a:lvl1pPr algn="ctr">
              <a:defRPr sz="4500" b="0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0CD5C06-60C7-42E4-A0DC-D7B78976D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31544"/>
            <a:ext cx="105156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816AC9-7154-4B4A-9647-FBA90A86B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D4810C-C573-42B3-8125-3C6CB8C7B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406763-01B3-44B2-9EDA-1F3E0D324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832C8B3-7E90-4371-BB89-9307982DF803}"/>
              </a:ext>
            </a:extLst>
          </p:cNvPr>
          <p:cNvSpPr/>
          <p:nvPr/>
        </p:nvSpPr>
        <p:spPr>
          <a:xfrm>
            <a:off x="0" y="0"/>
            <a:ext cx="12192000" cy="576000"/>
          </a:xfrm>
          <a:prstGeom prst="rect">
            <a:avLst/>
          </a:prstGeom>
          <a:solidFill>
            <a:srgbClr val="72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689593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123C41-0EE4-4A58-AC3A-94866C75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9C0556-F3A5-49DE-99A1-2CFF47DAAF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1C792BE-BE96-479A-BBFE-ED43B916A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5B307D-A034-46FB-A158-888CD998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7FCD19-1683-4040-BB89-7D09D9E8B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49D5DE-52E9-4258-BBAB-817E6992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764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123C41-0EE4-4A58-AC3A-94866C75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9C0556-F3A5-49DE-99A1-2CFF47DAAF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7"/>
            <a:ext cx="5181600" cy="214255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1C792BE-BE96-479A-BBFE-ED43B916A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7"/>
            <a:ext cx="5181600" cy="214255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5B307D-A034-46FB-A158-888CD998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7FCD19-1683-4040-BB89-7D09D9E8B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49D5DE-52E9-4258-BBAB-817E6992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1B17C7E-2D8A-4F5E-83BD-4C587457A77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4041968"/>
            <a:ext cx="5181600" cy="214255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3">
            <a:extLst>
              <a:ext uri="{FF2B5EF4-FFF2-40B4-BE49-F238E27FC236}">
                <a16:creationId xmlns:a16="http://schemas.microsoft.com/office/drawing/2014/main" id="{B3639CC7-CBBA-4035-8E31-3EF8F11E559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72200" y="4041968"/>
            <a:ext cx="5181600" cy="214255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88716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770A62-6B4F-438F-85BA-5780AFA94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572A0B-2231-438A-BE11-999ACB8A7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C7406A5-5936-43F3-927E-F00629EB2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1C13854-62DE-45EB-BA73-33A9B667D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C08848D-5493-443C-9CE4-7BAC5993FF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FAB1EB2-750E-406D-8B48-D6F78E9B8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9825F6-902C-403B-AD71-59E9676E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AFA456B-D4E2-4F73-9F09-242944CDA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233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820F8-4512-4547-9511-56C98860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FB69CF5-C91A-4475-B9AB-D6B2B69F4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C1E147E-07AD-4A7A-895F-D9F162568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BC5C2B2-CE6E-46AF-8C76-5ACFECA21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820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DD65CA-2236-4486-8735-6B01FB0F0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C04E539-11D7-4703-B3D4-DC75E3994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995830-5F72-451B-9BD5-A6D8A6422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367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79823E-EFC5-434C-8BCF-C76AA29AD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D1E4E0-0BD5-4C56-B11E-0D389F841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F3BDD9-89FB-489E-9D0E-5042E7644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682442-D3B3-4443-AE46-5E1159E6D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02C76C7-2F7A-425B-A662-13C042FC8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171BCA4-A7D2-435A-B4CA-FC24F362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15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1D6620-B45F-4EE3-AB93-9FC9F64BC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608C757-B049-4EC8-BDAB-FC032C683A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894F115-6D8F-4098-9CC9-AB2BFC0F2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12AF60-81F4-4D4C-8E07-E18C130BE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626B1C-674A-4091-AA97-685BA021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78FEE1-8E02-4FB5-9080-81AD305EB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845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0FE8DE-A570-43BE-968E-511BDE3C9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919483E-FB73-46A3-B3C7-B063BA1AE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7F4D72-8C4E-441F-B8A7-441092AC6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5FDEB3-4462-48CB-922B-B0D1AAE2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836D30-AC42-49B5-A063-05715F2D6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81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8C42765-995F-42B6-BA64-1B62280862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D1EF42F-07E1-4D26-AF2B-E00CF99DD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91A3F2-3F7B-4C45-A54F-B8713299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E8C40A-89C1-4A9A-8280-862238B1E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B9CB5B-7E3F-4C6E-991D-B39E3240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529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4B42E7D-91F2-437C-B554-393179A48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1875" y="2025748"/>
            <a:ext cx="10128250" cy="2250038"/>
          </a:xfrm>
        </p:spPr>
        <p:txBody>
          <a:bodyPr wrap="none" anchor="b">
            <a:normAutofit/>
          </a:bodyPr>
          <a:lstStyle>
            <a:lvl1pPr algn="l">
              <a:defRPr sz="3600" b="1" i="0" cap="none" baseline="0"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1875" y="4430332"/>
            <a:ext cx="10128250" cy="1884472"/>
          </a:xfrm>
        </p:spPr>
        <p:txBody>
          <a:bodyPr anchor="t">
            <a:noAutofit/>
          </a:bodyPr>
          <a:lstStyle>
            <a:lvl1pPr marL="0" indent="0" algn="l">
              <a:buNone/>
              <a:defRPr sz="1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79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7E81AF6-42A0-425F-9C8C-04D9225C5C20}"/>
              </a:ext>
            </a:extLst>
          </p:cNvPr>
          <p:cNvSpPr/>
          <p:nvPr/>
        </p:nvSpPr>
        <p:spPr>
          <a:xfrm>
            <a:off x="0" y="6282000"/>
            <a:ext cx="12192000" cy="576000"/>
          </a:xfrm>
          <a:prstGeom prst="rect">
            <a:avLst/>
          </a:prstGeom>
          <a:solidFill>
            <a:srgbClr val="725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535C49F-C6A2-4989-976E-C50710131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09B5152-7515-42DE-908A-07FFE0A87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1423A6-C600-477C-9A02-3C57348771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EF24C9F-3F5C-4BC1-9740-9406CBF9CDC3}" type="datetimeFigureOut">
              <a:rPr lang="zh-CN" altLang="en-US" smtClean="0"/>
              <a:t>2024/1/3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AF7ED8-8C98-43CD-8115-D9D0CEA96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232006-4C32-4523-B077-2BDF9DA6B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402EE5-2237-4FC0-9A6D-99C43E3E9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907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EF0298-D472-4747-97B6-279136DCD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第二、四、五次作业讲解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CD5FD5A-08B9-4BF4-B165-2FDAB0E00F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王元炜</a:t>
            </a:r>
          </a:p>
        </p:txBody>
      </p:sp>
    </p:spTree>
    <p:extLst>
      <p:ext uri="{BB962C8B-B14F-4D97-AF65-F5344CB8AC3E}">
        <p14:creationId xmlns:p14="http://schemas.microsoft.com/office/powerpoint/2010/main" val="855658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05B576-0423-43BF-BDE2-46A7978AF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</a:t>
            </a:r>
            <a:r>
              <a:rPr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920FA0-F68F-4BE6-A403-517AA2DAF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三条</a:t>
            </a:r>
            <a:r>
              <a:rPr lang="en-US" altLang="zh-CN" dirty="0" err="1"/>
              <a:t>leaq</a:t>
            </a:r>
            <a:r>
              <a:rPr lang="zh-CN" altLang="en-US" dirty="0"/>
              <a:t>指令。注意以下几点：</a:t>
            </a:r>
            <a:endParaRPr lang="en-US" altLang="zh-CN" dirty="0"/>
          </a:p>
          <a:p>
            <a:pPr lvl="1"/>
            <a:r>
              <a:rPr lang="en-US" altLang="zh-CN" dirty="0" err="1"/>
              <a:t>leaq</a:t>
            </a:r>
            <a:r>
              <a:rPr lang="zh-CN" altLang="en-US" dirty="0"/>
              <a:t>指令常数只有</a:t>
            </a:r>
            <a:r>
              <a:rPr lang="en-US" altLang="zh-CN" dirty="0"/>
              <a:t>1,2,4,8</a:t>
            </a:r>
          </a:p>
          <a:p>
            <a:pPr lvl="1"/>
            <a:r>
              <a:rPr lang="zh-CN" altLang="en-US" dirty="0"/>
              <a:t>不能使用</a:t>
            </a:r>
            <a:r>
              <a:rPr lang="en-US" altLang="zh-CN" dirty="0" err="1"/>
              <a:t>callee_saved</a:t>
            </a:r>
            <a:r>
              <a:rPr lang="zh-CN" altLang="en-US" dirty="0"/>
              <a:t>寄存器</a:t>
            </a:r>
            <a:endParaRPr lang="en-US" altLang="zh-CN" dirty="0"/>
          </a:p>
          <a:p>
            <a:pPr lvl="1"/>
            <a:r>
              <a:rPr lang="en-US" altLang="zh-CN" dirty="0" err="1"/>
              <a:t>leaq</a:t>
            </a:r>
            <a:r>
              <a:rPr lang="zh-CN" altLang="en-US" dirty="0"/>
              <a:t>指令没有常数偏移量，也没有额外的寄存器偏移量。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8B5E9A-720C-437F-881D-98E412BFA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588" y="3749626"/>
            <a:ext cx="7161905" cy="2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19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ABFD83-A988-4B8B-ABD4-CB8540A43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</a:t>
            </a:r>
            <a:endParaRPr lang="zh-CN" altLang="en-US" dirty="0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A2678838-EE2A-4561-B267-32B26EF5AC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1058" y="365127"/>
            <a:ext cx="6590871" cy="435133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135DE87-D4F1-472C-A59E-EE70E111B59C}"/>
              </a:ext>
            </a:extLst>
          </p:cNvPr>
          <p:cNvSpPr txBox="1"/>
          <p:nvPr/>
        </p:nvSpPr>
        <p:spPr>
          <a:xfrm>
            <a:off x="941294" y="2070847"/>
            <a:ext cx="27252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0</a:t>
            </a:r>
          </a:p>
          <a:p>
            <a:r>
              <a:rPr lang="en-US" altLang="zh-CN" dirty="0"/>
              <a:t>0</a:t>
            </a:r>
          </a:p>
          <a:p>
            <a:r>
              <a:rPr lang="en-US" altLang="zh-CN" dirty="0" err="1"/>
              <a:t>i</a:t>
            </a:r>
            <a:r>
              <a:rPr lang="en-US" altLang="zh-CN" dirty="0"/>
              <a:t> &lt; n</a:t>
            </a:r>
          </a:p>
          <a:p>
            <a:r>
              <a:rPr lang="en-US" altLang="zh-CN" dirty="0"/>
              <a:t>(x+1) &gt; a[</a:t>
            </a:r>
            <a:r>
              <a:rPr lang="en-US" altLang="zh-CN" dirty="0" err="1"/>
              <a:t>i</a:t>
            </a:r>
            <a:r>
              <a:rPr lang="en-US" altLang="zh-CN" dirty="0"/>
              <a:t>]</a:t>
            </a:r>
          </a:p>
          <a:p>
            <a:r>
              <a:rPr lang="en-US" altLang="zh-CN" dirty="0"/>
              <a:t>a[</a:t>
            </a:r>
            <a:r>
              <a:rPr lang="en-US" altLang="zh-CN" dirty="0" err="1"/>
              <a:t>i</a:t>
            </a:r>
            <a:r>
              <a:rPr lang="en-US" altLang="zh-CN" dirty="0"/>
              <a:t>] * 2</a:t>
            </a:r>
          </a:p>
          <a:p>
            <a:r>
              <a:rPr lang="en-US" altLang="zh-CN" dirty="0"/>
              <a:t>x += 1</a:t>
            </a:r>
          </a:p>
          <a:p>
            <a:endParaRPr lang="en-US" altLang="zh-CN" dirty="0"/>
          </a:p>
          <a:p>
            <a:r>
              <a:rPr lang="zh-CN" altLang="en-US" dirty="0"/>
              <a:t>后三条语句有多种等价组合。任意一种皆可。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3290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E05BC5-F0F6-4476-ABE7-D7BE19EF0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2.6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9813CD-DBDF-4EF2-8D19-D89A5417E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 = 13 N = 7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BF89454-C4BE-4D67-B3F5-0704CEF63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402" y="274457"/>
            <a:ext cx="3733333" cy="556190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538EB7D-D443-4C89-9498-93D2FA2C2F9A}"/>
              </a:ext>
            </a:extLst>
          </p:cNvPr>
          <p:cNvSpPr txBox="1"/>
          <p:nvPr/>
        </p:nvSpPr>
        <p:spPr>
          <a:xfrm>
            <a:off x="7819053" y="793102"/>
            <a:ext cx="35347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%</a:t>
            </a:r>
            <a:r>
              <a:rPr lang="en-US" altLang="zh-CN" dirty="0" err="1"/>
              <a:t>edi</a:t>
            </a:r>
            <a:r>
              <a:rPr lang="en-US" altLang="zh-CN" dirty="0"/>
              <a:t> = </a:t>
            </a:r>
            <a:r>
              <a:rPr lang="en-US" altLang="zh-CN" dirty="0" err="1"/>
              <a:t>i</a:t>
            </a:r>
            <a:endParaRPr lang="en-US" altLang="zh-CN" dirty="0"/>
          </a:p>
          <a:p>
            <a:r>
              <a:rPr lang="en-US" altLang="zh-CN" dirty="0"/>
              <a:t>%</a:t>
            </a:r>
            <a:r>
              <a:rPr lang="en-US" altLang="zh-CN" dirty="0" err="1"/>
              <a:t>esi</a:t>
            </a:r>
            <a:r>
              <a:rPr lang="en-US" altLang="zh-CN" dirty="0"/>
              <a:t> = j</a:t>
            </a:r>
          </a:p>
          <a:p>
            <a:r>
              <a:rPr lang="en-US" altLang="zh-CN" dirty="0"/>
              <a:t>%</a:t>
            </a:r>
            <a:r>
              <a:rPr lang="en-US" altLang="zh-CN" dirty="0" err="1"/>
              <a:t>rax</a:t>
            </a:r>
            <a:r>
              <a:rPr lang="en-US" altLang="zh-CN" dirty="0"/>
              <a:t> = 3j</a:t>
            </a:r>
          </a:p>
          <a:p>
            <a:r>
              <a:rPr lang="en-US" altLang="zh-CN" dirty="0"/>
              <a:t>%</a:t>
            </a:r>
            <a:r>
              <a:rPr lang="en-US" altLang="zh-CN" dirty="0" err="1"/>
              <a:t>rax</a:t>
            </a:r>
            <a:r>
              <a:rPr lang="en-US" altLang="zh-CN" dirty="0"/>
              <a:t> = 13j</a:t>
            </a:r>
          </a:p>
          <a:p>
            <a:r>
              <a:rPr lang="en-US" altLang="zh-CN" dirty="0"/>
              <a:t>%</a:t>
            </a:r>
            <a:r>
              <a:rPr lang="en-US" altLang="zh-CN" dirty="0" err="1"/>
              <a:t>rdi</a:t>
            </a:r>
            <a:r>
              <a:rPr lang="en-US" altLang="zh-CN" dirty="0"/>
              <a:t> = </a:t>
            </a:r>
            <a:r>
              <a:rPr lang="en-US" altLang="zh-CN" dirty="0" err="1"/>
              <a:t>i</a:t>
            </a:r>
            <a:r>
              <a:rPr lang="en-US" altLang="zh-CN" dirty="0"/>
              <a:t> + 13j</a:t>
            </a:r>
          </a:p>
          <a:p>
            <a:r>
              <a:rPr lang="en-US" altLang="zh-CN" dirty="0"/>
              <a:t>%</a:t>
            </a:r>
            <a:r>
              <a:rPr lang="en-US" altLang="zh-CN" dirty="0" err="1"/>
              <a:t>edx</a:t>
            </a:r>
            <a:r>
              <a:rPr lang="en-US" altLang="zh-CN" dirty="0"/>
              <a:t> = mat2[i+13j] =&gt; M = 13;</a:t>
            </a:r>
          </a:p>
          <a:p>
            <a:r>
              <a:rPr lang="en-US" altLang="zh-CN" dirty="0"/>
              <a:t>%</a:t>
            </a:r>
            <a:r>
              <a:rPr lang="en-US" altLang="zh-CN" dirty="0" err="1"/>
              <a:t>rax</a:t>
            </a:r>
            <a:r>
              <a:rPr lang="en-US" altLang="zh-CN" dirty="0"/>
              <a:t> = 8i</a:t>
            </a:r>
          </a:p>
          <a:p>
            <a:r>
              <a:rPr lang="en-US" altLang="zh-CN" dirty="0"/>
              <a:t>%</a:t>
            </a:r>
            <a:r>
              <a:rPr lang="en-US" altLang="zh-CN" dirty="0" err="1"/>
              <a:t>rax</a:t>
            </a:r>
            <a:r>
              <a:rPr lang="en-US" altLang="zh-CN" dirty="0"/>
              <a:t> = 7i</a:t>
            </a:r>
          </a:p>
          <a:p>
            <a:r>
              <a:rPr lang="en-US" altLang="zh-CN" dirty="0"/>
              <a:t>%</a:t>
            </a:r>
            <a:r>
              <a:rPr lang="en-US" altLang="zh-CN" dirty="0" err="1"/>
              <a:t>rsi</a:t>
            </a:r>
            <a:r>
              <a:rPr lang="en-US" altLang="zh-CN" dirty="0"/>
              <a:t> = 7i + j</a:t>
            </a:r>
          </a:p>
          <a:p>
            <a:r>
              <a:rPr lang="en-US" altLang="zh-CN" dirty="0"/>
              <a:t>% mat1[7i+j]=</a:t>
            </a:r>
            <a:r>
              <a:rPr lang="en-US" altLang="zh-CN" dirty="0" err="1"/>
              <a:t>edx</a:t>
            </a:r>
            <a:r>
              <a:rPr lang="en-US" altLang="zh-CN" dirty="0"/>
              <a:t>(mat2[i+13j] =&gt; N=7</a:t>
            </a:r>
          </a:p>
        </p:txBody>
      </p:sp>
    </p:spTree>
    <p:extLst>
      <p:ext uri="{BB962C8B-B14F-4D97-AF65-F5344CB8AC3E}">
        <p14:creationId xmlns:p14="http://schemas.microsoft.com/office/powerpoint/2010/main" val="3217415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188A7E-4A67-47E9-95FE-B43E84E5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其他题目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F4F209-24CE-410F-B6BA-B1D1C1199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2.2 </a:t>
            </a:r>
            <a:r>
              <a:rPr lang="en-US" altLang="zh-CN" dirty="0" err="1"/>
              <a:t>jg</a:t>
            </a:r>
            <a:r>
              <a:rPr lang="en-US" altLang="zh-CN" dirty="0"/>
              <a:t> </a:t>
            </a:r>
            <a:r>
              <a:rPr lang="zh-CN" altLang="en-US" dirty="0"/>
              <a:t>是有符号跳转，分情况说明有无溢出对应的判断条件即可。</a:t>
            </a:r>
            <a:endParaRPr lang="en-US" altLang="zh-CN" dirty="0"/>
          </a:p>
          <a:p>
            <a:r>
              <a:rPr lang="en-US" altLang="zh-CN" dirty="0"/>
              <a:t>2.3 </a:t>
            </a:r>
            <a:r>
              <a:rPr lang="zh-CN" altLang="en-US" dirty="0"/>
              <a:t>注意汇编常数符号</a:t>
            </a:r>
            <a:r>
              <a:rPr lang="en-US" altLang="zh-CN" dirty="0"/>
              <a:t>$</a:t>
            </a:r>
            <a:r>
              <a:rPr lang="zh-CN" altLang="en-US" dirty="0"/>
              <a:t>和</a:t>
            </a:r>
            <a:r>
              <a:rPr lang="en-US" altLang="zh-CN" dirty="0"/>
              <a:t>C</a:t>
            </a:r>
            <a:r>
              <a:rPr lang="zh-CN" altLang="en-US" dirty="0"/>
              <a:t>的取址符号</a:t>
            </a:r>
            <a:r>
              <a:rPr lang="en-US" altLang="zh-CN" dirty="0"/>
              <a:t>&amp;</a:t>
            </a:r>
          </a:p>
          <a:p>
            <a:r>
              <a:rPr lang="en-US" altLang="zh-CN" dirty="0"/>
              <a:t>2.5 </a:t>
            </a:r>
            <a:r>
              <a:rPr lang="zh-CN" altLang="en-US" dirty="0"/>
              <a:t>多种表达式，等价即可。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3571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4B1473-DBF2-45AD-B841-95396C66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35BA33-FD5B-4D78-B2F6-8F2254582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91635" cy="4351338"/>
          </a:xfrm>
        </p:spPr>
        <p:txBody>
          <a:bodyPr>
            <a:normAutofit fontScale="92500"/>
          </a:bodyPr>
          <a:lstStyle/>
          <a:p>
            <a:r>
              <a:rPr lang="zh-CN" altLang="en-US" dirty="0"/>
              <a:t>可以编译， 输出为 </a:t>
            </a:r>
            <a:r>
              <a:rPr lang="en-US" altLang="zh-CN" dirty="0"/>
              <a:t>0x48(</a:t>
            </a:r>
            <a:r>
              <a:rPr lang="zh-CN" altLang="en-US" dirty="0"/>
              <a:t>上古版本</a:t>
            </a:r>
            <a:r>
              <a:rPr lang="en-US" altLang="zh-CN" dirty="0" err="1"/>
              <a:t>linux</a:t>
            </a:r>
            <a:r>
              <a:rPr lang="en-US" altLang="zh-CN" dirty="0"/>
              <a:t> </a:t>
            </a:r>
            <a:r>
              <a:rPr lang="en-US" altLang="zh-CN" dirty="0" err="1"/>
              <a:t>gcc</a:t>
            </a:r>
            <a:r>
              <a:rPr lang="en-US" altLang="zh-CN" dirty="0"/>
              <a:t>) 0x55(windows</a:t>
            </a:r>
            <a:r>
              <a:rPr lang="zh-CN" altLang="en-US" dirty="0"/>
              <a:t>操作系统</a:t>
            </a:r>
            <a:r>
              <a:rPr lang="en-US" altLang="zh-CN" dirty="0"/>
              <a:t>) 0xfffffff3(Linux </a:t>
            </a:r>
            <a:r>
              <a:rPr lang="zh-CN" altLang="en-US" dirty="0"/>
              <a:t>操作系统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输出的是</a:t>
            </a:r>
            <a:r>
              <a:rPr lang="en-US" altLang="zh-CN" dirty="0"/>
              <a:t>main</a:t>
            </a:r>
            <a:r>
              <a:rPr lang="zh-CN" altLang="en-US" dirty="0"/>
              <a:t>函数</a:t>
            </a:r>
            <a:r>
              <a:rPr lang="zh-CN" altLang="en-US" dirty="0">
                <a:solidFill>
                  <a:srgbClr val="FF0000"/>
                </a:solidFill>
              </a:rPr>
              <a:t>第一条指令的第一个字节进行符号扩展</a:t>
            </a:r>
            <a:r>
              <a:rPr lang="zh-CN" altLang="en-US" dirty="0"/>
              <a:t>之后的结果。</a:t>
            </a:r>
            <a:endParaRPr lang="en-US" altLang="zh-CN" dirty="0"/>
          </a:p>
          <a:p>
            <a:pPr lvl="1"/>
            <a:r>
              <a:rPr lang="zh-CN" altLang="en-US" dirty="0"/>
              <a:t>不是地址</a:t>
            </a:r>
            <a:endParaRPr lang="en-US" altLang="zh-CN" dirty="0"/>
          </a:p>
          <a:p>
            <a:r>
              <a:rPr lang="zh-CN" altLang="en-US" dirty="0"/>
              <a:t>第二个理论上是不可编译的（给定了</a:t>
            </a:r>
            <a:r>
              <a:rPr lang="en-US" altLang="zh-CN" dirty="0"/>
              <a:t>c99</a:t>
            </a:r>
            <a:r>
              <a:rPr lang="zh-CN" altLang="en-US" dirty="0"/>
              <a:t>标准的情况下，已经没有了弱符号的概念）但是写强弱符号以及可以编译的同学没有判错。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EE8A43A-D459-4741-BBFF-A1EF40DB3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859" y="811940"/>
            <a:ext cx="5689047" cy="48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89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0111D3-7B78-48B3-A946-0C84BC440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60B66A-890F-468A-85A5-5ED9F2E1B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/>
              <a:t>对于</a:t>
            </a:r>
            <a:r>
              <a:rPr lang="en-US" altLang="zh-CN" dirty="0"/>
              <a:t>-O0 –</a:t>
            </a:r>
            <a:r>
              <a:rPr lang="en-US" altLang="zh-CN" dirty="0" err="1"/>
              <a:t>Og</a:t>
            </a:r>
            <a:r>
              <a:rPr lang="en-US" altLang="zh-CN" dirty="0"/>
              <a:t> -O2</a:t>
            </a:r>
            <a:r>
              <a:rPr lang="zh-CN" altLang="en-US" dirty="0"/>
              <a:t>的编译选项可能有不同的结果。</a:t>
            </a:r>
            <a:endParaRPr lang="en-US" altLang="zh-CN" dirty="0"/>
          </a:p>
          <a:p>
            <a:r>
              <a:rPr lang="zh-CN" altLang="en-US" dirty="0"/>
              <a:t>使用以下</a:t>
            </a:r>
            <a:r>
              <a:rPr lang="en-US" altLang="zh-CN" dirty="0" err="1"/>
              <a:t>readelf</a:t>
            </a:r>
            <a:r>
              <a:rPr lang="zh-CN" altLang="en-US" dirty="0"/>
              <a:t>工具即可。</a:t>
            </a:r>
            <a:endParaRPr lang="en-US" altLang="zh-CN" dirty="0"/>
          </a:p>
          <a:p>
            <a:r>
              <a:rPr lang="en-US" altLang="zh-CN" dirty="0"/>
              <a:t>.</a:t>
            </a:r>
            <a:r>
              <a:rPr lang="en-US" altLang="zh-CN" dirty="0" err="1"/>
              <a:t>bss</a:t>
            </a:r>
            <a:r>
              <a:rPr lang="en-US" altLang="zh-CN" dirty="0"/>
              <a:t>: </a:t>
            </a:r>
            <a:r>
              <a:rPr lang="en-US" altLang="zh-CN" dirty="0" err="1"/>
              <a:t>a,c</a:t>
            </a:r>
            <a:r>
              <a:rPr lang="en-US" altLang="zh-CN" dirty="0"/>
              <a:t> (</a:t>
            </a:r>
            <a:r>
              <a:rPr lang="zh-CN" altLang="en-US" dirty="0"/>
              <a:t>没有</a:t>
            </a:r>
            <a:r>
              <a:rPr lang="en-US" altLang="zh-CN" dirty="0"/>
              <a:t>b)</a:t>
            </a:r>
          </a:p>
          <a:p>
            <a:r>
              <a:rPr lang="en-US" altLang="zh-CN" dirty="0"/>
              <a:t>.data:</a:t>
            </a:r>
            <a:r>
              <a:rPr lang="zh-CN" altLang="en-US" dirty="0"/>
              <a:t> 无</a:t>
            </a:r>
            <a:endParaRPr lang="en-US" altLang="zh-CN" dirty="0"/>
          </a:p>
          <a:p>
            <a:r>
              <a:rPr lang="en-US" altLang="zh-CN" dirty="0"/>
              <a:t>.text: </a:t>
            </a:r>
            <a:r>
              <a:rPr lang="en-US" altLang="zh-CN" dirty="0" err="1"/>
              <a:t>total_process</a:t>
            </a:r>
            <a:r>
              <a:rPr lang="en-US" altLang="zh-CN" dirty="0"/>
              <a:t>, (process </a:t>
            </a:r>
            <a:r>
              <a:rPr lang="zh-CN" altLang="en-US" dirty="0"/>
              <a:t>可能有可能没有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.</a:t>
            </a:r>
            <a:r>
              <a:rPr lang="en-US" altLang="zh-CN" dirty="0" err="1"/>
              <a:t>symtab</a:t>
            </a:r>
            <a:r>
              <a:rPr lang="en-US" altLang="zh-CN" dirty="0"/>
              <a:t>: </a:t>
            </a:r>
            <a:r>
              <a:rPr lang="en-US" altLang="zh-CN" dirty="0" err="1"/>
              <a:t>a,b,c,add,process,total_process</a:t>
            </a:r>
            <a:r>
              <a:rPr lang="en-US" altLang="zh-CN" dirty="0"/>
              <a:t>.</a:t>
            </a:r>
          </a:p>
          <a:p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编译期定位：</a:t>
            </a:r>
            <a:r>
              <a:rPr lang="en-US" altLang="zh-CN" dirty="0"/>
              <a:t>(</a:t>
            </a:r>
            <a:r>
              <a:rPr lang="en-US" altLang="zh-CN" dirty="0" err="1"/>
              <a:t>i</a:t>
            </a:r>
            <a:r>
              <a:rPr lang="en-US" altLang="zh-CN" dirty="0"/>
              <a:t>, process </a:t>
            </a:r>
            <a:r>
              <a:rPr lang="zh-CN" altLang="en-US" dirty="0"/>
              <a:t>可有可无</a:t>
            </a:r>
            <a:r>
              <a:rPr lang="en-US" altLang="zh-CN" dirty="0"/>
              <a:t>)</a:t>
            </a:r>
          </a:p>
          <a:p>
            <a:pPr marL="0" indent="0">
              <a:buNone/>
            </a:pPr>
            <a:r>
              <a:rPr lang="zh-CN" altLang="en-US" dirty="0"/>
              <a:t>链接期定位：</a:t>
            </a:r>
            <a:r>
              <a:rPr lang="en-US" altLang="zh-CN" dirty="0" err="1"/>
              <a:t>a,b</a:t>
            </a:r>
            <a:r>
              <a:rPr lang="en-US" altLang="zh-CN" dirty="0"/>
              <a:t> (add </a:t>
            </a:r>
            <a:r>
              <a:rPr lang="zh-CN" altLang="en-US" dirty="0"/>
              <a:t>可有可无</a:t>
            </a:r>
            <a:r>
              <a:rPr lang="en-US" altLang="zh-CN" dirty="0"/>
              <a:t>, </a:t>
            </a:r>
            <a:r>
              <a:rPr lang="zh-CN" altLang="en-US" dirty="0"/>
              <a:t>如果无</a:t>
            </a:r>
            <a:r>
              <a:rPr lang="en-US" altLang="zh-CN" dirty="0"/>
              <a:t>add</a:t>
            </a:r>
            <a:r>
              <a:rPr lang="zh-CN" altLang="en-US" dirty="0"/>
              <a:t>上文需要有</a:t>
            </a:r>
            <a:r>
              <a:rPr lang="en-US" altLang="zh-CN" dirty="0"/>
              <a:t>process)</a:t>
            </a:r>
          </a:p>
          <a:p>
            <a:pPr marL="0" indent="0">
              <a:buNone/>
            </a:pPr>
            <a:r>
              <a:rPr lang="zh-CN" altLang="en-US" u="sng" dirty="0">
                <a:solidFill>
                  <a:srgbClr val="FF0000"/>
                </a:solidFill>
              </a:rPr>
              <a:t>此处题目表述不够清晰：</a:t>
            </a:r>
            <a:r>
              <a:rPr lang="en-US" altLang="zh-CN" u="sng" dirty="0">
                <a:solidFill>
                  <a:srgbClr val="FF0000"/>
                </a:solidFill>
              </a:rPr>
              <a:t>c</a:t>
            </a:r>
            <a:r>
              <a:rPr lang="zh-CN" altLang="en-US" u="sng" dirty="0">
                <a:solidFill>
                  <a:srgbClr val="FF0000"/>
                </a:solidFill>
              </a:rPr>
              <a:t>出现在任意一边都可以。如果改为不生成重定位符号的则对应编译期定位，内容过于编译器实现细节，考试中会避免。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883B42B-6725-49A3-8DA7-658EB1597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889" y="501841"/>
            <a:ext cx="3665992" cy="4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40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3F0EEF-C30E-47E3-8957-23D048925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6EF6D0-F364-4BD3-8886-DAE8FF8AF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静态链接和动态链接的性能优势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必答：静态链接更优秀，动态链接函数调用需要访问全局偏移表</a:t>
            </a:r>
            <a:r>
              <a:rPr lang="en-US" altLang="zh-CN" dirty="0"/>
              <a:t>(GOT)</a:t>
            </a:r>
            <a:r>
              <a:rPr lang="zh-CN" altLang="en-US" dirty="0"/>
              <a:t>。需要多一次访存操作和跳转操作。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可选：动态链接库节省内存。</a:t>
            </a:r>
          </a:p>
        </p:txBody>
      </p:sp>
    </p:spTree>
    <p:extLst>
      <p:ext uri="{BB962C8B-B14F-4D97-AF65-F5344CB8AC3E}">
        <p14:creationId xmlns:p14="http://schemas.microsoft.com/office/powerpoint/2010/main" val="317445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6755F9-555B-4372-9ED7-A606B9D99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B9BFDB-90E6-4B07-89F2-23C12E6EE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64859" cy="4351338"/>
          </a:xfrm>
        </p:spPr>
        <p:txBody>
          <a:bodyPr/>
          <a:lstStyle/>
          <a:p>
            <a:r>
              <a:rPr lang="en-US" altLang="zh-CN" dirty="0"/>
              <a:t>1. 10</a:t>
            </a:r>
            <a:r>
              <a:rPr lang="zh-CN" altLang="en-US" dirty="0"/>
              <a:t>行</a:t>
            </a:r>
            <a:endParaRPr lang="en-US" altLang="zh-CN" dirty="0"/>
          </a:p>
          <a:p>
            <a:r>
              <a:rPr lang="en-US" altLang="zh-CN" dirty="0"/>
              <a:t>2. counter = 1;  counter = 2</a:t>
            </a:r>
          </a:p>
          <a:p>
            <a:r>
              <a:rPr lang="en-US" altLang="zh-CN" dirty="0"/>
              <a:t>3.  </a:t>
            </a:r>
            <a:r>
              <a:rPr lang="zh-CN" altLang="en-US" dirty="0"/>
              <a:t>第二个</a:t>
            </a:r>
            <a:r>
              <a:rPr lang="en-US" altLang="zh-CN" dirty="0"/>
              <a:t>counter = 1; </a:t>
            </a:r>
            <a:r>
              <a:rPr lang="zh-CN" altLang="en-US" dirty="0"/>
              <a:t>可以在</a:t>
            </a:r>
            <a:r>
              <a:rPr lang="en-US" altLang="zh-CN" dirty="0"/>
              <a:t>5</a:t>
            </a:r>
            <a:r>
              <a:rPr lang="zh-CN" altLang="en-US" dirty="0"/>
              <a:t>个位置（</a:t>
            </a:r>
            <a:r>
              <a:rPr lang="en-US" altLang="zh-CN" dirty="0"/>
              <a:t>01234 </a:t>
            </a:r>
            <a:r>
              <a:rPr lang="zh-CN" altLang="en-US" dirty="0"/>
              <a:t>个 </a:t>
            </a:r>
            <a:r>
              <a:rPr lang="en-US" altLang="zh-CN" dirty="0"/>
              <a:t>counter =2</a:t>
            </a:r>
            <a:r>
              <a:rPr lang="zh-CN" altLang="en-US" dirty="0"/>
              <a:t>之后）。</a:t>
            </a:r>
            <a:r>
              <a:rPr lang="en-US" altLang="zh-CN" dirty="0"/>
              <a:t>5</a:t>
            </a:r>
            <a:r>
              <a:rPr lang="zh-CN" altLang="en-US" dirty="0"/>
              <a:t>种。</a:t>
            </a:r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23FCEE2-8CE6-40E7-BFC3-D30BCF34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319" y="492745"/>
            <a:ext cx="6281870" cy="541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51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78B838-2E93-4623-A6EB-7BFA83E5C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2F2E1D-0435-454D-AAA7-FF4ACD94B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87588" cy="4351338"/>
          </a:xfrm>
        </p:spPr>
        <p:txBody>
          <a:bodyPr/>
          <a:lstStyle/>
          <a:p>
            <a:r>
              <a:rPr lang="zh-CN" altLang="en-US" dirty="0"/>
              <a:t>有多种可能，给出任何一种并给出解释即可。注意</a:t>
            </a:r>
            <a:r>
              <a:rPr lang="en-US" altLang="zh-CN" dirty="0"/>
              <a:t>SIGKILL</a:t>
            </a:r>
            <a:r>
              <a:rPr lang="zh-CN" altLang="en-US" dirty="0"/>
              <a:t>无法被</a:t>
            </a:r>
            <a:r>
              <a:rPr lang="en-US" altLang="zh-CN" dirty="0"/>
              <a:t>handler</a:t>
            </a:r>
            <a:r>
              <a:rPr lang="zh-CN" altLang="en-US" dirty="0"/>
              <a:t>捕获。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2F0A081-7493-4292-8DDC-A97150192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542" y="356214"/>
            <a:ext cx="4314681" cy="582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90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216E98-C0BF-491A-8D9A-690FDB6F5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5.3 5.4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49E546-E50F-405F-ACBB-FC48D1FF7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5.3 fd2=3</a:t>
            </a:r>
          </a:p>
          <a:p>
            <a:r>
              <a:rPr lang="en-US" altLang="zh-CN" dirty="0"/>
              <a:t>5.4 1)2)3) </a:t>
            </a:r>
            <a:r>
              <a:rPr lang="zh-CN" altLang="en-US" dirty="0"/>
              <a:t>标准</a:t>
            </a:r>
            <a:r>
              <a:rPr lang="en-US" altLang="zh-CN" dirty="0"/>
              <a:t>IO</a:t>
            </a:r>
          </a:p>
          <a:p>
            <a:pPr lvl="1"/>
            <a:r>
              <a:rPr lang="en-US" altLang="zh-CN" dirty="0"/>
              <a:t>4) </a:t>
            </a:r>
            <a:r>
              <a:rPr lang="zh-CN" altLang="en-US" dirty="0"/>
              <a:t>系统</a:t>
            </a:r>
            <a:r>
              <a:rPr lang="en-US" altLang="zh-CN" dirty="0"/>
              <a:t>IO</a:t>
            </a:r>
          </a:p>
          <a:p>
            <a:pPr lvl="1"/>
            <a:r>
              <a:rPr lang="en-US" altLang="zh-CN" dirty="0"/>
              <a:t>5) RIO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6813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CD75C1-6221-4A53-89B9-3759C699E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补充习题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ADF90E17-683A-47AE-8F90-3390CAFE40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1195" y="1382780"/>
            <a:ext cx="8045534" cy="435133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D7779FD-5D58-4303-8C29-9F611AFEA2BE}"/>
              </a:ext>
            </a:extLst>
          </p:cNvPr>
          <p:cNvSpPr txBox="1"/>
          <p:nvPr/>
        </p:nvSpPr>
        <p:spPr>
          <a:xfrm>
            <a:off x="1110343" y="1950098"/>
            <a:ext cx="1660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答案： </a:t>
            </a:r>
            <a:r>
              <a:rPr lang="en-US" altLang="zh-CN" dirty="0"/>
              <a:t>test1, test3, test4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static </a:t>
            </a:r>
            <a:r>
              <a:rPr lang="zh-CN" altLang="en-US" dirty="0"/>
              <a:t>函数需要进行重定位。</a:t>
            </a:r>
          </a:p>
        </p:txBody>
      </p:sp>
    </p:spTree>
    <p:extLst>
      <p:ext uri="{BB962C8B-B14F-4D97-AF65-F5344CB8AC3E}">
        <p14:creationId xmlns:p14="http://schemas.microsoft.com/office/powerpoint/2010/main" val="2039589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CE6C86-EDD2-4706-888D-9A60F54F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补充习题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CC583D-2297-498F-8850-49373262B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623457" cy="435133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假设文件 </a:t>
            </a:r>
            <a:r>
              <a:rPr lang="en-US" altLang="zh-CN" dirty="0"/>
              <a:t>file1.txt </a:t>
            </a:r>
            <a:r>
              <a:rPr lang="zh-CN" altLang="en-US" dirty="0"/>
              <a:t>中有一个字符串 </a:t>
            </a:r>
            <a:r>
              <a:rPr lang="en-US" altLang="zh-CN" dirty="0" err="1"/>
              <a:t>aabbccdd</a:t>
            </a:r>
            <a:r>
              <a:rPr lang="en-US" altLang="zh-CN" dirty="0"/>
              <a:t> </a:t>
            </a:r>
            <a:r>
              <a:rPr lang="zh-CN" altLang="en-US" dirty="0"/>
              <a:t>。</a:t>
            </a:r>
            <a:br>
              <a:rPr lang="en-US" altLang="zh-CN" dirty="0"/>
            </a:br>
            <a:r>
              <a:rPr lang="zh-CN" altLang="en-US" dirty="0"/>
              <a:t>下列</a:t>
            </a:r>
            <a:r>
              <a:rPr lang="en-US" altLang="zh-CN" dirty="0"/>
              <a:t>C</a:t>
            </a:r>
            <a:r>
              <a:rPr lang="zh-CN" altLang="en-US" dirty="0"/>
              <a:t>文件分别被编译成 </a:t>
            </a:r>
            <a:r>
              <a:rPr lang="en-US" altLang="zh-CN" dirty="0"/>
              <a:t>./program1 </a:t>
            </a:r>
            <a:r>
              <a:rPr lang="zh-CN" altLang="en-US" dirty="0"/>
              <a:t>和 </a:t>
            </a:r>
            <a:r>
              <a:rPr lang="en-US" altLang="zh-CN" dirty="0"/>
              <a:t>./program2 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zh-CN" altLang="en-US" dirty="0"/>
              <a:t>执行</a:t>
            </a:r>
            <a:r>
              <a:rPr lang="en-US" altLang="zh-CN" dirty="0"/>
              <a:t>program1</a:t>
            </a:r>
            <a:r>
              <a:rPr lang="zh-CN" altLang="en-US" dirty="0"/>
              <a:t>之后，文件中的文本是什么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71F2B0-FEE4-4E18-93CF-D41A66899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57" y="14714"/>
            <a:ext cx="3304762" cy="682857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35A3A61-3102-45F6-8C20-94EE1EB78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728" y="630896"/>
            <a:ext cx="3304762" cy="173333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DDB554C-0A1D-475D-B8F9-07C0F649D58F}"/>
              </a:ext>
            </a:extLst>
          </p:cNvPr>
          <p:cNvSpPr txBox="1"/>
          <p:nvPr/>
        </p:nvSpPr>
        <p:spPr>
          <a:xfrm>
            <a:off x="8472196" y="3429000"/>
            <a:ext cx="1931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答案 ： </a:t>
            </a:r>
            <a:r>
              <a:rPr lang="en-US" altLang="zh-CN" dirty="0" err="1"/>
              <a:t>ddccbbaa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91966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F69420-CC92-406B-A88E-4236EF83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补充习题答案解析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F1E6DD-D7EF-4875-8C97-9F93DBA30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注意</a:t>
            </a:r>
            <a:r>
              <a:rPr lang="en-US" altLang="zh-CN" dirty="0"/>
              <a:t>1:execl</a:t>
            </a:r>
            <a:r>
              <a:rPr lang="zh-CN" altLang="en-US" dirty="0"/>
              <a:t>会执行完成之后退出进程。</a:t>
            </a:r>
            <a:endParaRPr lang="en-US" altLang="zh-CN" dirty="0"/>
          </a:p>
          <a:p>
            <a:r>
              <a:rPr lang="zh-CN" altLang="en-US" dirty="0"/>
              <a:t>注意</a:t>
            </a:r>
            <a:r>
              <a:rPr lang="en-US" altLang="zh-CN" dirty="0"/>
              <a:t>2:</a:t>
            </a:r>
            <a:r>
              <a:rPr lang="zh-CN" altLang="en-US" dirty="0"/>
              <a:t> 父子进程</a:t>
            </a:r>
            <a:r>
              <a:rPr lang="en-US" altLang="zh-CN" dirty="0" err="1"/>
              <a:t>fd_x</a:t>
            </a:r>
            <a:r>
              <a:rPr lang="en-US" altLang="zh-CN" dirty="0"/>
              <a:t>, </a:t>
            </a:r>
            <a:r>
              <a:rPr lang="en-US" altLang="zh-CN" dirty="0" err="1"/>
              <a:t>fd_y</a:t>
            </a:r>
            <a:r>
              <a:rPr lang="zh-CN" altLang="en-US" dirty="0"/>
              <a:t>虽然是不同的量，但是他们对应的操作系统维护的文件表是同一个文件。故而子进程对于指针位置的修改影响父进程。</a:t>
            </a:r>
            <a:endParaRPr lang="en-US" altLang="zh-CN" dirty="0"/>
          </a:p>
          <a:p>
            <a:r>
              <a:rPr lang="en-US" altLang="zh-CN" dirty="0"/>
              <a:t>fork </a:t>
            </a:r>
            <a:r>
              <a:rPr lang="zh-CN" altLang="en-US" dirty="0"/>
              <a:t>之前父进程： </a:t>
            </a:r>
            <a:r>
              <a:rPr lang="en-US" altLang="zh-CN" dirty="0"/>
              <a:t>(z)aa(x)bb(y)</a:t>
            </a:r>
            <a:r>
              <a:rPr lang="en-US" altLang="zh-CN" dirty="0" err="1"/>
              <a:t>ccdd</a:t>
            </a:r>
            <a:r>
              <a:rPr lang="en-US" altLang="zh-CN" dirty="0"/>
              <a:t> </a:t>
            </a:r>
            <a:r>
              <a:rPr lang="en-US" altLang="zh-CN" dirty="0" err="1"/>
              <a:t>buf:aaaabb</a:t>
            </a:r>
            <a:endParaRPr lang="en-US" altLang="zh-CN" dirty="0"/>
          </a:p>
          <a:p>
            <a:r>
              <a:rPr lang="en-US" altLang="zh-CN" dirty="0"/>
              <a:t>fork </a:t>
            </a:r>
            <a:r>
              <a:rPr lang="zh-CN" altLang="en-US" dirty="0"/>
              <a:t>之中： 字符串被改写为 </a:t>
            </a:r>
            <a:r>
              <a:rPr lang="en-US" altLang="zh-CN" dirty="0" err="1"/>
              <a:t>aaccccdd</a:t>
            </a:r>
            <a:endParaRPr lang="en-US" altLang="zh-CN" dirty="0"/>
          </a:p>
          <a:p>
            <a:r>
              <a:rPr lang="en-US" altLang="zh-CN" dirty="0"/>
              <a:t>fork </a:t>
            </a:r>
            <a:r>
              <a:rPr lang="zh-CN" altLang="en-US" dirty="0"/>
              <a:t>之后父进程： </a:t>
            </a:r>
            <a:r>
              <a:rPr lang="en-US" altLang="zh-CN" dirty="0"/>
              <a:t>(z)</a:t>
            </a:r>
            <a:r>
              <a:rPr lang="en-US" altLang="zh-CN" dirty="0" err="1"/>
              <a:t>aacc</a:t>
            </a:r>
            <a:r>
              <a:rPr lang="en-US" altLang="zh-CN" dirty="0"/>
              <a:t>(x)cc(y)dd </a:t>
            </a:r>
            <a:r>
              <a:rPr lang="en-US" altLang="zh-CN" dirty="0" err="1"/>
              <a:t>buf</a:t>
            </a:r>
            <a:r>
              <a:rPr lang="en-US" altLang="zh-CN" dirty="0"/>
              <a:t>: </a:t>
            </a:r>
            <a:r>
              <a:rPr lang="en-US" altLang="zh-CN" dirty="0" err="1"/>
              <a:t>aaaabb</a:t>
            </a:r>
            <a:endParaRPr lang="en-US" altLang="zh-CN" dirty="0"/>
          </a:p>
          <a:p>
            <a:r>
              <a:rPr lang="zh-CN" altLang="en-US" dirty="0"/>
              <a:t>然后依次执行后续指令。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2340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16C675-122E-4319-9C0E-3D5C21BC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补充习题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BE56D6-27C0-4FFE-B87B-46E385788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37857" cy="4351338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老师的办公室有一个空白板。老师会在白板为空时往白板上写一道物理题或一道化学题。如果是一道物理题，喜爱</a:t>
            </a:r>
            <a:br>
              <a:rPr lang="zh-CN" altLang="en-US" dirty="0"/>
            </a:br>
            <a:r>
              <a:rPr lang="zh-CN" altLang="en-US" dirty="0"/>
              <a:t>物理的小</a:t>
            </a:r>
            <a:r>
              <a:rPr lang="en-US" altLang="zh-CN" dirty="0"/>
              <a:t>A</a:t>
            </a:r>
            <a:r>
              <a:rPr lang="zh-CN" altLang="en-US" dirty="0"/>
              <a:t>会解答出这道题并把题目擦掉，如果是一道化学题，喜爱化学的小</a:t>
            </a:r>
            <a:r>
              <a:rPr lang="en-US" altLang="zh-CN" dirty="0"/>
              <a:t>B</a:t>
            </a:r>
            <a:r>
              <a:rPr lang="zh-CN" altLang="en-US" dirty="0"/>
              <a:t>会解答出这道题并把题目擦掉，请使</a:t>
            </a:r>
            <a:br>
              <a:rPr lang="zh-CN" altLang="en-US" dirty="0"/>
            </a:br>
            <a:r>
              <a:rPr lang="zh-CN" altLang="en-US" dirty="0"/>
              <a:t>用信号量和 </a:t>
            </a:r>
            <a:r>
              <a:rPr lang="en-US" altLang="zh-CN" dirty="0"/>
              <a:t>P </a:t>
            </a:r>
            <a:r>
              <a:rPr lang="zh-CN" altLang="en-US" dirty="0"/>
              <a:t>、 </a:t>
            </a:r>
            <a:r>
              <a:rPr lang="en-US" altLang="zh-CN" dirty="0"/>
              <a:t>V </a:t>
            </a:r>
            <a:r>
              <a:rPr lang="zh-CN" altLang="en-US" dirty="0"/>
              <a:t>原语实现老师、小</a:t>
            </a:r>
            <a:r>
              <a:rPr lang="en-US" altLang="zh-CN" dirty="0"/>
              <a:t>A</a:t>
            </a:r>
            <a:r>
              <a:rPr lang="zh-CN" altLang="en-US" dirty="0"/>
              <a:t>、小</a:t>
            </a:r>
            <a:r>
              <a:rPr lang="en-US" altLang="zh-CN" dirty="0"/>
              <a:t>B</a:t>
            </a:r>
            <a:r>
              <a:rPr lang="zh-CN" altLang="en-US" dirty="0"/>
              <a:t>三者的同步。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BE47A4-2EFF-45A1-A189-4E783EA7C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752" y="159540"/>
            <a:ext cx="4695238" cy="6333333"/>
          </a:xfrm>
          <a:prstGeom prst="rect">
            <a:avLst/>
          </a:prstGeom>
        </p:spPr>
      </p:pic>
      <p:sp>
        <p:nvSpPr>
          <p:cNvPr id="5" name="内容占位符 2">
            <a:extLst>
              <a:ext uri="{FF2B5EF4-FFF2-40B4-BE49-F238E27FC236}">
                <a16:creationId xmlns:a16="http://schemas.microsoft.com/office/drawing/2014/main" id="{074DCEF0-3913-44EA-A495-D743B3C032A4}"/>
              </a:ext>
            </a:extLst>
          </p:cNvPr>
          <p:cNvSpPr txBox="1">
            <a:spLocks/>
          </p:cNvSpPr>
          <p:nvPr/>
        </p:nvSpPr>
        <p:spPr>
          <a:xfrm>
            <a:off x="8654143" y="1464841"/>
            <a:ext cx="35378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5E6035A-06D1-45F6-9871-499E243A81C7}"/>
              </a:ext>
            </a:extLst>
          </p:cNvPr>
          <p:cNvSpPr txBox="1">
            <a:spLocks/>
          </p:cNvSpPr>
          <p:nvPr/>
        </p:nvSpPr>
        <p:spPr>
          <a:xfrm>
            <a:off x="8396967" y="1496963"/>
            <a:ext cx="35378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A: 1</a:t>
            </a:r>
          </a:p>
          <a:p>
            <a:r>
              <a:rPr lang="en-US" altLang="zh-CN" dirty="0"/>
              <a:t>B: 0</a:t>
            </a:r>
          </a:p>
          <a:p>
            <a:r>
              <a:rPr lang="en-US" altLang="zh-CN" dirty="0"/>
              <a:t>C: 0</a:t>
            </a:r>
          </a:p>
          <a:p>
            <a:r>
              <a:rPr lang="en-US" altLang="zh-CN" dirty="0"/>
              <a:t>D: P(&amp;board)</a:t>
            </a:r>
          </a:p>
          <a:p>
            <a:r>
              <a:rPr lang="en-US" altLang="zh-CN" dirty="0"/>
              <a:t>E: V(&amp;physics)</a:t>
            </a:r>
          </a:p>
          <a:p>
            <a:r>
              <a:rPr lang="en-US" altLang="zh-CN" dirty="0"/>
              <a:t>F: V(&amp;chemistry)</a:t>
            </a:r>
          </a:p>
          <a:p>
            <a:r>
              <a:rPr lang="en-US" altLang="zh-CN" dirty="0"/>
              <a:t>G: &amp;physics</a:t>
            </a:r>
          </a:p>
          <a:p>
            <a:r>
              <a:rPr lang="en-US" altLang="zh-CN" dirty="0"/>
              <a:t>H: &amp;board</a:t>
            </a:r>
          </a:p>
          <a:p>
            <a:r>
              <a:rPr lang="en-US" altLang="zh-CN" dirty="0"/>
              <a:t>I: &amp;chemistry</a:t>
            </a:r>
          </a:p>
          <a:p>
            <a:r>
              <a:rPr lang="en-US" altLang="zh-CN" dirty="0"/>
              <a:t>J: &amp;board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6816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acman">
  <a:themeElements>
    <a:clrScheme name="自定义 1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6D81D5"/>
      </a:accent2>
      <a:accent3>
        <a:srgbClr val="36A5E2"/>
      </a:accent3>
      <a:accent4>
        <a:srgbClr val="3ECEC7"/>
      </a:accent4>
      <a:accent5>
        <a:srgbClr val="3BDDA3"/>
      </a:accent5>
      <a:accent6>
        <a:srgbClr val="EBA53D"/>
      </a:accent6>
      <a:hlink>
        <a:srgbClr val="69A020"/>
      </a:hlink>
      <a:folHlink>
        <a:srgbClr val="8C8C8C"/>
      </a:folHlink>
    </a:clrScheme>
    <a:fontScheme name="自定义 3">
      <a:majorFont>
        <a:latin typeface="Trebuchet MS"/>
        <a:ea typeface="等线"/>
        <a:cs typeface=""/>
      </a:majorFont>
      <a:minorFont>
        <a:latin typeface="Cambria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cman" id="{CB8CF0F5-279E-40C0-B561-CF967840A506}" vid="{E2E308C7-F417-4714-9767-9DEB470D7051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pacman</Template>
  <TotalTime>78</TotalTime>
  <Words>863</Words>
  <Application>Microsoft Office PowerPoint</Application>
  <PresentationFormat>宽屏</PresentationFormat>
  <Paragraphs>92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华文中宋</vt:lpstr>
      <vt:lpstr>Arial</vt:lpstr>
      <vt:lpstr>Cambria</vt:lpstr>
      <vt:lpstr>Trebuchet MS</vt:lpstr>
      <vt:lpstr>pacman</vt:lpstr>
      <vt:lpstr>第二、四、五次作业讲解</vt:lpstr>
      <vt:lpstr>2.1 </vt:lpstr>
      <vt:lpstr>2.4</vt:lpstr>
      <vt:lpstr>2.6</vt:lpstr>
      <vt:lpstr>其他题目</vt:lpstr>
      <vt:lpstr>4.1</vt:lpstr>
      <vt:lpstr>4.2</vt:lpstr>
      <vt:lpstr>4.3</vt:lpstr>
      <vt:lpstr>5.1</vt:lpstr>
      <vt:lpstr>5.2</vt:lpstr>
      <vt:lpstr>5.3 5.4</vt:lpstr>
      <vt:lpstr>补充习题</vt:lpstr>
      <vt:lpstr>补充习题</vt:lpstr>
      <vt:lpstr>补充习题答案解析</vt:lpstr>
      <vt:lpstr>补充习题3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第二、四、五次作业讲解</dc:title>
  <dc:creator>david wang</dc:creator>
  <cp:lastModifiedBy>david wang</cp:lastModifiedBy>
  <cp:revision>14</cp:revision>
  <dcterms:created xsi:type="dcterms:W3CDTF">2024-01-01T11:17:28Z</dcterms:created>
  <dcterms:modified xsi:type="dcterms:W3CDTF">2024-01-03T10:11:24Z</dcterms:modified>
</cp:coreProperties>
</file>