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showSpecialPlsOnTitleSld="0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270" r:id="rId2"/>
    <p:sldId id="357" r:id="rId3"/>
    <p:sldId id="327" r:id="rId4"/>
    <p:sldId id="341" r:id="rId5"/>
    <p:sldId id="342" r:id="rId6"/>
    <p:sldId id="343" r:id="rId7"/>
    <p:sldId id="358" r:id="rId8"/>
    <p:sldId id="344" r:id="rId9"/>
    <p:sldId id="345" r:id="rId10"/>
    <p:sldId id="346" r:id="rId11"/>
    <p:sldId id="347" r:id="rId12"/>
    <p:sldId id="348" r:id="rId13"/>
    <p:sldId id="359" r:id="rId14"/>
    <p:sldId id="349" r:id="rId15"/>
    <p:sldId id="360" r:id="rId16"/>
    <p:sldId id="350" r:id="rId17"/>
    <p:sldId id="361" r:id="rId18"/>
    <p:sldId id="362" r:id="rId19"/>
    <p:sldId id="351" r:id="rId20"/>
    <p:sldId id="352" r:id="rId21"/>
    <p:sldId id="363" r:id="rId22"/>
    <p:sldId id="353" r:id="rId23"/>
    <p:sldId id="365" r:id="rId24"/>
    <p:sldId id="355" r:id="rId25"/>
    <p:sldId id="356" r:id="rId26"/>
    <p:sldId id="364" r:id="rId27"/>
    <p:sldId id="340" r:id="rId28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327BD4"/>
    <a:srgbClr val="2D4B71"/>
    <a:srgbClr val="00456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666" autoAdjust="0"/>
    <p:restoredTop sz="72203" autoAdjust="0"/>
  </p:normalViewPr>
  <p:slideViewPr>
    <p:cSldViewPr>
      <p:cViewPr varScale="1">
        <p:scale>
          <a:sx n="80" d="100"/>
          <a:sy n="80" d="100"/>
        </p:scale>
        <p:origin x="2778" y="90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8" d="100"/>
          <a:sy n="88" d="100"/>
        </p:scale>
        <p:origin x="-3822" y="-12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AC45D1-8D03-4D9C-BBC3-3E5DA5095C62}" type="datetimeFigureOut">
              <a:rPr lang="de-DE" smtClean="0"/>
              <a:t>29.05.2019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EB83D2B-F255-4151-A4AD-D944F5910B0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34826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C828ECF-B3C1-4E4F-9865-50F77777ECCD}" type="datetimeFigureOut">
              <a:rPr lang="de-DE" smtClean="0"/>
              <a:t>29.05.2019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552ABC-15D8-4868-B2CB-F64D1FBF37EE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694110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 smtClean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52ABC-15D8-4868-B2CB-F64D1FBF37EE}" type="slidenum">
              <a:rPr lang="de-DE" smtClean="0"/>
              <a:t>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39583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52ABC-15D8-4868-B2CB-F64D1FBF37EE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345804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52ABC-15D8-4868-B2CB-F64D1FBF37EE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28183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52ABC-15D8-4868-B2CB-F64D1FBF37EE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163159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52ABC-15D8-4868-B2CB-F64D1FBF37EE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4988908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52ABC-15D8-4868-B2CB-F64D1FBF37EE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926558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比如线程</a:t>
            </a:r>
            <a:r>
              <a:rPr lang="en-US" altLang="zh-CN" dirty="0" smtClean="0"/>
              <a:t>0</a:t>
            </a:r>
            <a:r>
              <a:rPr lang="zh-CN" altLang="en-US" dirty="0" smtClean="0"/>
              <a:t>操作</a:t>
            </a:r>
            <a:r>
              <a:rPr lang="en-US" altLang="zh-CN" dirty="0" smtClean="0"/>
              <a:t>delete2</a:t>
            </a:r>
            <a:r>
              <a:rPr lang="zh-CN" altLang="en-US" dirty="0" smtClean="0"/>
              <a:t>，线程</a:t>
            </a:r>
            <a:r>
              <a:rPr lang="en-US" altLang="zh-CN" dirty="0" smtClean="0"/>
              <a:t>1</a:t>
            </a:r>
            <a:r>
              <a:rPr lang="zh-CN" altLang="en-US" dirty="0" smtClean="0"/>
              <a:t>操作</a:t>
            </a:r>
            <a:r>
              <a:rPr lang="en-US" altLang="zh-CN" dirty="0" smtClean="0"/>
              <a:t>delete3</a:t>
            </a:r>
            <a:r>
              <a:rPr lang="zh-CN" altLang="en-US" dirty="0" smtClean="0"/>
              <a:t>。导致链表断裂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52ABC-15D8-4868-B2CB-F64D1FBF37EE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975453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 smtClean="0"/>
              <a:t>比如线程</a:t>
            </a:r>
            <a:r>
              <a:rPr lang="en-US" altLang="zh-CN" dirty="0" smtClean="0"/>
              <a:t>0</a:t>
            </a:r>
            <a:r>
              <a:rPr lang="zh-CN" altLang="en-US" dirty="0" smtClean="0"/>
              <a:t>操作</a:t>
            </a:r>
            <a:r>
              <a:rPr lang="en-US" altLang="zh-CN" dirty="0" smtClean="0"/>
              <a:t>delete3</a:t>
            </a:r>
            <a:r>
              <a:rPr lang="zh-CN" altLang="en-US" dirty="0" smtClean="0"/>
              <a:t>，线程</a:t>
            </a:r>
            <a:r>
              <a:rPr lang="en-US" altLang="zh-CN" dirty="0" smtClean="0"/>
              <a:t>1</a:t>
            </a:r>
            <a:r>
              <a:rPr lang="zh-CN" altLang="en-US" dirty="0" smtClean="0"/>
              <a:t>操作</a:t>
            </a:r>
            <a:r>
              <a:rPr lang="en-US" altLang="zh-CN" dirty="0" smtClean="0"/>
              <a:t>insert2</a:t>
            </a:r>
            <a:r>
              <a:rPr lang="zh-CN" altLang="en-US" dirty="0" smtClean="0"/>
              <a:t>，线程</a:t>
            </a:r>
            <a:r>
              <a:rPr lang="en-US" altLang="zh-CN" dirty="0" smtClean="0"/>
              <a:t>1</a:t>
            </a:r>
            <a:r>
              <a:rPr lang="zh-CN" altLang="en-US" dirty="0" smtClean="0"/>
              <a:t>将</a:t>
            </a:r>
            <a:r>
              <a:rPr lang="en-US" altLang="zh-CN" dirty="0" smtClean="0"/>
              <a:t>2</a:t>
            </a:r>
            <a:r>
              <a:rPr lang="zh-CN" altLang="en-US" dirty="0" smtClean="0"/>
              <a:t>的</a:t>
            </a:r>
            <a:r>
              <a:rPr lang="en-US" altLang="zh-CN" dirty="0" smtClean="0"/>
              <a:t>next</a:t>
            </a:r>
            <a:r>
              <a:rPr lang="zh-CN" altLang="en-US" dirty="0" smtClean="0"/>
              <a:t>指向</a:t>
            </a:r>
            <a:r>
              <a:rPr lang="en-US" altLang="zh-CN" dirty="0" smtClean="0"/>
              <a:t>3</a:t>
            </a:r>
            <a:r>
              <a:rPr lang="zh-CN" altLang="en-US" dirty="0" smtClean="0"/>
              <a:t>后，线程</a:t>
            </a:r>
            <a:r>
              <a:rPr lang="en-US" altLang="zh-CN" dirty="0" smtClean="0"/>
              <a:t>0</a:t>
            </a:r>
            <a:r>
              <a:rPr lang="zh-CN" altLang="en-US" dirty="0" smtClean="0"/>
              <a:t>可能</a:t>
            </a:r>
            <a:r>
              <a:rPr lang="en-US" altLang="zh-CN" dirty="0" smtClean="0"/>
              <a:t>free3</a:t>
            </a:r>
            <a:r>
              <a:rPr lang="zh-CN" altLang="en-US" dirty="0" smtClean="0"/>
              <a:t>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52ABC-15D8-4868-B2CB-F64D1FBF37EE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694275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zh-CN" altLang="en-US" dirty="0" smtClean="0"/>
              <a:t>线程</a:t>
            </a:r>
            <a:r>
              <a:rPr lang="en-US" altLang="zh-CN" dirty="0" smtClean="0"/>
              <a:t>0</a:t>
            </a:r>
            <a:r>
              <a:rPr lang="zh-CN" altLang="en-US" dirty="0" smtClean="0"/>
              <a:t>执行</a:t>
            </a:r>
            <a:r>
              <a:rPr lang="en-US" altLang="zh-CN" dirty="0" smtClean="0"/>
              <a:t>member5</a:t>
            </a:r>
            <a:r>
              <a:rPr lang="zh-CN" altLang="en-US" dirty="0" smtClean="0"/>
              <a:t>时，报告在链表中，然而可能已被删除</a:t>
            </a:r>
            <a:endParaRPr lang="en-US" altLang="zh-CN" dirty="0" smtClean="0"/>
          </a:p>
          <a:p>
            <a:pPr marL="228600" indent="-228600">
              <a:buAutoNum type="arabicPeriod"/>
            </a:pPr>
            <a:r>
              <a:rPr lang="zh-CN" altLang="en-US" dirty="0" smtClean="0"/>
              <a:t>线程</a:t>
            </a:r>
            <a:r>
              <a:rPr lang="en-US" altLang="zh-CN" dirty="0" smtClean="0"/>
              <a:t>0</a:t>
            </a:r>
            <a:r>
              <a:rPr lang="zh-CN" altLang="en-US" dirty="0" smtClean="0"/>
              <a:t>正在执行</a:t>
            </a:r>
            <a:r>
              <a:rPr lang="en-US" altLang="zh-CN" dirty="0" smtClean="0"/>
              <a:t>member8</a:t>
            </a:r>
            <a:r>
              <a:rPr lang="zh-CN" altLang="en-US" dirty="0" smtClean="0"/>
              <a:t>时，线程</a:t>
            </a:r>
            <a:r>
              <a:rPr lang="en-US" altLang="zh-CN" dirty="0" smtClean="0"/>
              <a:t>1</a:t>
            </a:r>
            <a:r>
              <a:rPr lang="zh-CN" altLang="en-US" dirty="0" smtClean="0"/>
              <a:t>可能在线程</a:t>
            </a:r>
            <a:r>
              <a:rPr lang="en-US" altLang="zh-CN" dirty="0" smtClean="0"/>
              <a:t>0</a:t>
            </a:r>
            <a:r>
              <a:rPr lang="zh-CN" altLang="en-US" dirty="0" smtClean="0"/>
              <a:t>查找到存储</a:t>
            </a:r>
            <a:r>
              <a:rPr lang="en-US" altLang="zh-CN" dirty="0" smtClean="0"/>
              <a:t>8</a:t>
            </a:r>
            <a:r>
              <a:rPr lang="zh-CN" altLang="en-US" dirty="0" smtClean="0"/>
              <a:t>的结点前先释放了</a:t>
            </a:r>
            <a:r>
              <a:rPr lang="en-US" altLang="zh-CN" dirty="0" smtClean="0"/>
              <a:t>5</a:t>
            </a:r>
            <a:r>
              <a:rPr lang="zh-CN" altLang="en-US" dirty="0" smtClean="0"/>
              <a:t>结点。线程</a:t>
            </a:r>
            <a:r>
              <a:rPr lang="en-US" altLang="zh-CN" dirty="0" smtClean="0"/>
              <a:t>0</a:t>
            </a:r>
            <a:r>
              <a:rPr lang="zh-CN" altLang="en-US" dirty="0" smtClean="0"/>
              <a:t>执行</a:t>
            </a:r>
            <a:r>
              <a:rPr lang="en-US" altLang="zh-CN" dirty="0" smtClean="0"/>
              <a:t>next</a:t>
            </a:r>
            <a:r>
              <a:rPr lang="zh-CN" altLang="en-US" dirty="0" smtClean="0"/>
              <a:t>时存在段违规。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52ABC-15D8-4868-B2CB-F64D1FBF37EE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775339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同时在节点</a:t>
            </a:r>
            <a:r>
              <a:rPr lang="en-US" altLang="zh-CN" dirty="0" smtClean="0"/>
              <a:t>1</a:t>
            </a:r>
            <a:r>
              <a:rPr lang="zh-CN" altLang="en-US" dirty="0" smtClean="0"/>
              <a:t>位置进行插入操作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52ABC-15D8-4868-B2CB-F64D1FBF37EE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18922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线程</a:t>
            </a:r>
            <a:r>
              <a:rPr lang="en-US" altLang="zh-CN" dirty="0" smtClean="0"/>
              <a:t>1</a:t>
            </a:r>
            <a:r>
              <a:rPr lang="zh-CN" altLang="en-US" dirty="0" smtClean="0"/>
              <a:t>插入的正好是线程</a:t>
            </a:r>
            <a:r>
              <a:rPr lang="en-US" altLang="zh-CN" dirty="0" smtClean="0"/>
              <a:t>0</a:t>
            </a:r>
            <a:r>
              <a:rPr lang="zh-CN" altLang="en-US" dirty="0" smtClean="0"/>
              <a:t>所查找的元素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52ABC-15D8-4868-B2CB-F64D1FBF37EE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434910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52ABC-15D8-4868-B2CB-F64D1FBF37EE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410161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52ABC-15D8-4868-B2CB-F64D1FBF37EE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9753098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逻辑与 逻辑或 按位与 按位或 按位异或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52ABC-15D8-4868-B2CB-F64D1FBF37EE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724582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逻辑与 逻辑或 按位与 按位或 按位异或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52ABC-15D8-4868-B2CB-F64D1FBF37EE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418017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52ABC-15D8-4868-B2CB-F64D1FBF37EE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247109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52ABC-15D8-4868-B2CB-F64D1FBF37EE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36626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52ABC-15D8-4868-B2CB-F64D1FBF37EE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0787929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52ABC-15D8-4868-B2CB-F64D1FBF37EE}" type="slidenum">
              <a:rPr lang="de-DE" smtClean="0"/>
              <a:t>18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776080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52ABC-15D8-4868-B2CB-F64D1FBF37EE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99567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52ABC-15D8-4868-B2CB-F64D1FBF37EE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413250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zh-CN" altLang="en-US" dirty="0" smtClean="0"/>
              <a:t>只有</a:t>
            </a:r>
            <a:r>
              <a:rPr lang="en-US" altLang="zh-CN" dirty="0" smtClean="0"/>
              <a:t>e</a:t>
            </a:r>
            <a:r>
              <a:rPr lang="zh-CN" altLang="en-US" dirty="0" smtClean="0"/>
              <a:t>中所述的</a:t>
            </a:r>
            <a:r>
              <a:rPr lang="en-US" altLang="zh-CN" dirty="0" smtClean="0"/>
              <a:t>1</a:t>
            </a:r>
            <a:r>
              <a:rPr lang="zh-CN" altLang="en-US" dirty="0" smtClean="0"/>
              <a:t>种不会引起伪共享，也即线程</a:t>
            </a:r>
            <a:r>
              <a:rPr lang="en-US" altLang="zh-CN" dirty="0" smtClean="0"/>
              <a:t>0</a:t>
            </a:r>
            <a:r>
              <a:rPr lang="zh-CN" altLang="en-US" dirty="0" smtClean="0"/>
              <a:t>和</a:t>
            </a:r>
            <a:r>
              <a:rPr lang="en-US" altLang="zh-CN" dirty="0" smtClean="0"/>
              <a:t>1</a:t>
            </a:r>
            <a:r>
              <a:rPr lang="zh-CN" altLang="en-US" dirty="0" smtClean="0"/>
              <a:t>一组并且缓存行的一半开头是</a:t>
            </a:r>
            <a:r>
              <a:rPr lang="en-US" altLang="zh-CN" dirty="0" smtClean="0"/>
              <a:t>y[0].</a:t>
            </a:r>
            <a:r>
              <a:rPr lang="zh-CN" altLang="en-US" dirty="0" smtClean="0"/>
              <a:t>首先如果线程</a:t>
            </a:r>
            <a:r>
              <a:rPr lang="en-US" altLang="zh-CN" dirty="0" smtClean="0"/>
              <a:t>0</a:t>
            </a:r>
            <a:r>
              <a:rPr lang="zh-CN" altLang="en-US" dirty="0" smtClean="0"/>
              <a:t>和</a:t>
            </a:r>
            <a:r>
              <a:rPr lang="en-US" altLang="zh-CN" dirty="0" smtClean="0"/>
              <a:t>2</a:t>
            </a:r>
            <a:r>
              <a:rPr lang="zh-CN" altLang="en-US" dirty="0" smtClean="0"/>
              <a:t>或</a:t>
            </a:r>
            <a:r>
              <a:rPr lang="en-US" altLang="zh-CN" dirty="0" smtClean="0"/>
              <a:t>3</a:t>
            </a:r>
            <a:r>
              <a:rPr lang="zh-CN" altLang="en-US" dirty="0" smtClean="0"/>
              <a:t>一组显然会覆盖到另一个处理器要处理的内容，而如果线程</a:t>
            </a:r>
            <a:r>
              <a:rPr lang="en-US" altLang="zh-CN" dirty="0" smtClean="0"/>
              <a:t>0</a:t>
            </a:r>
            <a:r>
              <a:rPr lang="zh-CN" altLang="en-US" dirty="0" smtClean="0"/>
              <a:t>和线程</a:t>
            </a:r>
            <a:r>
              <a:rPr lang="en-US" altLang="zh-CN" dirty="0" smtClean="0"/>
              <a:t>1</a:t>
            </a:r>
            <a:r>
              <a:rPr lang="zh-CN" altLang="en-US" dirty="0" smtClean="0"/>
              <a:t>一组，为了处理</a:t>
            </a:r>
            <a:r>
              <a:rPr lang="en-US" altLang="zh-CN" dirty="0" smtClean="0"/>
              <a:t>y[0]..y[4]</a:t>
            </a:r>
            <a:r>
              <a:rPr lang="zh-CN" altLang="en-US" dirty="0" smtClean="0"/>
              <a:t>又不干扰</a:t>
            </a:r>
            <a:r>
              <a:rPr lang="en-US" altLang="zh-CN" dirty="0" smtClean="0"/>
              <a:t>y[5]</a:t>
            </a:r>
            <a:r>
              <a:rPr lang="zh-CN" altLang="en-US" dirty="0" smtClean="0"/>
              <a:t>必须让缓存行的末尾也是</a:t>
            </a:r>
            <a:r>
              <a:rPr lang="en-US" altLang="zh-CN" dirty="0" smtClean="0"/>
              <a:t>y[4]</a:t>
            </a:r>
            <a:r>
              <a:rPr lang="zh-CN" altLang="en-US" dirty="0" smtClean="0"/>
              <a:t>的末尾，这样只剩下唯一的一种方案。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52ABC-15D8-4868-B2CB-F64D1FBF37EE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6439124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52ABC-15D8-4868-B2CB-F64D1FBF37EE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860580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52ABC-15D8-4868-B2CB-F64D1FBF37EE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3166045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52ABC-15D8-4868-B2CB-F64D1FBF37EE}" type="slidenum">
              <a:rPr lang="de-DE" smtClean="0"/>
              <a:t>24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6935017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4552ABC-15D8-4868-B2CB-F64D1FBF37EE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56944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platzhalter 10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248232"/>
            <a:ext cx="9144000" cy="1468800"/>
          </a:xfrm>
        </p:spPr>
        <p:txBody>
          <a:bodyPr anchor="b"/>
          <a:lstStyle>
            <a:lvl1pPr marL="0" indent="0" algn="ctr">
              <a:buNone/>
              <a:defRPr lang="en-US" sz="30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Audio Visual Template</a:t>
            </a:r>
            <a:br>
              <a:rPr lang="en-US" dirty="0" smtClean="0"/>
            </a:br>
            <a:r>
              <a:rPr lang="en-US" dirty="0" smtClean="0"/>
              <a:t>prepared by Jano Gebelein</a:t>
            </a:r>
          </a:p>
        </p:txBody>
      </p:sp>
      <p:sp>
        <p:nvSpPr>
          <p:cNvPr id="12" name="Textplatzhalt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3888000"/>
            <a:ext cx="9144000" cy="1053168"/>
          </a:xfrm>
        </p:spPr>
        <p:txBody>
          <a:bodyPr anchor="t"/>
          <a:lstStyle>
            <a:lvl1pPr marL="0" indent="0" algn="ctr">
              <a:buNone/>
              <a:defRPr lang="en-US" sz="1800" b="1" kern="1200" dirty="0">
                <a:solidFill>
                  <a:schemeClr val="bg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your name here</a:t>
            </a:r>
            <a:br>
              <a:rPr lang="en-US" dirty="0" smtClean="0"/>
            </a:br>
            <a:r>
              <a:rPr lang="en-US" dirty="0" smtClean="0"/>
              <a:t>your affiliation here</a:t>
            </a:r>
          </a:p>
        </p:txBody>
      </p:sp>
      <p:sp>
        <p:nvSpPr>
          <p:cNvPr id="13" name="Textplatzhalter 10"/>
          <p:cNvSpPr>
            <a:spLocks noGrp="1"/>
          </p:cNvSpPr>
          <p:nvPr>
            <p:ph type="body" sz="quarter" idx="12" hasCustomPrompt="1"/>
          </p:nvPr>
        </p:nvSpPr>
        <p:spPr>
          <a:xfrm>
            <a:off x="0" y="5414400"/>
            <a:ext cx="9144000" cy="460800"/>
          </a:xfrm>
        </p:spPr>
        <p:txBody>
          <a:bodyPr anchor="ctr"/>
          <a:lstStyle>
            <a:lvl1pPr marL="0" indent="0" algn="ctr">
              <a:buNone/>
              <a:defRPr lang="en-US" sz="1800" b="1" kern="120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Logos are allowed on this page only!</a:t>
            </a:r>
          </a:p>
        </p:txBody>
      </p:sp>
      <p:sp>
        <p:nvSpPr>
          <p:cNvPr id="2" name="矩形 1"/>
          <p:cNvSpPr/>
          <p:nvPr userDrawn="1"/>
        </p:nvSpPr>
        <p:spPr>
          <a:xfrm>
            <a:off x="0" y="-171400"/>
            <a:ext cx="9144000" cy="76470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3" name="任意多边形 2"/>
          <p:cNvSpPr/>
          <p:nvPr userDrawn="1"/>
        </p:nvSpPr>
        <p:spPr>
          <a:xfrm rot="60000">
            <a:off x="0" y="414922"/>
            <a:ext cx="9144000" cy="596521"/>
          </a:xfrm>
          <a:custGeom>
            <a:avLst/>
            <a:gdLst>
              <a:gd name="connsiteX0" fmla="*/ 307756 w 9845336"/>
              <a:gd name="connsiteY0" fmla="*/ 180468 h 596521"/>
              <a:gd name="connsiteX1" fmla="*/ 2358229 w 9845336"/>
              <a:gd name="connsiteY1" fmla="*/ 596104 h 596521"/>
              <a:gd name="connsiteX2" fmla="*/ 4066956 w 9845336"/>
              <a:gd name="connsiteY2" fmla="*/ 263595 h 596521"/>
              <a:gd name="connsiteX3" fmla="*/ 7456702 w 9845336"/>
              <a:gd name="connsiteY3" fmla="*/ 531450 h 596521"/>
              <a:gd name="connsiteX4" fmla="*/ 9516411 w 9845336"/>
              <a:gd name="connsiteY4" fmla="*/ 14213 h 596521"/>
              <a:gd name="connsiteX5" fmla="*/ 307756 w 9845336"/>
              <a:gd name="connsiteY5" fmla="*/ 180468 h 596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845336" h="596521">
                <a:moveTo>
                  <a:pt x="307756" y="180468"/>
                </a:moveTo>
                <a:cubicBezTo>
                  <a:pt x="-885274" y="277450"/>
                  <a:pt x="1731696" y="582250"/>
                  <a:pt x="2358229" y="596104"/>
                </a:cubicBezTo>
                <a:cubicBezTo>
                  <a:pt x="2984762" y="609958"/>
                  <a:pt x="3217211" y="274371"/>
                  <a:pt x="4066956" y="263595"/>
                </a:cubicBezTo>
                <a:cubicBezTo>
                  <a:pt x="4916701" y="252819"/>
                  <a:pt x="6548460" y="573014"/>
                  <a:pt x="7456702" y="531450"/>
                </a:cubicBezTo>
                <a:cubicBezTo>
                  <a:pt x="8364945" y="489886"/>
                  <a:pt x="10703284" y="71171"/>
                  <a:pt x="9516411" y="14213"/>
                </a:cubicBezTo>
                <a:cubicBezTo>
                  <a:pt x="8329538" y="-42745"/>
                  <a:pt x="1500786" y="83486"/>
                  <a:pt x="307756" y="180468"/>
                </a:cubicBez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31866239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>
            <a:normAutofit/>
          </a:bodyPr>
          <a:lstStyle>
            <a:lvl1pPr marL="257175" indent="-257175">
              <a:buFont typeface="Calibri" panose="020F0502020204030204" pitchFamily="34" charset="0"/>
              <a:buChar char="•"/>
              <a:defRPr sz="2100" b="1" u="none">
                <a:latin typeface="+mn-lt"/>
              </a:defRPr>
            </a:lvl1pPr>
            <a:lvl2pPr marL="557213" indent="-214313">
              <a:buFont typeface="Calibri" panose="020F0502020204030204" pitchFamily="34" charset="0"/>
              <a:buChar char="•"/>
              <a:defRPr sz="2100" b="1" u="none">
                <a:latin typeface="+mn-lt"/>
              </a:defRPr>
            </a:lvl2pPr>
            <a:lvl3pPr marL="857250" indent="-171450">
              <a:buFont typeface="Calibri" panose="020F0502020204030204" pitchFamily="34" charset="0"/>
              <a:buChar char="•"/>
              <a:defRPr sz="2100" b="1" u="none">
                <a:latin typeface="+mn-lt"/>
              </a:defRPr>
            </a:lvl3pPr>
            <a:lvl4pPr marL="1200150" indent="-171450">
              <a:buFont typeface="Calibri" panose="020F0502020204030204" pitchFamily="34" charset="0"/>
              <a:buChar char="•"/>
              <a:defRPr sz="2100" b="1" u="none">
                <a:latin typeface="+mn-lt"/>
              </a:defRPr>
            </a:lvl4pPr>
            <a:lvl5pPr marL="1543050" indent="-171450">
              <a:buFont typeface="Calibri" panose="020F0502020204030204" pitchFamily="34" charset="0"/>
              <a:buChar char="•"/>
              <a:defRPr sz="2100" b="1" u="none">
                <a:latin typeface="+mn-lt"/>
              </a:defRPr>
            </a:lvl5pPr>
          </a:lstStyle>
          <a:p>
            <a:pPr lvl="0"/>
            <a:r>
              <a:rPr lang="de-DE" dirty="0" smtClean="0"/>
              <a:t>First Level Content</a:t>
            </a:r>
          </a:p>
          <a:p>
            <a:pPr lvl="1"/>
            <a:r>
              <a:rPr lang="de-DE" dirty="0" smtClean="0"/>
              <a:t>Second Level Content</a:t>
            </a:r>
          </a:p>
          <a:p>
            <a:pPr lvl="2"/>
            <a:r>
              <a:rPr lang="de-DE" dirty="0" smtClean="0"/>
              <a:t>Third Level Content</a:t>
            </a:r>
          </a:p>
          <a:p>
            <a:pPr lvl="3"/>
            <a:r>
              <a:rPr lang="de-DE" dirty="0" err="1" smtClean="0"/>
              <a:t>Fourth</a:t>
            </a:r>
            <a:r>
              <a:rPr lang="de-DE" dirty="0" smtClean="0"/>
              <a:t> Level Content</a:t>
            </a:r>
          </a:p>
          <a:p>
            <a:pPr lvl="4"/>
            <a:r>
              <a:rPr lang="de-DE" dirty="0" err="1" smtClean="0"/>
              <a:t>Fifth</a:t>
            </a:r>
            <a:r>
              <a:rPr lang="de-DE" dirty="0" smtClean="0"/>
              <a:t> Level Content</a:t>
            </a:r>
            <a:endParaRPr lang="de-DE" dirty="0"/>
          </a:p>
        </p:txBody>
      </p:sp>
      <p:sp>
        <p:nvSpPr>
          <p:cNvPr id="8" name="Titel 7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DE" dirty="0" smtClean="0"/>
              <a:t>Slide Title</a:t>
            </a:r>
            <a:endParaRPr lang="de-DE" dirty="0"/>
          </a:p>
        </p:txBody>
      </p:sp>
      <p:sp>
        <p:nvSpPr>
          <p:cNvPr id="11" name="Datumsplatzhalt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30-May-19</a:t>
            </a:r>
            <a:endParaRPr lang="de-DE"/>
          </a:p>
        </p:txBody>
      </p:sp>
      <p:sp>
        <p:nvSpPr>
          <p:cNvPr id="12" name="Fußzeilenplatzhalt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Tsinghua University</a:t>
            </a:r>
            <a:endParaRPr lang="de-DE"/>
          </a:p>
        </p:txBody>
      </p:sp>
      <p:sp>
        <p:nvSpPr>
          <p:cNvPr id="13" name="Foliennummernplatzhalt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8BF6-67F0-405E-B297-68D77A67C46A}" type="slidenum">
              <a:rPr lang="de-DE" smtClean="0"/>
              <a:pPr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33189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en-US" altLang="zh-CN" smtClean="0"/>
              <a:t>30-May-19</a:t>
            </a:r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de-DE" smtClean="0"/>
              <a:t>Tsinghua University</a:t>
            </a: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fld id="{D1628BF6-67F0-405E-B297-68D77A67C46A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6" name="Titel 5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de-DE" dirty="0" smtClean="0"/>
              <a:t>Slide 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781117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196752"/>
            <a:ext cx="8229600" cy="495801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 smtClean="0"/>
              <a:t>First Level Content</a:t>
            </a:r>
          </a:p>
          <a:p>
            <a:pPr lvl="1"/>
            <a:r>
              <a:rPr lang="de-DE" dirty="0" smtClean="0"/>
              <a:t>Second Level Content</a:t>
            </a:r>
          </a:p>
          <a:p>
            <a:pPr lvl="2"/>
            <a:r>
              <a:rPr lang="de-DE" dirty="0" smtClean="0"/>
              <a:t>Third Level Content</a:t>
            </a:r>
          </a:p>
          <a:p>
            <a:pPr lvl="3"/>
            <a:r>
              <a:rPr lang="de-DE" dirty="0" err="1" smtClean="0"/>
              <a:t>Fourth</a:t>
            </a:r>
            <a:r>
              <a:rPr lang="de-DE" dirty="0" smtClean="0"/>
              <a:t> Level Content</a:t>
            </a:r>
          </a:p>
          <a:p>
            <a:pPr lvl="4"/>
            <a:r>
              <a:rPr lang="de-DE" dirty="0" err="1" smtClean="0"/>
              <a:t>Fifth</a:t>
            </a:r>
            <a:r>
              <a:rPr lang="de-DE" dirty="0" smtClean="0"/>
              <a:t> Level Content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6"/>
            <a:ext cx="1090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en-US" altLang="zh-CN" smtClean="0"/>
              <a:t>30-May-19</a:t>
            </a:r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1691682" y="6356356"/>
            <a:ext cx="57606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r>
              <a:rPr lang="de-DE" smtClean="0"/>
              <a:t>Tsinghua University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7596336" y="6356356"/>
            <a:ext cx="10904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</a:lstStyle>
          <a:p>
            <a:fld id="{D1628BF6-67F0-405E-B297-68D77A67C46A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7" name="Rechteck 6"/>
          <p:cNvSpPr/>
          <p:nvPr userDrawn="1"/>
        </p:nvSpPr>
        <p:spPr>
          <a:xfrm>
            <a:off x="0" y="0"/>
            <a:ext cx="9144000" cy="908720"/>
          </a:xfrm>
          <a:prstGeom prst="rect">
            <a:avLst/>
          </a:prstGeom>
          <a:solidFill>
            <a:srgbClr val="2D4B7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>
              <a:latin typeface="+mn-lt"/>
            </a:endParaRPr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251521" y="91954"/>
            <a:ext cx="8640960" cy="769441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rmAutofit/>
          </a:bodyPr>
          <a:lstStyle/>
          <a:p>
            <a:r>
              <a:rPr lang="de-DE" dirty="0" smtClean="0"/>
              <a:t>Slide Title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3160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50" r:id="rId2"/>
    <p:sldLayoutId id="2147483654" r:id="rId3"/>
  </p:sldLayoutIdLst>
  <p:timing>
    <p:tnLst>
      <p:par>
        <p:cTn id="1" dur="indefinite" restart="never" nodeType="tmRoot"/>
      </p:par>
    </p:tnLst>
  </p:timing>
  <p:hf hdr="0"/>
  <p:txStyles>
    <p:titleStyle>
      <a:lvl1pPr algn="l" defTabSz="685800" rtl="0" eaLnBrk="1" latinLnBrk="0" hangingPunct="1">
        <a:spcBef>
          <a:spcPct val="0"/>
        </a:spcBef>
        <a:buNone/>
        <a:defRPr sz="3000" b="1" kern="1200" baseline="0">
          <a:solidFill>
            <a:schemeClr val="bg1"/>
          </a:solidFill>
          <a:latin typeface="+mn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Calibri" panose="020F0502020204030204" pitchFamily="34" charset="0"/>
        <a:buChar char="•"/>
        <a:defRPr sz="21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Calibri" panose="020F0502020204030204" pitchFamily="34" charset="0"/>
        <a:buChar char="•"/>
        <a:defRPr sz="2100" b="1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Calibri" panose="020F0502020204030204" pitchFamily="34" charset="0"/>
        <a:buChar char="•"/>
        <a:defRPr sz="2100" b="1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Calibri" panose="020F0502020204030204" pitchFamily="34" charset="0"/>
        <a:buChar char="•"/>
        <a:defRPr sz="21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Calibri" panose="020F0502020204030204" pitchFamily="34" charset="0"/>
        <a:buChar char="•"/>
        <a:defRPr sz="21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yu-wj@tsinghua.edu.cn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platzhalter 12"/>
          <p:cNvSpPr>
            <a:spLocks noGrp="1"/>
          </p:cNvSpPr>
          <p:nvPr>
            <p:ph type="body" sz="quarter" idx="10"/>
          </p:nvPr>
        </p:nvSpPr>
        <p:spPr>
          <a:xfrm>
            <a:off x="260775" y="1844824"/>
            <a:ext cx="8730462" cy="864096"/>
          </a:xfrm>
        </p:spPr>
        <p:txBody>
          <a:bodyPr>
            <a:noAutofit/>
          </a:bodyPr>
          <a:lstStyle/>
          <a:p>
            <a:pPr lvl="0"/>
            <a:r>
              <a:rPr lang="en-US" altLang="zh-CN" sz="5400" dirty="0"/>
              <a:t>Homework 4</a:t>
            </a:r>
            <a:endParaRPr lang="en-US" sz="5400" dirty="0"/>
          </a:p>
        </p:txBody>
      </p:sp>
      <p:pic>
        <p:nvPicPr>
          <p:cNvPr id="7" name="Picture 20" descr="http://info.tsinghua.edu.cn/html/xxxczl/images/xbhs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13" r="29538" b="58444"/>
          <a:stretch>
            <a:fillRect/>
          </a:stretch>
        </p:blipFill>
        <p:spPr bwMode="auto">
          <a:xfrm>
            <a:off x="7601023" y="1010229"/>
            <a:ext cx="1336664" cy="1338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platzhalter 13"/>
          <p:cNvSpPr>
            <a:spLocks noGrp="1"/>
          </p:cNvSpPr>
          <p:nvPr>
            <p:ph type="body" sz="quarter" idx="11"/>
          </p:nvPr>
        </p:nvSpPr>
        <p:spPr>
          <a:xfrm>
            <a:off x="467544" y="3380177"/>
            <a:ext cx="8316924" cy="2376264"/>
          </a:xfrm>
        </p:spPr>
        <p:txBody>
          <a:bodyPr>
            <a:normAutofit/>
          </a:bodyPr>
          <a:lstStyle/>
          <a:p>
            <a:pPr fontAlgn="base">
              <a:spcBef>
                <a:spcPts val="450"/>
              </a:spcBef>
              <a:spcAft>
                <a:spcPct val="0"/>
              </a:spcAft>
            </a:pPr>
            <a:r>
              <a:rPr kumimoji="1" lang="en-CA" altLang="zh-CN" sz="36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</a:rPr>
              <a:t>2019 spring semester</a:t>
            </a:r>
            <a:endParaRPr kumimoji="1" lang="en-CA" altLang="zh-CN" sz="3600" baseline="30000" dirty="0" smtClean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>
              <a:spcBef>
                <a:spcPts val="450"/>
              </a:spcBef>
              <a:spcAft>
                <a:spcPct val="0"/>
              </a:spcAft>
            </a:pPr>
            <a:endParaRPr kumimoji="1" lang="en-CA" altLang="zh-CN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>
              <a:spcBef>
                <a:spcPts val="450"/>
              </a:spcBef>
              <a:spcAft>
                <a:spcPct val="0"/>
              </a:spcAft>
            </a:pPr>
            <a:r>
              <a:rPr kumimoji="1" lang="en-CA" altLang="zh-CN" sz="2800" b="0" dirty="0">
                <a:solidFill>
                  <a:srgbClr val="000000"/>
                </a:solidFill>
                <a:latin typeface="Arial" panose="020B0604020202020204" pitchFamily="34" charset="0"/>
              </a:rPr>
              <a:t>Department of Computer Science and Technology, </a:t>
            </a:r>
            <a:endParaRPr kumimoji="1" lang="en-US" altLang="zh-CN" sz="2800" b="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fontAlgn="base">
              <a:spcBef>
                <a:spcPts val="450"/>
              </a:spcBef>
              <a:spcAft>
                <a:spcPct val="0"/>
              </a:spcAft>
            </a:pPr>
            <a:r>
              <a:rPr kumimoji="1" lang="en-CA" altLang="zh-CN" sz="2800" b="0" i="1" dirty="0">
                <a:solidFill>
                  <a:srgbClr val="000000"/>
                </a:solidFill>
                <a:latin typeface="Arial" panose="020B0604020202020204" pitchFamily="34" charset="0"/>
              </a:rPr>
              <a:t>Tsinghua University</a:t>
            </a:r>
          </a:p>
          <a:p>
            <a:pPr fontAlgn="base">
              <a:spcBef>
                <a:spcPts val="450"/>
              </a:spcBef>
              <a:spcAft>
                <a:spcPct val="0"/>
              </a:spcAft>
            </a:pPr>
            <a:endParaRPr lang="en-US" altLang="zh-CN" sz="1500" b="0" dirty="0">
              <a:solidFill>
                <a:srgbClr val="000000"/>
              </a:solidFill>
              <a:latin typeface="Arial" panose="020B0604020202020204" pitchFamily="34" charset="0"/>
              <a:hlinkClick r:id="rId4"/>
            </a:endParaRPr>
          </a:p>
        </p:txBody>
      </p:sp>
    </p:spTree>
    <p:extLst>
      <p:ext uri="{BB962C8B-B14F-4D97-AF65-F5344CB8AC3E}">
        <p14:creationId xmlns:p14="http://schemas.microsoft.com/office/powerpoint/2010/main" val="3184691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30-May-19</a:t>
            </a:r>
            <a:endParaRPr lang="de-DE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Tsinghua University</a:t>
            </a:r>
            <a:endParaRPr lang="de-DE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8BF6-67F0-405E-B297-68D77A67C46A}" type="slidenum">
              <a:rPr lang="de-DE" smtClean="0"/>
              <a:pPr/>
              <a:t>1</a:t>
            </a:fld>
            <a:endParaRPr lang="de-DE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73193" y="1208170"/>
            <a:ext cx="8397616" cy="51658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r>
              <a:rPr lang="zh-CN" altLang="zh-CN" sz="2800" dirty="0" smtClean="0"/>
              <a:t>请</a:t>
            </a:r>
            <a:r>
              <a:rPr lang="zh-CN" altLang="zh-CN" sz="2800" dirty="0"/>
              <a:t>编写一个</a:t>
            </a:r>
            <a:r>
              <a:rPr lang="zh-CN" altLang="zh-CN" sz="2800" dirty="0">
                <a:solidFill>
                  <a:srgbClr val="FF0000"/>
                </a:solidFill>
              </a:rPr>
              <a:t>双线程程序</a:t>
            </a:r>
            <a:r>
              <a:rPr lang="zh-CN" altLang="zh-CN" sz="2800" dirty="0"/>
              <a:t>，实现这个版本的生产者</a:t>
            </a:r>
            <a:r>
              <a:rPr lang="en-US" altLang="zh-CN" sz="2800" dirty="0"/>
              <a:t>-</a:t>
            </a:r>
            <a:r>
              <a:rPr lang="zh-CN" altLang="zh-CN" sz="2800" dirty="0"/>
              <a:t>消费者同步。你可以将这个程序一般化吗？让他能够运行</a:t>
            </a:r>
            <a:r>
              <a:rPr lang="en-US" altLang="zh-CN" sz="2800" dirty="0">
                <a:solidFill>
                  <a:srgbClr val="FF0000"/>
                </a:solidFill>
              </a:rPr>
              <a:t>2k</a:t>
            </a:r>
            <a:r>
              <a:rPr lang="zh-CN" altLang="zh-CN" sz="2800" dirty="0">
                <a:solidFill>
                  <a:srgbClr val="FF0000"/>
                </a:solidFill>
              </a:rPr>
              <a:t>个线程</a:t>
            </a:r>
            <a:r>
              <a:rPr lang="zh-CN" altLang="zh-CN" sz="2800" dirty="0"/>
              <a:t>，其中奇数线程是消费者，偶数线程是生产者。另外，将程序一般化为</a:t>
            </a:r>
            <a:r>
              <a:rPr lang="zh-CN" altLang="zh-CN" sz="2800" dirty="0">
                <a:solidFill>
                  <a:srgbClr val="FF0000"/>
                </a:solidFill>
              </a:rPr>
              <a:t>每个线程既是生产者又是消费者</a:t>
            </a:r>
            <a:r>
              <a:rPr lang="zh-CN" altLang="zh-CN" sz="2800" dirty="0"/>
              <a:t>，你能做到吗？例如，线程</a:t>
            </a:r>
            <a:r>
              <a:rPr lang="en-US" altLang="zh-CN" sz="2800" dirty="0"/>
              <a:t>q</a:t>
            </a:r>
            <a:r>
              <a:rPr lang="zh-CN" altLang="zh-CN" sz="2800" dirty="0"/>
              <a:t>既要发送一条信息给线程</a:t>
            </a:r>
            <a:r>
              <a:rPr lang="en-US" altLang="zh-CN" sz="2800" dirty="0"/>
              <a:t>(q+1) mod t</a:t>
            </a:r>
            <a:r>
              <a:rPr lang="zh-CN" altLang="zh-CN" sz="2800" dirty="0"/>
              <a:t>，又要从线程</a:t>
            </a:r>
            <a:r>
              <a:rPr lang="en-US" altLang="zh-CN" sz="2800" dirty="0"/>
              <a:t>(q-1+t) mod t</a:t>
            </a:r>
            <a:r>
              <a:rPr lang="zh-CN" altLang="zh-CN" sz="2800" dirty="0"/>
              <a:t>接收一条信息，如何编写程序？要使用忙等待吗？</a:t>
            </a:r>
          </a:p>
          <a:p>
            <a:r>
              <a:rPr lang="zh-CN" altLang="zh-CN" sz="2800" dirty="0" smtClean="0"/>
              <a:t>注意，</a:t>
            </a:r>
            <a:r>
              <a:rPr lang="zh-CN" altLang="en-US" sz="2800" dirty="0" smtClean="0"/>
              <a:t>邮箱只有一个。</a:t>
            </a:r>
            <a:r>
              <a:rPr lang="zh-CN" altLang="zh-CN" sz="2800" dirty="0"/>
              <a:t>一条消息的发送接收完了后，才出现下一条消息的发送接收</a:t>
            </a:r>
            <a:endParaRPr lang="en-US" altLang="zh-CN" sz="2800" dirty="0"/>
          </a:p>
        </p:txBody>
      </p:sp>
      <p:sp>
        <p:nvSpPr>
          <p:cNvPr id="9" name="标题 2"/>
          <p:cNvSpPr>
            <a:spLocks noGrp="1"/>
          </p:cNvSpPr>
          <p:nvPr>
            <p:ph type="title"/>
          </p:nvPr>
        </p:nvSpPr>
        <p:spPr>
          <a:xfrm>
            <a:off x="251521" y="91954"/>
            <a:ext cx="8640960" cy="769441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4.7 </a:t>
            </a:r>
            <a:r>
              <a:rPr lang="en-US" altLang="zh-CN" dirty="0"/>
              <a:t>Producer-consumer framework with </a:t>
            </a:r>
            <a:r>
              <a:rPr lang="en-US" altLang="zh-CN" dirty="0" err="1" smtClean="0"/>
              <a:t>mutexes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73549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30-May-19</a:t>
            </a:r>
            <a:endParaRPr lang="de-DE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Tsinghua University</a:t>
            </a:r>
            <a:endParaRPr lang="de-DE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8BF6-67F0-405E-B297-68D77A67C46A}" type="slidenum">
              <a:rPr lang="de-DE" smtClean="0"/>
              <a:pPr/>
              <a:t>2</a:t>
            </a:fld>
            <a:endParaRPr lang="de-DE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32721" y="927513"/>
            <a:ext cx="8379563" cy="3869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marL="203597" indent="-203597" fontAlgn="base">
              <a:spcBef>
                <a:spcPts val="300"/>
              </a:spcBef>
              <a:spcAft>
                <a:spcPct val="0"/>
              </a:spcAft>
              <a:buClr>
                <a:srgbClr val="00007D"/>
              </a:buClr>
              <a:buSzPct val="60000"/>
              <a:defRPr/>
            </a:pPr>
            <a:r>
              <a:rPr lang="zh-CN" altLang="en-US" sz="2800" dirty="0" smtClean="0"/>
              <a:t>双线程 根据题目中的伪代码补完</a:t>
            </a:r>
            <a:endParaRPr lang="en-US" altLang="zh-CN" sz="2800" dirty="0"/>
          </a:p>
          <a:p>
            <a:pPr marL="203597" indent="-203597" fontAlgn="base">
              <a:spcBef>
                <a:spcPts val="300"/>
              </a:spcBef>
              <a:spcAft>
                <a:spcPct val="0"/>
              </a:spcAft>
              <a:buClr>
                <a:srgbClr val="00007D"/>
              </a:buClr>
              <a:buSzPct val="60000"/>
              <a:defRPr/>
            </a:pPr>
            <a:endParaRPr lang="en-US" altLang="zh-CN" sz="2400" dirty="0"/>
          </a:p>
        </p:txBody>
      </p:sp>
      <p:sp>
        <p:nvSpPr>
          <p:cNvPr id="9" name="标题 2"/>
          <p:cNvSpPr>
            <a:spLocks noGrp="1"/>
          </p:cNvSpPr>
          <p:nvPr>
            <p:ph type="title"/>
          </p:nvPr>
        </p:nvSpPr>
        <p:spPr>
          <a:xfrm>
            <a:off x="251521" y="91954"/>
            <a:ext cx="8640960" cy="769441"/>
          </a:xfrm>
        </p:spPr>
        <p:txBody>
          <a:bodyPr>
            <a:normAutofit/>
          </a:bodyPr>
          <a:lstStyle/>
          <a:p>
            <a:r>
              <a:rPr lang="en-US" altLang="zh-CN" dirty="0" smtClean="0"/>
              <a:t>4.7 </a:t>
            </a:r>
            <a:r>
              <a:rPr lang="en-US" altLang="zh-CN" dirty="0"/>
              <a:t>Producer-consumer framework with </a:t>
            </a:r>
            <a:r>
              <a:rPr lang="en-US" altLang="zh-CN" dirty="0" err="1" smtClean="0"/>
              <a:t>mutexes</a:t>
            </a:r>
            <a:endParaRPr lang="zh-CN" altLang="en-US" dirty="0"/>
          </a:p>
        </p:txBody>
      </p:sp>
      <p:pic>
        <p:nvPicPr>
          <p:cNvPr id="8" name="Picture 1"/>
          <p:cNvPicPr/>
          <p:nvPr/>
        </p:nvPicPr>
        <p:blipFill>
          <a:blip r:embed="rId3"/>
          <a:stretch>
            <a:fillRect/>
          </a:stretch>
        </p:blipFill>
        <p:spPr>
          <a:xfrm>
            <a:off x="668991" y="1401203"/>
            <a:ext cx="7806019" cy="5320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2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4.7 </a:t>
            </a:r>
            <a:r>
              <a:rPr lang="en-US" altLang="zh-CN" dirty="0"/>
              <a:t>Producer-consumer framework with </a:t>
            </a:r>
            <a:r>
              <a:rPr lang="en-US" altLang="zh-CN" dirty="0" err="1" smtClean="0"/>
              <a:t>mutexes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30-May-19</a:t>
            </a:r>
            <a:endParaRPr lang="de-DE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Tsinghua University</a:t>
            </a:r>
            <a:endParaRPr lang="de-DE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8BF6-67F0-405E-B297-68D77A67C46A}" type="slidenum">
              <a:rPr lang="de-DE" smtClean="0"/>
              <a:pPr/>
              <a:t>3</a:t>
            </a:fld>
            <a:endParaRPr lang="de-DE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0928" y="952513"/>
            <a:ext cx="6864656" cy="5905487"/>
          </a:xfrm>
          <a:prstGeom prst="rect">
            <a:avLst/>
          </a:prstGeom>
        </p:spPr>
      </p:pic>
      <p:sp>
        <p:nvSpPr>
          <p:cNvPr id="10" name="矩形 9"/>
          <p:cNvSpPr/>
          <p:nvPr/>
        </p:nvSpPr>
        <p:spPr>
          <a:xfrm>
            <a:off x="4154189" y="2564904"/>
            <a:ext cx="1039248" cy="358848"/>
          </a:xfrm>
          <a:prstGeom prst="rect">
            <a:avLst/>
          </a:prstGeom>
          <a:noFill/>
          <a:ln w="50800" cap="flat" cmpd="sng" algn="ctr">
            <a:solidFill>
              <a:srgbClr val="9999FF">
                <a:shade val="50000"/>
              </a:srgbClr>
            </a:solidFill>
            <a:prstDash val="sysDash"/>
          </a:ln>
          <a:effectLst/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350" kern="0">
              <a:solidFill>
                <a:srgbClr val="FFFFFF"/>
              </a:solidFill>
              <a:latin typeface="Arial"/>
              <a:ea typeface="宋体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154265" y="1370821"/>
            <a:ext cx="2537265" cy="53555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marL="203597" indent="-203597" fontAlgn="base">
              <a:spcBef>
                <a:spcPts val="300"/>
              </a:spcBef>
              <a:spcAft>
                <a:spcPct val="0"/>
              </a:spcAft>
              <a:buClr>
                <a:srgbClr val="00007D"/>
              </a:buClr>
              <a:buSzPct val="60000"/>
              <a:defRPr/>
            </a:pPr>
            <a:r>
              <a:rPr lang="zh-CN" altLang="en-US" sz="2800" dirty="0" smtClean="0"/>
              <a:t>奇数线程消费者，偶数线程生产者</a:t>
            </a:r>
            <a:endParaRPr lang="en-US" altLang="zh-CN" sz="2800" dirty="0" smtClean="0"/>
          </a:p>
          <a:p>
            <a:pPr marL="203597" indent="-203597" fontAlgn="base">
              <a:spcBef>
                <a:spcPts val="300"/>
              </a:spcBef>
              <a:spcAft>
                <a:spcPct val="0"/>
              </a:spcAft>
              <a:buClr>
                <a:srgbClr val="00007D"/>
              </a:buClr>
              <a:buSzPct val="60000"/>
              <a:defRPr/>
            </a:pPr>
            <a:r>
              <a:rPr lang="zh-CN" altLang="en-US" sz="2800" dirty="0" smtClean="0"/>
              <a:t>邮箱仅有一个，接收数据后清空邮箱</a:t>
            </a:r>
            <a:endParaRPr lang="en-US" altLang="zh-CN" sz="2800" dirty="0" smtClean="0"/>
          </a:p>
          <a:p>
            <a:pPr marL="203597" indent="-203597" fontAlgn="base">
              <a:spcBef>
                <a:spcPts val="300"/>
              </a:spcBef>
              <a:spcAft>
                <a:spcPct val="0"/>
              </a:spcAft>
              <a:buClr>
                <a:srgbClr val="00007D"/>
              </a:buClr>
              <a:buSzPct val="60000"/>
              <a:defRPr/>
            </a:pPr>
            <a:r>
              <a:rPr lang="zh-CN" altLang="en-US" sz="2800" dirty="0" smtClean="0"/>
              <a:t>发送接收没有对应关系</a:t>
            </a:r>
            <a:endParaRPr lang="en-US" altLang="zh-CN" sz="2800" dirty="0"/>
          </a:p>
        </p:txBody>
      </p:sp>
    </p:spTree>
    <p:extLst>
      <p:ext uri="{BB962C8B-B14F-4D97-AF65-F5344CB8AC3E}">
        <p14:creationId xmlns:p14="http://schemas.microsoft.com/office/powerpoint/2010/main" val="3144830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4.7 </a:t>
            </a:r>
            <a:r>
              <a:rPr lang="en-US" altLang="zh-CN" dirty="0"/>
              <a:t>Producer-consumer framework with </a:t>
            </a:r>
            <a:r>
              <a:rPr lang="en-US" altLang="zh-CN" dirty="0" err="1" smtClean="0"/>
              <a:t>mutexes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30-May-19</a:t>
            </a:r>
            <a:endParaRPr lang="de-DE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Tsinghua University</a:t>
            </a:r>
            <a:endParaRPr lang="de-DE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8BF6-67F0-405E-B297-68D77A67C46A}" type="slidenum">
              <a:rPr lang="de-DE" smtClean="0"/>
              <a:pPr/>
              <a:t>4</a:t>
            </a:fld>
            <a:endParaRPr lang="de-DE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59832" y="980728"/>
            <a:ext cx="6084168" cy="5616624"/>
          </a:xfrm>
          <a:prstGeom prst="rect">
            <a:avLst/>
          </a:prstGeom>
        </p:spPr>
      </p:pic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21415" y="1401648"/>
            <a:ext cx="3275856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marL="203597" indent="-203597" fontAlgn="base">
              <a:spcBef>
                <a:spcPts val="300"/>
              </a:spcBef>
              <a:spcAft>
                <a:spcPct val="0"/>
              </a:spcAft>
              <a:buClr>
                <a:srgbClr val="00007D"/>
              </a:buClr>
              <a:buSzPct val="60000"/>
              <a:defRPr/>
            </a:pPr>
            <a:r>
              <a:rPr lang="zh-CN" altLang="zh-CN" sz="2800" dirty="0"/>
              <a:t>每个线程既是生产者又是</a:t>
            </a:r>
            <a:r>
              <a:rPr lang="zh-CN" altLang="zh-CN" sz="2800" dirty="0" smtClean="0"/>
              <a:t>消费者</a:t>
            </a:r>
            <a:endParaRPr lang="en-US" altLang="zh-CN" sz="2800" dirty="0" smtClean="0"/>
          </a:p>
          <a:p>
            <a:pPr marL="203597" indent="-203597" fontAlgn="base">
              <a:spcBef>
                <a:spcPts val="300"/>
              </a:spcBef>
              <a:spcAft>
                <a:spcPct val="0"/>
              </a:spcAft>
              <a:buClr>
                <a:srgbClr val="00007D"/>
              </a:buClr>
              <a:buSzPct val="60000"/>
              <a:defRPr/>
            </a:pPr>
            <a:r>
              <a:rPr lang="zh-CN" altLang="en-US" sz="2800" dirty="0" smtClean="0"/>
              <a:t>邮箱只有一个。</a:t>
            </a:r>
            <a:r>
              <a:rPr lang="zh-CN" altLang="zh-CN" sz="2800" dirty="0" smtClean="0"/>
              <a:t>一</a:t>
            </a:r>
            <a:r>
              <a:rPr lang="zh-CN" altLang="zh-CN" sz="2800" dirty="0"/>
              <a:t>条消息</a:t>
            </a:r>
            <a:r>
              <a:rPr lang="zh-CN" altLang="zh-CN" sz="2800" dirty="0" smtClean="0"/>
              <a:t>的接收</a:t>
            </a:r>
            <a:r>
              <a:rPr lang="zh-CN" altLang="zh-CN" sz="2800" dirty="0"/>
              <a:t>完了后，才出现下一条消息的</a:t>
            </a:r>
            <a:r>
              <a:rPr lang="zh-CN" altLang="zh-CN" sz="2800" dirty="0" smtClean="0"/>
              <a:t>发送</a:t>
            </a:r>
            <a:endParaRPr lang="en-US" altLang="zh-CN" sz="2800" dirty="0" smtClean="0"/>
          </a:p>
          <a:p>
            <a:pPr marL="203597" indent="-203597" fontAlgn="base">
              <a:spcBef>
                <a:spcPts val="300"/>
              </a:spcBef>
              <a:spcAft>
                <a:spcPct val="0"/>
              </a:spcAft>
              <a:buClr>
                <a:srgbClr val="00007D"/>
              </a:buClr>
              <a:buSzPct val="60000"/>
              <a:defRPr/>
            </a:pPr>
            <a:r>
              <a:rPr lang="zh-CN" altLang="en-US" sz="2800" dirty="0" smtClean="0"/>
              <a:t>发送接收具有对应关系，根据</a:t>
            </a:r>
            <a:r>
              <a:rPr lang="en-US" altLang="zh-CN" sz="2800" dirty="0" smtClean="0"/>
              <a:t>receiver</a:t>
            </a:r>
            <a:r>
              <a:rPr lang="zh-CN" altLang="en-US" sz="2800" dirty="0" smtClean="0"/>
              <a:t>变量判断</a:t>
            </a:r>
            <a:endParaRPr lang="en-US" altLang="zh-CN" sz="2600" dirty="0"/>
          </a:p>
        </p:txBody>
      </p:sp>
      <p:sp>
        <p:nvSpPr>
          <p:cNvPr id="8" name="矩形 7"/>
          <p:cNvSpPr/>
          <p:nvPr/>
        </p:nvSpPr>
        <p:spPr>
          <a:xfrm>
            <a:off x="4355976" y="1772816"/>
            <a:ext cx="4104456" cy="288032"/>
          </a:xfrm>
          <a:prstGeom prst="rect">
            <a:avLst/>
          </a:prstGeom>
          <a:noFill/>
          <a:ln w="50800" cap="flat" cmpd="sng" algn="ctr">
            <a:solidFill>
              <a:srgbClr val="9999FF">
                <a:shade val="50000"/>
              </a:srgbClr>
            </a:solidFill>
            <a:prstDash val="sysDash"/>
          </a:ln>
          <a:effectLst/>
        </p:spPr>
        <p:txBody>
          <a:bodyPr anchor="ctr"/>
          <a:lstStyle/>
          <a:p>
            <a:pPr algn="ctr" defTabSz="685800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350" kern="0">
              <a:solidFill>
                <a:srgbClr val="FFFFFF"/>
              </a:solidFill>
              <a:latin typeface="Arial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2980103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4.11 Linked list and potential problems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30-May-19</a:t>
            </a:r>
            <a:endParaRPr lang="de-DE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Tsinghua University</a:t>
            </a:r>
            <a:endParaRPr lang="de-DE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8BF6-67F0-405E-B297-68D77A67C46A}" type="slidenum">
              <a:rPr lang="de-DE" smtClean="0"/>
              <a:pPr/>
              <a:t>5</a:t>
            </a:fld>
            <a:endParaRPr lang="de-DE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51521" y="1268760"/>
            <a:ext cx="8640960" cy="4608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r>
              <a:rPr lang="zh-CN" altLang="zh-CN" dirty="0">
                <a:latin typeface="+mn-ea"/>
                <a:ea typeface="+mn-ea"/>
                <a:cs typeface="Times New Roman" panose="02020603050405020304" pitchFamily="18" charset="0"/>
              </a:rPr>
              <a:t>请给出一个链表的例子以及对它进行的一系列并行访问操作，以便说明下列操作可能会导致问题：</a:t>
            </a:r>
          </a:p>
          <a:p>
            <a:pPr lvl="1">
              <a:buFont typeface="+mj-lt"/>
              <a:buAutoNum type="alphaLcPeriod"/>
            </a:pPr>
            <a:r>
              <a:rPr lang="zh-CN" altLang="zh-CN" dirty="0">
                <a:latin typeface="+mn-ea"/>
                <a:ea typeface="+mn-ea"/>
                <a:cs typeface="Times New Roman" panose="02020603050405020304" pitchFamily="18" charset="0"/>
              </a:rPr>
              <a:t>两个</a:t>
            </a:r>
            <a:r>
              <a:rPr lang="en-US" altLang="zh-CN" dirty="0">
                <a:latin typeface="+mn-ea"/>
                <a:ea typeface="+mn-ea"/>
                <a:cs typeface="Times New Roman" panose="02020603050405020304" pitchFamily="18" charset="0"/>
              </a:rPr>
              <a:t>Delete</a:t>
            </a:r>
            <a:r>
              <a:rPr lang="zh-CN" altLang="zh-CN" dirty="0">
                <a:latin typeface="+mn-ea"/>
                <a:ea typeface="+mn-ea"/>
                <a:cs typeface="Times New Roman" panose="02020603050405020304" pitchFamily="18" charset="0"/>
              </a:rPr>
              <a:t>操作同时</a:t>
            </a:r>
            <a:r>
              <a:rPr lang="zh-CN" altLang="zh-CN" dirty="0" smtClean="0">
                <a:latin typeface="+mn-ea"/>
                <a:ea typeface="+mn-ea"/>
                <a:cs typeface="Times New Roman" panose="02020603050405020304" pitchFamily="18" charset="0"/>
              </a:rPr>
              <a:t>执行</a:t>
            </a:r>
            <a:endParaRPr lang="zh-CN" altLang="zh-CN" dirty="0">
              <a:latin typeface="+mn-ea"/>
              <a:ea typeface="+mn-ea"/>
              <a:cs typeface="Times New Roman" panose="02020603050405020304" pitchFamily="18" charset="0"/>
            </a:endParaRPr>
          </a:p>
          <a:p>
            <a:pPr lvl="1">
              <a:buFont typeface="+mj-lt"/>
              <a:buAutoNum type="alphaLcPeriod"/>
            </a:pPr>
            <a:r>
              <a:rPr lang="zh-CN" altLang="zh-CN" dirty="0">
                <a:latin typeface="+mn-ea"/>
                <a:ea typeface="+mn-ea"/>
                <a:cs typeface="Times New Roman" panose="02020603050405020304" pitchFamily="18" charset="0"/>
              </a:rPr>
              <a:t>一个</a:t>
            </a:r>
            <a:r>
              <a:rPr lang="en-US" altLang="zh-CN" dirty="0">
                <a:latin typeface="+mn-ea"/>
                <a:ea typeface="+mn-ea"/>
                <a:cs typeface="Times New Roman" panose="02020603050405020304" pitchFamily="18" charset="0"/>
              </a:rPr>
              <a:t>Insert</a:t>
            </a:r>
            <a:r>
              <a:rPr lang="zh-CN" altLang="zh-CN" dirty="0">
                <a:latin typeface="+mn-ea"/>
                <a:ea typeface="+mn-ea"/>
                <a:cs typeface="Times New Roman" panose="02020603050405020304" pitchFamily="18" charset="0"/>
              </a:rPr>
              <a:t>和一个</a:t>
            </a:r>
            <a:r>
              <a:rPr lang="en-US" altLang="zh-CN" dirty="0">
                <a:latin typeface="+mn-ea"/>
                <a:ea typeface="+mn-ea"/>
                <a:cs typeface="Times New Roman" panose="02020603050405020304" pitchFamily="18" charset="0"/>
              </a:rPr>
              <a:t>Delete</a:t>
            </a:r>
            <a:r>
              <a:rPr lang="zh-CN" altLang="zh-CN" dirty="0">
                <a:latin typeface="+mn-ea"/>
                <a:ea typeface="+mn-ea"/>
                <a:cs typeface="Times New Roman" panose="02020603050405020304" pitchFamily="18" charset="0"/>
              </a:rPr>
              <a:t>操作同时</a:t>
            </a:r>
            <a:r>
              <a:rPr lang="zh-CN" altLang="zh-CN" dirty="0" smtClean="0">
                <a:latin typeface="+mn-ea"/>
                <a:ea typeface="+mn-ea"/>
                <a:cs typeface="Times New Roman" panose="02020603050405020304" pitchFamily="18" charset="0"/>
              </a:rPr>
              <a:t>执行</a:t>
            </a:r>
            <a:endParaRPr lang="zh-CN" altLang="zh-CN" dirty="0">
              <a:latin typeface="+mn-ea"/>
              <a:ea typeface="+mn-ea"/>
              <a:cs typeface="Times New Roman" panose="02020603050405020304" pitchFamily="18" charset="0"/>
            </a:endParaRPr>
          </a:p>
          <a:p>
            <a:pPr lvl="1">
              <a:buFont typeface="+mj-lt"/>
              <a:buAutoNum type="alphaLcPeriod"/>
            </a:pPr>
            <a:r>
              <a:rPr lang="zh-CN" altLang="zh-CN" dirty="0">
                <a:latin typeface="+mn-ea"/>
                <a:ea typeface="+mn-ea"/>
                <a:cs typeface="Times New Roman" panose="02020603050405020304" pitchFamily="18" charset="0"/>
              </a:rPr>
              <a:t>一个</a:t>
            </a:r>
            <a:r>
              <a:rPr lang="en-US" altLang="zh-CN" dirty="0">
                <a:latin typeface="+mn-ea"/>
                <a:ea typeface="+mn-ea"/>
                <a:cs typeface="Times New Roman" panose="02020603050405020304" pitchFamily="18" charset="0"/>
              </a:rPr>
              <a:t>Member</a:t>
            </a:r>
            <a:r>
              <a:rPr lang="zh-CN" altLang="zh-CN" dirty="0">
                <a:latin typeface="+mn-ea"/>
                <a:ea typeface="+mn-ea"/>
                <a:cs typeface="Times New Roman" panose="02020603050405020304" pitchFamily="18" charset="0"/>
              </a:rPr>
              <a:t>和一个</a:t>
            </a:r>
            <a:r>
              <a:rPr lang="en-US" altLang="zh-CN" dirty="0">
                <a:latin typeface="+mn-ea"/>
                <a:ea typeface="+mn-ea"/>
                <a:cs typeface="Times New Roman" panose="02020603050405020304" pitchFamily="18" charset="0"/>
              </a:rPr>
              <a:t>Delete</a:t>
            </a:r>
            <a:r>
              <a:rPr lang="zh-CN" altLang="zh-CN" dirty="0">
                <a:latin typeface="+mn-ea"/>
                <a:ea typeface="+mn-ea"/>
                <a:cs typeface="Times New Roman" panose="02020603050405020304" pitchFamily="18" charset="0"/>
              </a:rPr>
              <a:t>操作同时</a:t>
            </a:r>
            <a:r>
              <a:rPr lang="zh-CN" altLang="zh-CN" dirty="0" smtClean="0">
                <a:latin typeface="+mn-ea"/>
                <a:ea typeface="+mn-ea"/>
                <a:cs typeface="Times New Roman" panose="02020603050405020304" pitchFamily="18" charset="0"/>
              </a:rPr>
              <a:t>执行</a:t>
            </a:r>
            <a:endParaRPr lang="zh-CN" altLang="zh-CN" dirty="0">
              <a:latin typeface="+mn-ea"/>
              <a:ea typeface="+mn-ea"/>
              <a:cs typeface="Times New Roman" panose="02020603050405020304" pitchFamily="18" charset="0"/>
            </a:endParaRPr>
          </a:p>
          <a:p>
            <a:pPr lvl="1">
              <a:buFont typeface="+mj-lt"/>
              <a:buAutoNum type="alphaLcPeriod"/>
            </a:pPr>
            <a:r>
              <a:rPr lang="zh-CN" altLang="zh-CN" dirty="0">
                <a:latin typeface="+mn-ea"/>
                <a:ea typeface="+mn-ea"/>
                <a:cs typeface="Times New Roman" panose="02020603050405020304" pitchFamily="18" charset="0"/>
              </a:rPr>
              <a:t>两个</a:t>
            </a:r>
            <a:r>
              <a:rPr lang="en-US" altLang="zh-CN" dirty="0">
                <a:latin typeface="+mn-ea"/>
                <a:ea typeface="+mn-ea"/>
                <a:cs typeface="Times New Roman" panose="02020603050405020304" pitchFamily="18" charset="0"/>
              </a:rPr>
              <a:t>Insert</a:t>
            </a:r>
            <a:r>
              <a:rPr lang="zh-CN" altLang="zh-CN" dirty="0">
                <a:latin typeface="+mn-ea"/>
                <a:ea typeface="+mn-ea"/>
                <a:cs typeface="Times New Roman" panose="02020603050405020304" pitchFamily="18" charset="0"/>
              </a:rPr>
              <a:t>同时</a:t>
            </a:r>
            <a:r>
              <a:rPr lang="zh-CN" altLang="zh-CN" dirty="0" smtClean="0">
                <a:latin typeface="+mn-ea"/>
                <a:ea typeface="+mn-ea"/>
                <a:cs typeface="Times New Roman" panose="02020603050405020304" pitchFamily="18" charset="0"/>
              </a:rPr>
              <a:t>执行</a:t>
            </a:r>
            <a:endParaRPr lang="zh-CN" altLang="zh-CN" dirty="0">
              <a:latin typeface="+mn-ea"/>
              <a:ea typeface="+mn-ea"/>
              <a:cs typeface="Times New Roman" panose="02020603050405020304" pitchFamily="18" charset="0"/>
            </a:endParaRPr>
          </a:p>
          <a:p>
            <a:pPr lvl="1">
              <a:buFont typeface="+mj-lt"/>
              <a:buAutoNum type="alphaLcPeriod"/>
            </a:pPr>
            <a:r>
              <a:rPr lang="zh-CN" altLang="zh-CN" dirty="0">
                <a:latin typeface="+mn-ea"/>
                <a:ea typeface="+mn-ea"/>
                <a:cs typeface="Times New Roman" panose="02020603050405020304" pitchFamily="18" charset="0"/>
              </a:rPr>
              <a:t>一个</a:t>
            </a:r>
            <a:r>
              <a:rPr lang="en-US" altLang="zh-CN" dirty="0">
                <a:latin typeface="+mn-ea"/>
                <a:ea typeface="+mn-ea"/>
                <a:cs typeface="Times New Roman" panose="02020603050405020304" pitchFamily="18" charset="0"/>
              </a:rPr>
              <a:t>Insert</a:t>
            </a:r>
            <a:r>
              <a:rPr lang="zh-CN" altLang="zh-CN" dirty="0">
                <a:latin typeface="+mn-ea"/>
                <a:ea typeface="+mn-ea"/>
                <a:cs typeface="Times New Roman" panose="02020603050405020304" pitchFamily="18" charset="0"/>
              </a:rPr>
              <a:t>和一个</a:t>
            </a:r>
            <a:r>
              <a:rPr lang="en-US" altLang="zh-CN" dirty="0">
                <a:latin typeface="+mn-ea"/>
                <a:ea typeface="+mn-ea"/>
                <a:cs typeface="Times New Roman" panose="02020603050405020304" pitchFamily="18" charset="0"/>
              </a:rPr>
              <a:t>Member</a:t>
            </a:r>
            <a:r>
              <a:rPr lang="zh-CN" altLang="zh-CN" dirty="0">
                <a:latin typeface="+mn-ea"/>
                <a:ea typeface="+mn-ea"/>
                <a:cs typeface="Times New Roman" panose="02020603050405020304" pitchFamily="18" charset="0"/>
              </a:rPr>
              <a:t>同时</a:t>
            </a:r>
            <a:r>
              <a:rPr lang="zh-CN" altLang="zh-CN" dirty="0" smtClean="0">
                <a:latin typeface="+mn-ea"/>
                <a:ea typeface="+mn-ea"/>
                <a:cs typeface="Times New Roman" panose="02020603050405020304" pitchFamily="18" charset="0"/>
              </a:rPr>
              <a:t>执行</a:t>
            </a:r>
            <a:endParaRPr lang="zh-CN" altLang="zh-CN" dirty="0">
              <a:effectLst/>
              <a:latin typeface="+mn-ea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00135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4.11 Linked list and potential problems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30-May-19</a:t>
            </a:r>
            <a:endParaRPr lang="de-DE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Tsinghua University</a:t>
            </a:r>
            <a:endParaRPr lang="de-DE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8BF6-67F0-405E-B297-68D77A67C46A}" type="slidenum">
              <a:rPr lang="de-DE" smtClean="0"/>
              <a:pPr/>
              <a:t>6</a:t>
            </a:fld>
            <a:endParaRPr lang="de-DE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44143" y="1268760"/>
            <a:ext cx="8455713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lvl="1">
              <a:buFont typeface="Wingdings" panose="05000000000000000000" pitchFamily="2" charset="2"/>
              <a:buChar char="n"/>
            </a:pPr>
            <a:r>
              <a:rPr lang="zh-CN" altLang="zh-CN" sz="3200" dirty="0">
                <a:latin typeface="+mn-ea"/>
                <a:cs typeface="Times New Roman" panose="02020603050405020304" pitchFamily="18" charset="0"/>
              </a:rPr>
              <a:t>两个</a:t>
            </a:r>
            <a:r>
              <a:rPr lang="en-US" altLang="zh-CN" sz="3200" dirty="0">
                <a:latin typeface="+mn-ea"/>
                <a:cs typeface="Times New Roman" panose="02020603050405020304" pitchFamily="18" charset="0"/>
              </a:rPr>
              <a:t>Delete</a:t>
            </a:r>
            <a:r>
              <a:rPr lang="zh-CN" altLang="zh-CN" sz="3200" dirty="0">
                <a:latin typeface="+mn-ea"/>
                <a:cs typeface="Times New Roman" panose="02020603050405020304" pitchFamily="18" charset="0"/>
              </a:rPr>
              <a:t>操作同时执行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544" y="2132567"/>
            <a:ext cx="7618910" cy="31211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448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4.11 Linked list and potential problems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30-May-19</a:t>
            </a:r>
            <a:endParaRPr lang="de-DE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Tsinghua University</a:t>
            </a:r>
            <a:endParaRPr lang="de-DE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8BF6-67F0-405E-B297-68D77A67C46A}" type="slidenum">
              <a:rPr lang="de-DE" smtClean="0"/>
              <a:pPr/>
              <a:t>7</a:t>
            </a:fld>
            <a:endParaRPr lang="de-DE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8399" y="1988840"/>
            <a:ext cx="4907203" cy="4062807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211923" y="1268760"/>
            <a:ext cx="8455713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lvl="1">
              <a:buFont typeface="Wingdings" panose="05000000000000000000" pitchFamily="2" charset="2"/>
              <a:buChar char="n"/>
            </a:pPr>
            <a:r>
              <a:rPr lang="zh-CN" altLang="zh-CN" sz="3200" dirty="0">
                <a:latin typeface="+mn-ea"/>
                <a:cs typeface="Times New Roman" panose="02020603050405020304" pitchFamily="18" charset="0"/>
              </a:rPr>
              <a:t>一个</a:t>
            </a:r>
            <a:r>
              <a:rPr lang="en-US" altLang="zh-CN" sz="3200" dirty="0">
                <a:latin typeface="+mn-ea"/>
                <a:cs typeface="Times New Roman" panose="02020603050405020304" pitchFamily="18" charset="0"/>
              </a:rPr>
              <a:t>Insert</a:t>
            </a:r>
            <a:r>
              <a:rPr lang="zh-CN" altLang="zh-CN" sz="3200" dirty="0">
                <a:latin typeface="+mn-ea"/>
                <a:cs typeface="Times New Roman" panose="02020603050405020304" pitchFamily="18" charset="0"/>
              </a:rPr>
              <a:t>和一个</a:t>
            </a:r>
            <a:r>
              <a:rPr lang="en-US" altLang="zh-CN" sz="3200" dirty="0">
                <a:latin typeface="+mn-ea"/>
                <a:cs typeface="Times New Roman" panose="02020603050405020304" pitchFamily="18" charset="0"/>
              </a:rPr>
              <a:t>Delete</a:t>
            </a:r>
            <a:r>
              <a:rPr lang="zh-CN" altLang="zh-CN" sz="3200" dirty="0">
                <a:latin typeface="+mn-ea"/>
                <a:cs typeface="Times New Roman" panose="02020603050405020304" pitchFamily="18" charset="0"/>
              </a:rPr>
              <a:t>操作同时执行</a:t>
            </a:r>
          </a:p>
        </p:txBody>
      </p:sp>
    </p:spTree>
    <p:extLst>
      <p:ext uri="{BB962C8B-B14F-4D97-AF65-F5344CB8AC3E}">
        <p14:creationId xmlns:p14="http://schemas.microsoft.com/office/powerpoint/2010/main" val="2042395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4.11 Linked list and potential problems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30-May-19</a:t>
            </a:r>
            <a:endParaRPr lang="de-DE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Tsinghua University</a:t>
            </a:r>
            <a:endParaRPr lang="de-DE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8BF6-67F0-405E-B297-68D77A67C46A}" type="slidenum">
              <a:rPr lang="de-DE" smtClean="0"/>
              <a:pPr/>
              <a:t>8</a:t>
            </a:fld>
            <a:endParaRPr lang="de-DE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8671" y="1700808"/>
            <a:ext cx="7846659" cy="4383732"/>
          </a:xfrm>
          <a:prstGeom prst="rect">
            <a:avLst/>
          </a:prstGeom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242030" y="1172848"/>
            <a:ext cx="8455713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lvl="1">
              <a:buFont typeface="Wingdings" panose="05000000000000000000" pitchFamily="2" charset="2"/>
              <a:buChar char="n"/>
            </a:pPr>
            <a:r>
              <a:rPr lang="zh-CN" altLang="en-US" sz="3200" dirty="0">
                <a:latin typeface="+mn-ea"/>
                <a:cs typeface="Times New Roman" panose="02020603050405020304" pitchFamily="18" charset="0"/>
              </a:rPr>
              <a:t>一个</a:t>
            </a:r>
            <a:r>
              <a:rPr lang="en-US" altLang="zh-CN" sz="3200" dirty="0">
                <a:latin typeface="+mn-ea"/>
                <a:cs typeface="Times New Roman" panose="02020603050405020304" pitchFamily="18" charset="0"/>
              </a:rPr>
              <a:t>Member</a:t>
            </a:r>
            <a:r>
              <a:rPr lang="zh-CN" altLang="zh-CN" sz="3200" dirty="0" smtClean="0">
                <a:latin typeface="+mn-ea"/>
                <a:cs typeface="Times New Roman" panose="02020603050405020304" pitchFamily="18" charset="0"/>
              </a:rPr>
              <a:t>和</a:t>
            </a:r>
            <a:r>
              <a:rPr lang="zh-CN" altLang="zh-CN" sz="3200" dirty="0">
                <a:latin typeface="+mn-ea"/>
                <a:cs typeface="Times New Roman" panose="02020603050405020304" pitchFamily="18" charset="0"/>
              </a:rPr>
              <a:t>一个</a:t>
            </a:r>
            <a:r>
              <a:rPr lang="en-US" altLang="zh-CN" sz="3200" dirty="0">
                <a:latin typeface="+mn-ea"/>
                <a:cs typeface="Times New Roman" panose="02020603050405020304" pitchFamily="18" charset="0"/>
              </a:rPr>
              <a:t>Delete</a:t>
            </a:r>
            <a:r>
              <a:rPr lang="zh-CN" altLang="zh-CN" sz="3200" dirty="0">
                <a:latin typeface="+mn-ea"/>
                <a:cs typeface="Times New Roman" panose="02020603050405020304" pitchFamily="18" charset="0"/>
              </a:rPr>
              <a:t>操作同时执行</a:t>
            </a:r>
          </a:p>
        </p:txBody>
      </p:sp>
    </p:spTree>
    <p:extLst>
      <p:ext uri="{BB962C8B-B14F-4D97-AF65-F5344CB8AC3E}">
        <p14:creationId xmlns:p14="http://schemas.microsoft.com/office/powerpoint/2010/main" val="93788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4.11 Linked list and potential problems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30-May-19</a:t>
            </a:r>
            <a:endParaRPr lang="de-DE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Tsinghua University</a:t>
            </a:r>
            <a:endParaRPr lang="de-DE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8BF6-67F0-405E-B297-68D77A67C46A}" type="slidenum">
              <a:rPr lang="de-DE" smtClean="0"/>
              <a:pPr/>
              <a:t>9</a:t>
            </a:fld>
            <a:endParaRPr lang="de-DE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1720" y="1772816"/>
            <a:ext cx="5048075" cy="4770095"/>
          </a:xfrm>
          <a:prstGeom prst="rect">
            <a:avLst/>
          </a:prstGeom>
        </p:spPr>
      </p:pic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231269" y="1196752"/>
            <a:ext cx="8455713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lvl="1">
              <a:buFont typeface="Wingdings" panose="05000000000000000000" pitchFamily="2" charset="2"/>
              <a:buChar char="n"/>
            </a:pPr>
            <a:r>
              <a:rPr lang="zh-CN" altLang="en-US" sz="3200" dirty="0">
                <a:latin typeface="+mn-ea"/>
                <a:cs typeface="Times New Roman" panose="02020603050405020304" pitchFamily="18" charset="0"/>
              </a:rPr>
              <a:t>两</a:t>
            </a:r>
            <a:r>
              <a:rPr lang="zh-CN" altLang="en-US" sz="3200" dirty="0" smtClean="0">
                <a:latin typeface="+mn-ea"/>
                <a:cs typeface="Times New Roman" panose="02020603050405020304" pitchFamily="18" charset="0"/>
              </a:rPr>
              <a:t>个</a:t>
            </a:r>
            <a:r>
              <a:rPr lang="en-US" altLang="zh-CN" sz="3200" dirty="0" smtClean="0">
                <a:latin typeface="+mn-ea"/>
                <a:cs typeface="Times New Roman" panose="02020603050405020304" pitchFamily="18" charset="0"/>
              </a:rPr>
              <a:t>Insert</a:t>
            </a:r>
            <a:r>
              <a:rPr lang="zh-CN" altLang="zh-CN" sz="3200" dirty="0" smtClean="0">
                <a:latin typeface="+mn-ea"/>
                <a:cs typeface="Times New Roman" panose="02020603050405020304" pitchFamily="18" charset="0"/>
              </a:rPr>
              <a:t>同时</a:t>
            </a:r>
            <a:r>
              <a:rPr lang="zh-CN" altLang="zh-CN" sz="3200" dirty="0">
                <a:latin typeface="+mn-ea"/>
                <a:cs typeface="Times New Roman" panose="02020603050405020304" pitchFamily="18" charset="0"/>
              </a:rPr>
              <a:t>执行</a:t>
            </a:r>
          </a:p>
        </p:txBody>
      </p:sp>
    </p:spTree>
    <p:extLst>
      <p:ext uri="{BB962C8B-B14F-4D97-AF65-F5344CB8AC3E}">
        <p14:creationId xmlns:p14="http://schemas.microsoft.com/office/powerpoint/2010/main" val="3054317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4.11 Linked list and potential problems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30-May-19</a:t>
            </a:r>
            <a:endParaRPr lang="de-DE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Tsinghua University</a:t>
            </a:r>
            <a:endParaRPr lang="de-DE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8BF6-67F0-405E-B297-68D77A67C46A}" type="slidenum">
              <a:rPr lang="de-DE" smtClean="0"/>
              <a:pPr/>
              <a:t>10</a:t>
            </a:fld>
            <a:endParaRPr lang="de-DE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9774" y="1700808"/>
            <a:ext cx="7744453" cy="4381636"/>
          </a:xfrm>
          <a:prstGeom prst="rect">
            <a:avLst/>
          </a:prstGeom>
        </p:spPr>
      </p:pic>
      <p:sp>
        <p:nvSpPr>
          <p:cNvPr id="9" name="Rectangle 3"/>
          <p:cNvSpPr>
            <a:spLocks noChangeArrowheads="1"/>
          </p:cNvSpPr>
          <p:nvPr/>
        </p:nvSpPr>
        <p:spPr bwMode="auto">
          <a:xfrm>
            <a:off x="242030" y="1172848"/>
            <a:ext cx="8455713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lvl="1">
              <a:buFont typeface="Wingdings" panose="05000000000000000000" pitchFamily="2" charset="2"/>
              <a:buChar char="n"/>
            </a:pPr>
            <a:r>
              <a:rPr lang="zh-CN" altLang="en-US" sz="3200" dirty="0">
                <a:latin typeface="+mn-ea"/>
                <a:cs typeface="Times New Roman" panose="02020603050405020304" pitchFamily="18" charset="0"/>
              </a:rPr>
              <a:t>一个</a:t>
            </a:r>
            <a:r>
              <a:rPr lang="en-US" altLang="zh-CN" sz="3200" dirty="0">
                <a:latin typeface="+mn-ea"/>
                <a:cs typeface="Times New Roman" panose="02020603050405020304" pitchFamily="18" charset="0"/>
              </a:rPr>
              <a:t>Member</a:t>
            </a:r>
            <a:r>
              <a:rPr lang="zh-CN" altLang="zh-CN" sz="3200" dirty="0" smtClean="0">
                <a:latin typeface="+mn-ea"/>
                <a:cs typeface="Times New Roman" panose="02020603050405020304" pitchFamily="18" charset="0"/>
              </a:rPr>
              <a:t>和</a:t>
            </a:r>
            <a:r>
              <a:rPr lang="zh-CN" altLang="zh-CN" sz="3200" dirty="0">
                <a:latin typeface="+mn-ea"/>
                <a:cs typeface="Times New Roman" panose="02020603050405020304" pitchFamily="18" charset="0"/>
              </a:rPr>
              <a:t>一</a:t>
            </a:r>
            <a:r>
              <a:rPr lang="zh-CN" altLang="zh-CN" sz="3200" dirty="0" smtClean="0">
                <a:latin typeface="+mn-ea"/>
                <a:cs typeface="Times New Roman" panose="02020603050405020304" pitchFamily="18" charset="0"/>
              </a:rPr>
              <a:t>个</a:t>
            </a:r>
            <a:r>
              <a:rPr lang="en-US" altLang="zh-CN" sz="3200" dirty="0">
                <a:latin typeface="+mn-ea"/>
                <a:cs typeface="Times New Roman" panose="02020603050405020304" pitchFamily="18" charset="0"/>
              </a:rPr>
              <a:t>Insert</a:t>
            </a:r>
            <a:r>
              <a:rPr lang="zh-CN" altLang="zh-CN" sz="3200" dirty="0" smtClean="0">
                <a:latin typeface="+mn-ea"/>
                <a:cs typeface="Times New Roman" panose="02020603050405020304" pitchFamily="18" charset="0"/>
              </a:rPr>
              <a:t>操作</a:t>
            </a:r>
            <a:r>
              <a:rPr lang="zh-CN" altLang="zh-CN" sz="3200" dirty="0">
                <a:latin typeface="+mn-ea"/>
                <a:cs typeface="Times New Roman" panose="02020603050405020304" pitchFamily="18" charset="0"/>
              </a:rPr>
              <a:t>同时执行</a:t>
            </a:r>
          </a:p>
        </p:txBody>
      </p:sp>
    </p:spTree>
    <p:extLst>
      <p:ext uri="{BB962C8B-B14F-4D97-AF65-F5344CB8AC3E}">
        <p14:creationId xmlns:p14="http://schemas.microsoft.com/office/powerpoint/2010/main" val="379987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4.12 Two phases in the linked list operations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30-May-19</a:t>
            </a:r>
            <a:endParaRPr lang="de-DE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Tsinghua University</a:t>
            </a:r>
            <a:endParaRPr lang="de-DE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8BF6-67F0-405E-B297-68D77A67C46A}" type="slidenum">
              <a:rPr lang="de-DE" smtClean="0"/>
              <a:pPr/>
              <a:t>11</a:t>
            </a:fld>
            <a:endParaRPr lang="de-DE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42887" y="1412776"/>
            <a:ext cx="8443913" cy="3869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marL="203597" indent="-203597" fontAlgn="base">
              <a:spcBef>
                <a:spcPts val="300"/>
              </a:spcBef>
              <a:spcAft>
                <a:spcPct val="0"/>
              </a:spcAft>
              <a:buClr>
                <a:srgbClr val="00007D"/>
              </a:buClr>
              <a:buSzPct val="60000"/>
              <a:defRPr/>
            </a:pPr>
            <a:endParaRPr lang="en-US" altLang="zh-CN" sz="2600" dirty="0"/>
          </a:p>
        </p:txBody>
      </p:sp>
      <p:sp>
        <p:nvSpPr>
          <p:cNvPr id="2" name="矩形 1"/>
          <p:cNvSpPr/>
          <p:nvPr/>
        </p:nvSpPr>
        <p:spPr>
          <a:xfrm>
            <a:off x="242887" y="1192829"/>
            <a:ext cx="819928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/>
            <a:r>
              <a:rPr lang="zh-CN" altLang="en-US" sz="2800" dirty="0">
                <a:latin typeface="+mn-ea"/>
              </a:rPr>
              <a:t>链表操作</a:t>
            </a:r>
            <a:r>
              <a:rPr lang="en-US" altLang="zh-CN" sz="2800" dirty="0">
                <a:latin typeface="+mn-ea"/>
              </a:rPr>
              <a:t>Insert</a:t>
            </a:r>
            <a:r>
              <a:rPr lang="zh-CN" altLang="en-US" sz="2800" dirty="0">
                <a:latin typeface="+mn-ea"/>
              </a:rPr>
              <a:t>和</a:t>
            </a:r>
            <a:r>
              <a:rPr lang="en-US" altLang="zh-CN" sz="2800" dirty="0">
                <a:latin typeface="+mn-ea"/>
              </a:rPr>
              <a:t>Delete</a:t>
            </a:r>
            <a:r>
              <a:rPr lang="zh-CN" altLang="en-US" sz="2800" dirty="0">
                <a:latin typeface="+mn-ea"/>
              </a:rPr>
              <a:t>都是由两个不同的阶段组成。在第一阶段，这两个操作要么查找新节点的位置，要么查找要删除的节点的位置。在第一阶段的输出结果确定后，在第二阶段要么插入一个新的节点，要么删除一个存在的节点。其实，对链表程序来说，把这种类型的操作分为两个函数调用是十分常见的。对于这两个操作，第一阶段都只涉及对链表的读访问，只有第二阶段才修改链表。如果在第一阶段使用一个读锁来锁链表是否安全？然后，在第二阶段用写锁来锁链表是否安全？请解释你的</a:t>
            </a:r>
            <a:r>
              <a:rPr lang="zh-CN" altLang="en-US" sz="2800" dirty="0" smtClean="0">
                <a:latin typeface="+mn-ea"/>
              </a:rPr>
              <a:t>答案</a:t>
            </a:r>
            <a:endParaRPr lang="zh-CN" altLang="en-US" sz="2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44054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4.12 Two phases in the linked list operations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30-May-19</a:t>
            </a:r>
            <a:endParaRPr lang="de-DE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Tsinghua University</a:t>
            </a:r>
            <a:endParaRPr lang="de-DE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8BF6-67F0-405E-B297-68D77A67C46A}" type="slidenum">
              <a:rPr lang="de-DE" smtClean="0"/>
              <a:pPr/>
              <a:t>12</a:t>
            </a:fld>
            <a:endParaRPr lang="de-DE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350044" y="1556792"/>
            <a:ext cx="8443913" cy="3869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marL="203597" indent="-203597" fontAlgn="base">
              <a:spcBef>
                <a:spcPts val="300"/>
              </a:spcBef>
              <a:spcAft>
                <a:spcPct val="0"/>
              </a:spcAft>
              <a:buClr>
                <a:srgbClr val="00007D"/>
              </a:buClr>
              <a:buSzPct val="60000"/>
              <a:defRPr/>
            </a:pPr>
            <a:r>
              <a:rPr lang="zh-CN" altLang="en-US" dirty="0" smtClean="0"/>
              <a:t>可能出现问题。根据题意，第一阶段申请读锁，结束后释放；第二阶段申请写锁，结束后释放。所以在第一阶段结束释放读锁到第二阶段开始申请写锁之间，链表的状态可能被其他线程改变</a:t>
            </a:r>
            <a:endParaRPr lang="en-US" altLang="zh-CN" dirty="0" smtClean="0"/>
          </a:p>
        </p:txBody>
      </p:sp>
    </p:spTree>
    <p:extLst>
      <p:ext uri="{BB962C8B-B14F-4D97-AF65-F5344CB8AC3E}">
        <p14:creationId xmlns:p14="http://schemas.microsoft.com/office/powerpoint/2010/main" val="2696800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5.4 Initialized value for reduction variables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30-May-19</a:t>
            </a:r>
            <a:endParaRPr lang="de-DE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Tsinghua University</a:t>
            </a:r>
            <a:endParaRPr lang="de-DE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8BF6-67F0-405E-B297-68D77A67C46A}" type="slidenum">
              <a:rPr lang="de-DE" smtClean="0"/>
              <a:pPr/>
              <a:t>13</a:t>
            </a:fld>
            <a:endParaRPr lang="de-DE"/>
          </a:p>
        </p:txBody>
      </p:sp>
      <p:sp>
        <p:nvSpPr>
          <p:cNvPr id="7" name="矩形 6"/>
          <p:cNvSpPr/>
          <p:nvPr/>
        </p:nvSpPr>
        <p:spPr>
          <a:xfrm>
            <a:off x="350733" y="1484784"/>
            <a:ext cx="8442536" cy="30243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en-US" altLang="zh-CN" sz="3200" dirty="0" err="1"/>
              <a:t>OpenMP</a:t>
            </a:r>
            <a:r>
              <a:rPr lang="zh-CN" altLang="en-US" sz="3200" dirty="0"/>
              <a:t>为规约变量创建私有变量，这些私有变量的值按照规约操作符的类型初始化。例如，如果规约操作符是加法，那么私有变量初始化为</a:t>
            </a:r>
            <a:r>
              <a:rPr lang="en-US" altLang="zh-CN" sz="3200" dirty="0"/>
              <a:t>0</a:t>
            </a:r>
            <a:r>
              <a:rPr lang="zh-CN" altLang="en-US" sz="3200" dirty="0"/>
              <a:t>；如果规约操作符是乘法，那么私有变量初始化为</a:t>
            </a:r>
            <a:r>
              <a:rPr lang="en-US" altLang="zh-CN" sz="3200" dirty="0"/>
              <a:t>1</a:t>
            </a:r>
            <a:r>
              <a:rPr lang="zh-CN" altLang="en-US" sz="3200" dirty="0"/>
              <a:t>。当操作符分别是</a:t>
            </a:r>
            <a:r>
              <a:rPr lang="en-US" altLang="zh-CN" sz="3200" dirty="0"/>
              <a:t>&amp;&amp;,||,&amp;,|,^</a:t>
            </a:r>
            <a:r>
              <a:rPr lang="zh-CN" altLang="en-US" sz="3200" dirty="0"/>
              <a:t>时，私有变量初始化为什么？</a:t>
            </a:r>
          </a:p>
        </p:txBody>
      </p:sp>
    </p:spTree>
    <p:extLst>
      <p:ext uri="{BB962C8B-B14F-4D97-AF65-F5344CB8AC3E}">
        <p14:creationId xmlns:p14="http://schemas.microsoft.com/office/powerpoint/2010/main" val="3841708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5.4 Initialized value for reduction variables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30-May-19</a:t>
            </a:r>
            <a:endParaRPr lang="de-DE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Tsinghua University</a:t>
            </a:r>
            <a:endParaRPr lang="de-DE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8BF6-67F0-405E-B297-68D77A67C46A}" type="slidenum">
              <a:rPr lang="de-DE" smtClean="0"/>
              <a:pPr/>
              <a:t>14</a:t>
            </a:fld>
            <a:endParaRPr lang="de-DE"/>
          </a:p>
        </p:txBody>
      </p:sp>
      <p:graphicFrame>
        <p:nvGraphicFramePr>
          <p:cNvPr id="7" name="表格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2606192"/>
              </p:ext>
            </p:extLst>
          </p:nvPr>
        </p:nvGraphicFramePr>
        <p:xfrm>
          <a:off x="2141732" y="1765621"/>
          <a:ext cx="4860538" cy="445800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430269"/>
                <a:gridCol w="2430269"/>
              </a:tblGrid>
              <a:tr h="557251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 smtClean="0"/>
                        <a:t>操作</a:t>
                      </a:r>
                      <a:endParaRPr lang="zh-CN" alt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800" dirty="0" smtClean="0"/>
                        <a:t>初始化值</a:t>
                      </a:r>
                      <a:endParaRPr lang="zh-CN" altLang="en-US" sz="2800" dirty="0"/>
                    </a:p>
                  </a:txBody>
                  <a:tcPr anchor="ctr"/>
                </a:tc>
              </a:tr>
              <a:tr h="557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 smtClean="0"/>
                        <a:t>&amp;&amp;</a:t>
                      </a:r>
                      <a:endParaRPr lang="zh-CN" alt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 smtClean="0"/>
                        <a:t>1</a:t>
                      </a:r>
                      <a:endParaRPr lang="zh-CN" altLang="en-US" sz="2800" dirty="0"/>
                    </a:p>
                  </a:txBody>
                  <a:tcPr anchor="ctr"/>
                </a:tc>
              </a:tr>
              <a:tr h="557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 smtClean="0"/>
                        <a:t>||</a:t>
                      </a:r>
                      <a:endParaRPr lang="zh-CN" alt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 smtClean="0"/>
                        <a:t>0</a:t>
                      </a:r>
                      <a:endParaRPr lang="zh-CN" altLang="en-US" sz="2800" dirty="0"/>
                    </a:p>
                  </a:txBody>
                  <a:tcPr anchor="ctr"/>
                </a:tc>
              </a:tr>
              <a:tr h="557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 smtClean="0"/>
                        <a:t>&amp;</a:t>
                      </a:r>
                      <a:endParaRPr lang="zh-CN" alt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 smtClean="0"/>
                        <a:t>11……11</a:t>
                      </a:r>
                      <a:endParaRPr lang="zh-CN" altLang="en-US" sz="2800" dirty="0"/>
                    </a:p>
                  </a:txBody>
                  <a:tcPr anchor="ctr"/>
                </a:tc>
              </a:tr>
              <a:tr h="557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 smtClean="0"/>
                        <a:t>|</a:t>
                      </a:r>
                      <a:endParaRPr lang="zh-CN" alt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 smtClean="0"/>
                        <a:t>0</a:t>
                      </a:r>
                      <a:endParaRPr lang="zh-CN" altLang="en-US" sz="2800" dirty="0"/>
                    </a:p>
                  </a:txBody>
                  <a:tcPr anchor="ctr"/>
                </a:tc>
              </a:tr>
              <a:tr h="557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 smtClean="0"/>
                        <a:t>^</a:t>
                      </a:r>
                      <a:endParaRPr lang="zh-CN" alt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 smtClean="0"/>
                        <a:t>0</a:t>
                      </a:r>
                      <a:endParaRPr lang="zh-CN" altLang="en-US" sz="2800" dirty="0"/>
                    </a:p>
                  </a:txBody>
                  <a:tcPr anchor="ctr"/>
                </a:tc>
              </a:tr>
              <a:tr h="557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 smtClean="0"/>
                        <a:t>max</a:t>
                      </a:r>
                      <a:endParaRPr lang="zh-CN" alt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 smtClean="0"/>
                        <a:t>INT_MIN</a:t>
                      </a:r>
                      <a:endParaRPr lang="zh-CN" altLang="en-US" sz="2800" dirty="0"/>
                    </a:p>
                  </a:txBody>
                  <a:tcPr anchor="ctr"/>
                </a:tc>
              </a:tr>
              <a:tr h="557251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 smtClean="0"/>
                        <a:t>min</a:t>
                      </a:r>
                      <a:endParaRPr lang="zh-CN" altLang="en-US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800" dirty="0" smtClean="0"/>
                        <a:t>INT_MAX</a:t>
                      </a:r>
                      <a:endParaRPr lang="zh-CN" altLang="en-US" sz="2800" dirty="0"/>
                    </a:p>
                  </a:txBody>
                  <a:tcPr anchor="ctr"/>
                </a:tc>
              </a:tr>
            </a:tbl>
          </a:graphicData>
        </a:graphic>
      </p:graphicFrame>
      <p:sp>
        <p:nvSpPr>
          <p:cNvPr id="8" name="矩形 7"/>
          <p:cNvSpPr/>
          <p:nvPr/>
        </p:nvSpPr>
        <p:spPr>
          <a:xfrm>
            <a:off x="350733" y="1085976"/>
            <a:ext cx="844253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zh-CN" altLang="en-US" sz="3200" dirty="0" smtClean="0"/>
              <a:t>以</a:t>
            </a:r>
            <a:r>
              <a:rPr lang="en-US" altLang="zh-CN" sz="3200" dirty="0" smtClean="0"/>
              <a:t>INT</a:t>
            </a:r>
            <a:r>
              <a:rPr lang="zh-CN" altLang="en-US" sz="3200" dirty="0" smtClean="0"/>
              <a:t>整型为例</a:t>
            </a:r>
            <a:endParaRPr lang="zh-CN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53087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5.5 </a:t>
            </a:r>
            <a:r>
              <a:rPr lang="en-US" altLang="zh-CN" dirty="0" err="1" smtClean="0"/>
              <a:t>Bleeblon</a:t>
            </a:r>
            <a:r>
              <a:rPr lang="en-US" altLang="zh-CN" dirty="0" smtClean="0"/>
              <a:t> computer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30-May-19</a:t>
            </a:r>
            <a:endParaRPr lang="de-DE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Tsinghua University</a:t>
            </a:r>
            <a:endParaRPr lang="de-DE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8BF6-67F0-405E-B297-68D77A67C46A}" type="slidenum">
              <a:rPr lang="de-DE" smtClean="0"/>
              <a:pPr/>
              <a:t>15</a:t>
            </a:fld>
            <a:endParaRPr lang="de-DE"/>
          </a:p>
        </p:txBody>
      </p:sp>
      <p:sp>
        <p:nvSpPr>
          <p:cNvPr id="2" name="矩形 1"/>
          <p:cNvSpPr/>
          <p:nvPr/>
        </p:nvSpPr>
        <p:spPr>
          <a:xfrm>
            <a:off x="354813" y="1268760"/>
            <a:ext cx="8434375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zh-CN" altLang="en-US" sz="3200" dirty="0"/>
              <a:t>假定在</a:t>
            </a:r>
            <a:r>
              <a:rPr lang="en-US" altLang="zh-CN" sz="3200" dirty="0" err="1"/>
              <a:t>Bleeblon</a:t>
            </a:r>
            <a:r>
              <a:rPr lang="zh-CN" altLang="en-US" sz="3200" dirty="0"/>
              <a:t>计算机上，浮点型变量能够储存</a:t>
            </a:r>
            <a:r>
              <a:rPr lang="en-US" altLang="zh-CN" sz="3200" dirty="0"/>
              <a:t>3</a:t>
            </a:r>
            <a:r>
              <a:rPr lang="zh-CN" altLang="en-US" sz="3200" dirty="0"/>
              <a:t>位数字有效数字，它的浮点寄存器可以储存</a:t>
            </a:r>
            <a:r>
              <a:rPr lang="en-US" altLang="zh-CN" sz="3200" dirty="0"/>
              <a:t>4</a:t>
            </a:r>
            <a:r>
              <a:rPr lang="zh-CN" altLang="en-US" sz="3200" dirty="0"/>
              <a:t>位有效数字，并且在任意浮点数操作后，结果在储存前被四舍五入为</a:t>
            </a:r>
            <a:r>
              <a:rPr lang="en-US" altLang="zh-CN" sz="3200" dirty="0"/>
              <a:t>3</a:t>
            </a:r>
            <a:r>
              <a:rPr lang="zh-CN" altLang="en-US" sz="3200" dirty="0"/>
              <a:t>位有效数字。现在假设一个</a:t>
            </a:r>
            <a:r>
              <a:rPr lang="en-US" altLang="zh-CN" sz="3200" dirty="0"/>
              <a:t>C</a:t>
            </a:r>
            <a:r>
              <a:rPr lang="zh-CN" altLang="en-US" sz="3200" dirty="0"/>
              <a:t>程序声明了一个数组：</a:t>
            </a:r>
          </a:p>
          <a:p>
            <a:pPr indent="457200"/>
            <a:r>
              <a:rPr lang="zh-CN" altLang="en-US" sz="3200" dirty="0"/>
              <a:t>	</a:t>
            </a:r>
            <a:r>
              <a:rPr lang="en-US" altLang="zh-CN" sz="3200" dirty="0"/>
              <a:t>float a[] = {2.0, 2.0, 4.0, 1000.0</a:t>
            </a:r>
            <a:r>
              <a:rPr lang="en-US" altLang="zh-CN" sz="3200" dirty="0" smtClean="0"/>
              <a:t>};</a:t>
            </a:r>
          </a:p>
          <a:p>
            <a:pPr indent="457200"/>
            <a:r>
              <a:rPr lang="zh-CN" altLang="en-US" sz="3200" dirty="0" smtClean="0"/>
              <a:t>分别串行执行和特定分配方案下的</a:t>
            </a:r>
            <a:r>
              <a:rPr lang="en-US" altLang="zh-CN" sz="3200" dirty="0" err="1" smtClean="0"/>
              <a:t>OpenMP</a:t>
            </a:r>
            <a:r>
              <a:rPr lang="zh-CN" altLang="en-US" sz="3200" dirty="0" smtClean="0"/>
              <a:t>并行执行的结果差异</a:t>
            </a:r>
            <a:endParaRPr lang="en-US" altLang="zh-CN" sz="3200" dirty="0"/>
          </a:p>
        </p:txBody>
      </p:sp>
    </p:spTree>
    <p:extLst>
      <p:ext uri="{BB962C8B-B14F-4D97-AF65-F5344CB8AC3E}">
        <p14:creationId xmlns:p14="http://schemas.microsoft.com/office/powerpoint/2010/main" val="348718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5.5 </a:t>
            </a:r>
            <a:r>
              <a:rPr lang="en-US" altLang="zh-CN" dirty="0" err="1" smtClean="0"/>
              <a:t>Bleeblon</a:t>
            </a:r>
            <a:r>
              <a:rPr lang="en-US" altLang="zh-CN" dirty="0" smtClean="0"/>
              <a:t> computer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30-May-19</a:t>
            </a:r>
            <a:endParaRPr lang="de-DE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Tsinghua University</a:t>
            </a:r>
            <a:endParaRPr lang="de-DE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8BF6-67F0-405E-B297-68D77A67C46A}" type="slidenum">
              <a:rPr lang="de-DE" smtClean="0"/>
              <a:pPr/>
              <a:t>16</a:t>
            </a:fld>
            <a:endParaRPr lang="de-DE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42887" y="1268760"/>
            <a:ext cx="8649594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marL="203597" indent="-203597" fontAlgn="base">
              <a:spcBef>
                <a:spcPts val="300"/>
              </a:spcBef>
              <a:spcAft>
                <a:spcPct val="0"/>
              </a:spcAft>
              <a:buClr>
                <a:srgbClr val="00007D"/>
              </a:buClr>
              <a:buSzPct val="60000"/>
              <a:defRPr/>
            </a:pPr>
            <a:r>
              <a:rPr lang="en-US" altLang="zh-CN" sz="2600" dirty="0"/>
              <a:t>a. </a:t>
            </a:r>
            <a:br>
              <a:rPr lang="en-US" altLang="zh-CN" sz="2600" dirty="0"/>
            </a:br>
            <a:r>
              <a:rPr lang="en-US" altLang="zh-CN" sz="2600" dirty="0"/>
              <a:t>When </a:t>
            </a:r>
            <a:r>
              <a:rPr lang="en-US" altLang="zh-CN" sz="2600" dirty="0" err="1"/>
              <a:t>i</a:t>
            </a:r>
            <a:r>
              <a:rPr lang="en-US" altLang="zh-CN" sz="2600" dirty="0"/>
              <a:t> = 3, the value 1.008e+03 will be stored in a register, and when it's stored in main memory it will be rounded to 1.01e+00. So the output will be sum = </a:t>
            </a:r>
            <a:r>
              <a:rPr lang="en-US" altLang="zh-CN" sz="2600" dirty="0">
                <a:solidFill>
                  <a:srgbClr val="FF0000"/>
                </a:solidFill>
              </a:rPr>
              <a:t>1010.0</a:t>
            </a:r>
          </a:p>
          <a:p>
            <a:pPr marL="203597" indent="-203597" fontAlgn="base">
              <a:spcBef>
                <a:spcPts val="300"/>
              </a:spcBef>
              <a:spcAft>
                <a:spcPct val="0"/>
              </a:spcAft>
              <a:buClr>
                <a:srgbClr val="00007D"/>
              </a:buClr>
              <a:buSzPct val="60000"/>
              <a:defRPr/>
            </a:pPr>
            <a:r>
              <a:rPr lang="en-US" altLang="zh-CN" sz="2600" dirty="0"/>
              <a:t>b. </a:t>
            </a:r>
            <a:br>
              <a:rPr lang="en-US" altLang="zh-CN" sz="2600" dirty="0"/>
            </a:br>
            <a:r>
              <a:rPr lang="en-US" altLang="zh-CN" sz="2600" dirty="0"/>
              <a:t>After thread 0 has completed its iterations, local_sum0 = 4.00e+00. After thread 1 has completed its iterations local_sum1 = 1.00e+03 since the register sum 1.004e+03 will be rounded down. So the output of the code will be sum = </a:t>
            </a:r>
            <a:r>
              <a:rPr lang="en-US" altLang="zh-CN" sz="2600" dirty="0">
                <a:solidFill>
                  <a:srgbClr val="FF0000"/>
                </a:solidFill>
              </a:rPr>
              <a:t>1000.0</a:t>
            </a:r>
          </a:p>
          <a:p>
            <a:pPr marL="0" indent="0" fontAlgn="base">
              <a:spcBef>
                <a:spcPts val="300"/>
              </a:spcBef>
              <a:spcAft>
                <a:spcPct val="0"/>
              </a:spcAft>
              <a:buClr>
                <a:srgbClr val="00007D"/>
              </a:buClr>
              <a:buSzPct val="60000"/>
              <a:buNone/>
              <a:defRPr/>
            </a:pPr>
            <a:endParaRPr lang="en-US" altLang="zh-CN" sz="2100" dirty="0"/>
          </a:p>
        </p:txBody>
      </p:sp>
    </p:spTree>
    <p:extLst>
      <p:ext uri="{BB962C8B-B14F-4D97-AF65-F5344CB8AC3E}">
        <p14:creationId xmlns:p14="http://schemas.microsoft.com/office/powerpoint/2010/main" val="1095257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5.8 Eliminate the loop-carried dependence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30-May-19</a:t>
            </a:r>
            <a:endParaRPr lang="de-DE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Tsinghua University</a:t>
            </a:r>
            <a:endParaRPr lang="de-DE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8BF6-67F0-405E-B297-68D77A67C46A}" type="slidenum">
              <a:rPr lang="de-DE" smtClean="0"/>
              <a:pPr/>
              <a:t>17</a:t>
            </a:fld>
            <a:endParaRPr lang="de-DE"/>
          </a:p>
        </p:txBody>
      </p:sp>
      <p:sp>
        <p:nvSpPr>
          <p:cNvPr id="2" name="矩形 1"/>
          <p:cNvSpPr/>
          <p:nvPr/>
        </p:nvSpPr>
        <p:spPr>
          <a:xfrm>
            <a:off x="503547" y="3789040"/>
            <a:ext cx="813690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zh-CN" altLang="en-US" sz="3200" dirty="0"/>
              <a:t>在这个循环中显然有循环依赖，因为计算</a:t>
            </a:r>
            <a:r>
              <a:rPr lang="en-US" altLang="zh-CN" sz="3200" dirty="0"/>
              <a:t>a[</a:t>
            </a:r>
            <a:r>
              <a:rPr lang="en-US" altLang="zh-CN" sz="3200" dirty="0" err="1"/>
              <a:t>i</a:t>
            </a:r>
            <a:r>
              <a:rPr lang="en-US" altLang="zh-CN" sz="3200" dirty="0"/>
              <a:t>]</a:t>
            </a:r>
            <a:r>
              <a:rPr lang="zh-CN" altLang="en-US" sz="3200" dirty="0"/>
              <a:t>前必须先算</a:t>
            </a:r>
            <a:r>
              <a:rPr lang="en-US" altLang="zh-CN" sz="3200" dirty="0"/>
              <a:t>a[i-1]</a:t>
            </a:r>
            <a:r>
              <a:rPr lang="zh-CN" altLang="en-US" sz="3200" dirty="0"/>
              <a:t>的值，请找到一种方法消除循环依赖，并且并行化这个循环。</a:t>
            </a: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7653" y="1484784"/>
            <a:ext cx="6228691" cy="1980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7946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5.8 Eliminate the loop-carried dependence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30-May-19</a:t>
            </a:r>
            <a:endParaRPr lang="de-DE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Tsinghua University</a:t>
            </a:r>
            <a:endParaRPr lang="de-DE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8BF6-67F0-405E-B297-68D77A67C46A}" type="slidenum">
              <a:rPr lang="de-DE" smtClean="0"/>
              <a:pPr/>
              <a:t>18</a:t>
            </a:fld>
            <a:endParaRPr lang="de-DE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3"/>
              <p:cNvSpPr>
                <a:spLocks noChangeArrowheads="1"/>
              </p:cNvSpPr>
              <p:nvPr/>
            </p:nvSpPr>
            <p:spPr bwMode="auto">
              <a:xfrm>
                <a:off x="242887" y="1196752"/>
                <a:ext cx="8649594" cy="475252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marL="342900" indent="-342900">
                  <a:spcBef>
                    <a:spcPct val="20000"/>
                  </a:spcBef>
                  <a:buClr>
                    <a:schemeClr val="bg2"/>
                  </a:buClr>
                  <a:buSzPct val="75000"/>
                  <a:buFont typeface="Wingdings" pitchFamily="2" charset="2"/>
                  <a:buChar char="n"/>
                  <a:defRPr sz="3200"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1pPr>
                <a:lvl2pPr marL="742950" indent="-285750">
                  <a:spcBef>
                    <a:spcPct val="20000"/>
                  </a:spcBef>
                  <a:buClr>
                    <a:schemeClr val="accent2"/>
                  </a:buClr>
                  <a:buSzPct val="80000"/>
                  <a:buFont typeface="Wingdings" pitchFamily="2" charset="2"/>
                  <a:buChar char="¨"/>
                  <a:defRPr sz="2800"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2pPr>
                <a:lvl3pPr marL="1143000" indent="-228600">
                  <a:spcBef>
                    <a:spcPct val="20000"/>
                  </a:spcBef>
                  <a:buClr>
                    <a:schemeClr val="bg2"/>
                  </a:buClr>
                  <a:buSzPct val="65000"/>
                  <a:buFont typeface="Wingdings" pitchFamily="2" charset="2"/>
                  <a:buChar char="n"/>
                  <a:defRPr sz="2400"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¨"/>
                  <a:defRPr sz="2000"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lr>
                    <a:schemeClr val="bg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5pPr>
                <a:lvl6pPr marL="25146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6pPr>
                <a:lvl7pPr marL="29718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7pPr>
                <a:lvl8pPr marL="34290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8pPr>
                <a:lvl9pPr marL="3886200" indent="-228600" fontAlgn="base">
                  <a:spcBef>
                    <a:spcPct val="20000"/>
                  </a:spcBef>
                  <a:spcAft>
                    <a:spcPct val="0"/>
                  </a:spcAft>
                  <a:buClr>
                    <a:schemeClr val="bg2"/>
                  </a:buClr>
                  <a:buFont typeface="Wingdings" pitchFamily="2" charset="2"/>
                  <a:buChar char="§"/>
                  <a:defRPr sz="2000">
                    <a:solidFill>
                      <a:schemeClr val="tx1"/>
                    </a:solidFill>
                    <a:latin typeface="Arial" charset="0"/>
                    <a:ea typeface="宋体" pitchFamily="2" charset="-122"/>
                  </a:defRPr>
                </a:lvl9pPr>
              </a:lstStyle>
              <a:p>
                <a:pPr marL="203597" indent="-203597" fontAlgn="base">
                  <a:spcBef>
                    <a:spcPts val="300"/>
                  </a:spcBef>
                  <a:spcAft>
                    <a:spcPct val="0"/>
                  </a:spcAft>
                  <a:buClr>
                    <a:srgbClr val="00007D"/>
                  </a:buClr>
                  <a:buSzPct val="60000"/>
                  <a:defRPr/>
                </a:pPr>
                <a:r>
                  <a:rPr lang="en-US" altLang="zh-CN" sz="2600" dirty="0"/>
                  <a:t>In general, we have</a:t>
                </a:r>
                <a:br>
                  <a:rPr lang="en-US" altLang="zh-CN" sz="2600" dirty="0"/>
                </a:b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600">
                        <a:latin typeface="Cambria Math" panose="02040503050406030204" pitchFamily="18" charset="0"/>
                      </a:rPr>
                      <m:t>a</m:t>
                    </m:r>
                    <m:d>
                      <m:dPr>
                        <m:begChr m:val="["/>
                        <m:endChr m:val="]"/>
                        <m:ctrlPr>
                          <a:rPr lang="en-US" altLang="zh-CN" sz="2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altLang="zh-CN" sz="2600">
                            <a:latin typeface="Cambria Math" panose="02040503050406030204" pitchFamily="18" charset="0"/>
                          </a:rPr>
                          <m:t>i</m:t>
                        </m:r>
                      </m:e>
                    </m:d>
                    <m:r>
                      <a:rPr lang="pt-BR" altLang="zh-CN" sz="2600" i="1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pt-BR" altLang="zh-CN" sz="2600" i="1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altLang="zh-CN" sz="2600" i="1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pt-BR" altLang="zh-CN" sz="2600" i="1">
                            <a:latin typeface="Cambria Math" panose="02040503050406030204" pitchFamily="18" charset="0"/>
                          </a:rPr>
                          <m:t>=0</m:t>
                        </m:r>
                      </m:sub>
                      <m:sup>
                        <m:r>
                          <a:rPr lang="en-US" altLang="zh-CN" sz="2600" i="1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  <m:e>
                        <m:r>
                          <a:rPr lang="en-US" altLang="zh-CN" sz="2600" i="1">
                            <a:latin typeface="Cambria Math" panose="02040503050406030204" pitchFamily="18" charset="0"/>
                          </a:rPr>
                          <m:t>𝑗</m:t>
                        </m:r>
                      </m:e>
                    </m:nary>
                    <m:r>
                      <a:rPr lang="en-US" altLang="zh-CN" sz="26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zh-CN" sz="26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6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6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zh-CN" sz="2600" i="1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altLang="zh-CN" sz="2600" i="1">
                            <a:latin typeface="Cambria Math" panose="02040503050406030204" pitchFamily="18" charset="0"/>
                          </a:rPr>
                          <m:t>+1)</m:t>
                        </m:r>
                      </m:num>
                      <m:den>
                        <m:r>
                          <a:rPr lang="en-US" altLang="zh-CN" sz="2600" i="1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endParaRPr lang="en-US" altLang="zh-CN" sz="2600" dirty="0"/>
              </a:p>
              <a:p>
                <a:pPr marL="203597" indent="-203597" fontAlgn="base">
                  <a:spcBef>
                    <a:spcPts val="300"/>
                  </a:spcBef>
                  <a:spcAft>
                    <a:spcPct val="0"/>
                  </a:spcAft>
                  <a:buClr>
                    <a:srgbClr val="00007D"/>
                  </a:buClr>
                  <a:buSzPct val="60000"/>
                  <a:defRPr/>
                </a:pPr>
                <a:r>
                  <a:rPr lang="en-US" altLang="zh-CN" sz="2600" dirty="0"/>
                  <a:t>So we can rewrite and parallelize the code</a:t>
                </a:r>
              </a:p>
              <a:p>
                <a:pPr marL="203597" indent="-203597" fontAlgn="base">
                  <a:spcBef>
                    <a:spcPts val="300"/>
                  </a:spcBef>
                  <a:spcAft>
                    <a:spcPct val="0"/>
                  </a:spcAft>
                  <a:buClr>
                    <a:srgbClr val="00007D"/>
                  </a:buClr>
                  <a:buSzPct val="60000"/>
                  <a:defRPr/>
                </a:pPr>
                <a:endParaRPr lang="en-US" altLang="zh-CN" sz="2600" dirty="0"/>
              </a:p>
              <a:p>
                <a:pPr marL="300038" lvl="1" indent="0" fontAlgn="base">
                  <a:spcBef>
                    <a:spcPts val="300"/>
                  </a:spcBef>
                  <a:spcAft>
                    <a:spcPct val="0"/>
                  </a:spcAft>
                  <a:buClr>
                    <a:srgbClr val="00007D"/>
                  </a:buClr>
                  <a:buSzPct val="60000"/>
                  <a:buNone/>
                  <a:defRPr/>
                </a:pPr>
                <a:r>
                  <a:rPr lang="en-US" altLang="zh-CN" sz="2600" dirty="0"/>
                  <a:t> # pragma </a:t>
                </a:r>
                <a:r>
                  <a:rPr lang="en-US" altLang="zh-CN" sz="2600" dirty="0" err="1"/>
                  <a:t>omp</a:t>
                </a:r>
                <a:r>
                  <a:rPr lang="en-US" altLang="zh-CN" sz="2600" dirty="0"/>
                  <a:t> parallel for </a:t>
                </a:r>
                <a:r>
                  <a:rPr lang="en-US" altLang="zh-CN" sz="2600" dirty="0" err="1"/>
                  <a:t>num_threads</a:t>
                </a:r>
                <a:r>
                  <a:rPr lang="en-US" altLang="zh-CN" sz="2600" dirty="0"/>
                  <a:t>(</a:t>
                </a:r>
                <a:r>
                  <a:rPr lang="en-US" altLang="zh-CN" sz="2600" dirty="0" err="1"/>
                  <a:t>thread_count</a:t>
                </a:r>
                <a:r>
                  <a:rPr lang="en-US" altLang="zh-CN" sz="2600" dirty="0"/>
                  <a:t>) \</a:t>
                </a:r>
                <a:br>
                  <a:rPr lang="en-US" altLang="zh-CN" sz="2600" dirty="0"/>
                </a:br>
                <a:r>
                  <a:rPr lang="en-US" altLang="zh-CN" sz="2600" dirty="0"/>
                  <a:t>default(none) private(</a:t>
                </a:r>
                <a:r>
                  <a:rPr lang="en-US" altLang="zh-CN" sz="2600" dirty="0" err="1"/>
                  <a:t>i</a:t>
                </a:r>
                <a:r>
                  <a:rPr lang="en-US" altLang="zh-CN" sz="2600" dirty="0"/>
                  <a:t>) shared(a, n)</a:t>
                </a:r>
              </a:p>
              <a:p>
                <a:pPr marL="300038" lvl="1" indent="0" fontAlgn="base">
                  <a:spcBef>
                    <a:spcPts val="300"/>
                  </a:spcBef>
                  <a:spcAft>
                    <a:spcPct val="0"/>
                  </a:spcAft>
                  <a:buClr>
                    <a:srgbClr val="00007D"/>
                  </a:buClr>
                  <a:buSzPct val="60000"/>
                  <a:buNone/>
                  <a:defRPr/>
                </a:pPr>
                <a:r>
                  <a:rPr lang="en-US" altLang="zh-CN" sz="2600" dirty="0"/>
                  <a:t> for (</a:t>
                </a:r>
                <a:r>
                  <a:rPr lang="en-US" altLang="zh-CN" sz="2600" dirty="0" err="1"/>
                  <a:t>i</a:t>
                </a:r>
                <a:r>
                  <a:rPr lang="en-US" altLang="zh-CN" sz="2600" dirty="0"/>
                  <a:t> = 0; </a:t>
                </a:r>
                <a:r>
                  <a:rPr lang="en-US" altLang="zh-CN" sz="2600" dirty="0" err="1"/>
                  <a:t>i</a:t>
                </a:r>
                <a:r>
                  <a:rPr lang="en-US" altLang="zh-CN" sz="2600" dirty="0"/>
                  <a:t> &lt; n; </a:t>
                </a:r>
                <a:r>
                  <a:rPr lang="en-US" altLang="zh-CN" sz="2600" dirty="0" err="1"/>
                  <a:t>i</a:t>
                </a:r>
                <a:r>
                  <a:rPr lang="en-US" altLang="zh-CN" sz="2600" dirty="0"/>
                  <a:t>++)</a:t>
                </a:r>
              </a:p>
              <a:p>
                <a:pPr marL="300038" lvl="1" indent="0" fontAlgn="base">
                  <a:spcBef>
                    <a:spcPts val="300"/>
                  </a:spcBef>
                  <a:spcAft>
                    <a:spcPct val="0"/>
                  </a:spcAft>
                  <a:buClr>
                    <a:srgbClr val="00007D"/>
                  </a:buClr>
                  <a:buSzPct val="60000"/>
                  <a:buNone/>
                  <a:defRPr/>
                </a:pPr>
                <a:r>
                  <a:rPr lang="en-US" altLang="zh-CN" sz="2600" dirty="0"/>
                  <a:t>      a[</a:t>
                </a:r>
                <a:r>
                  <a:rPr lang="en-US" altLang="zh-CN" sz="2600" dirty="0" err="1"/>
                  <a:t>i</a:t>
                </a:r>
                <a:r>
                  <a:rPr lang="en-US" altLang="zh-CN" sz="2600" dirty="0"/>
                  <a:t>] = </a:t>
                </a:r>
                <a:r>
                  <a:rPr lang="en-US" altLang="zh-CN" sz="2600" dirty="0" err="1"/>
                  <a:t>i</a:t>
                </a:r>
                <a:r>
                  <a:rPr lang="en-US" altLang="zh-CN" sz="2600" dirty="0"/>
                  <a:t>*(i+1)/2;</a:t>
                </a:r>
              </a:p>
              <a:p>
                <a:pPr marL="0" indent="0" fontAlgn="base">
                  <a:spcBef>
                    <a:spcPts val="300"/>
                  </a:spcBef>
                  <a:spcAft>
                    <a:spcPct val="0"/>
                  </a:spcAft>
                  <a:buClr>
                    <a:srgbClr val="00007D"/>
                  </a:buClr>
                  <a:buSzPct val="60000"/>
                  <a:buNone/>
                  <a:defRPr/>
                </a:pPr>
                <a:endParaRPr lang="en-US" altLang="zh-CN" sz="2100" dirty="0"/>
              </a:p>
            </p:txBody>
          </p:sp>
        </mc:Choice>
        <mc:Fallback xmlns="">
          <p:sp>
            <p:nvSpPr>
              <p:cNvPr id="7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42887" y="1196752"/>
                <a:ext cx="8649594" cy="4752528"/>
              </a:xfrm>
              <a:prstGeom prst="rect">
                <a:avLst/>
              </a:prstGeom>
              <a:blipFill rotWithShape="0">
                <a:blip r:embed="rId3"/>
                <a:stretch>
                  <a:fillRect l="-282" t="-1154" r="-775" b="-513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5569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5.14 Matrix-vector multiplication cache problem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30-May-19</a:t>
            </a:r>
            <a:endParaRPr lang="de-DE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Tsinghua University</a:t>
            </a:r>
            <a:endParaRPr lang="de-DE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8BF6-67F0-405E-B297-68D77A67C46A}" type="slidenum">
              <a:rPr lang="de-DE" smtClean="0"/>
              <a:pPr/>
              <a:t>19</a:t>
            </a:fld>
            <a:endParaRPr lang="de-DE"/>
          </a:p>
        </p:txBody>
      </p:sp>
      <p:sp>
        <p:nvSpPr>
          <p:cNvPr id="2" name="矩形 1"/>
          <p:cNvSpPr/>
          <p:nvPr/>
        </p:nvSpPr>
        <p:spPr>
          <a:xfrm>
            <a:off x="-25696" y="1107112"/>
            <a:ext cx="9036496" cy="54014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zh-CN" altLang="en-US" sz="2300" dirty="0"/>
              <a:t>我们考察将</a:t>
            </a:r>
            <a:r>
              <a:rPr lang="en-US" altLang="zh-CN" sz="2300" dirty="0"/>
              <a:t>8×8000000</a:t>
            </a:r>
            <a:r>
              <a:rPr lang="zh-CN" altLang="en-US" sz="2300" dirty="0"/>
              <a:t>作为之前的矩阵</a:t>
            </a:r>
            <a:r>
              <a:rPr lang="en-US" altLang="zh-CN" sz="2300" dirty="0"/>
              <a:t>-</a:t>
            </a:r>
            <a:r>
              <a:rPr lang="zh-CN" altLang="en-US" sz="2300" dirty="0"/>
              <a:t>向量乘法程序的输入规模时，该程序的性能。假定双精度数大小是</a:t>
            </a:r>
            <a:r>
              <a:rPr lang="en-US" altLang="zh-CN" sz="2300" dirty="0"/>
              <a:t>8</a:t>
            </a:r>
            <a:r>
              <a:rPr lang="zh-CN" altLang="en-US" sz="2300" dirty="0"/>
              <a:t>字节，而缓存行大小是</a:t>
            </a:r>
            <a:r>
              <a:rPr lang="en-US" altLang="zh-CN" sz="2300" dirty="0"/>
              <a:t>64</a:t>
            </a:r>
            <a:r>
              <a:rPr lang="zh-CN" altLang="en-US" sz="2300" dirty="0"/>
              <a:t>字节，且系统有两个双核处理器。</a:t>
            </a:r>
          </a:p>
          <a:p>
            <a:pPr marL="457200" indent="457200">
              <a:buFont typeface="+mj-lt"/>
              <a:buAutoNum type="alphaLcPeriod"/>
            </a:pPr>
            <a:r>
              <a:rPr lang="zh-CN" altLang="en-US" sz="2300" dirty="0" smtClean="0"/>
              <a:t>为了</a:t>
            </a:r>
            <a:r>
              <a:rPr lang="zh-CN" altLang="en-US" sz="2300" dirty="0"/>
              <a:t>储存向量</a:t>
            </a:r>
            <a:r>
              <a:rPr lang="en-US" altLang="zh-CN" sz="2300" dirty="0"/>
              <a:t>y</a:t>
            </a:r>
            <a:r>
              <a:rPr lang="zh-CN" altLang="en-US" sz="2300" dirty="0"/>
              <a:t>，最少需要多少个缓存行？</a:t>
            </a:r>
          </a:p>
          <a:p>
            <a:pPr marL="457200" indent="457200">
              <a:buFont typeface="+mj-lt"/>
              <a:buAutoNum type="alphaLcPeriod"/>
            </a:pPr>
            <a:r>
              <a:rPr lang="zh-CN" altLang="en-US" sz="2300" dirty="0" smtClean="0"/>
              <a:t>为了</a:t>
            </a:r>
            <a:r>
              <a:rPr lang="zh-CN" altLang="en-US" sz="2300" dirty="0"/>
              <a:t>储存向量</a:t>
            </a:r>
            <a:r>
              <a:rPr lang="en-US" altLang="zh-CN" sz="2300" dirty="0"/>
              <a:t>y</a:t>
            </a:r>
            <a:r>
              <a:rPr lang="zh-CN" altLang="en-US" sz="2300" dirty="0"/>
              <a:t>，最多需要多少个缓存行？</a:t>
            </a:r>
          </a:p>
          <a:p>
            <a:pPr marL="457200" indent="457200">
              <a:buFont typeface="+mj-lt"/>
              <a:buAutoNum type="alphaLcPeriod"/>
            </a:pPr>
            <a:r>
              <a:rPr lang="zh-CN" altLang="en-US" sz="2300" dirty="0" smtClean="0"/>
              <a:t>如果</a:t>
            </a:r>
            <a:r>
              <a:rPr lang="zh-CN" altLang="en-US" sz="2300" dirty="0">
                <a:solidFill>
                  <a:srgbClr val="FF0000"/>
                </a:solidFill>
              </a:rPr>
              <a:t>缓存行的边界和双精度数的边界始终一致</a:t>
            </a:r>
            <a:r>
              <a:rPr lang="zh-CN" altLang="en-US" sz="2300" dirty="0"/>
              <a:t>，那么一共有多少种方式将</a:t>
            </a:r>
            <a:r>
              <a:rPr lang="en-US" altLang="zh-CN" sz="2300" dirty="0"/>
              <a:t>y</a:t>
            </a:r>
            <a:r>
              <a:rPr lang="zh-CN" altLang="en-US" sz="2300" dirty="0"/>
              <a:t>中的元素分配给缓存行？</a:t>
            </a:r>
          </a:p>
          <a:p>
            <a:pPr marL="457200" indent="457200">
              <a:buFont typeface="+mj-lt"/>
              <a:buAutoNum type="alphaLcPeriod"/>
            </a:pPr>
            <a:r>
              <a:rPr lang="zh-CN" altLang="en-US" sz="2300" dirty="0" smtClean="0"/>
              <a:t>如果</a:t>
            </a:r>
            <a:r>
              <a:rPr lang="zh-CN" altLang="en-US" sz="2300" dirty="0"/>
              <a:t>我们只考虑两个线程共享一个处理器，那么在我们的计算机上一共有多少种方式将四个线程分配给处理器？我们假定在同一个处理器上的内核共享缓存。</a:t>
            </a:r>
          </a:p>
          <a:p>
            <a:pPr marL="457200" indent="457200">
              <a:buFont typeface="+mj-lt"/>
              <a:buAutoNum type="alphaLcPeriod"/>
            </a:pPr>
            <a:r>
              <a:rPr lang="zh-CN" altLang="en-US" sz="2300" dirty="0" smtClean="0"/>
              <a:t>在</a:t>
            </a:r>
            <a:r>
              <a:rPr lang="zh-CN" altLang="en-US" sz="2300" dirty="0"/>
              <a:t>我们的例子中，有没有哪一种对向量的分配和对线程的分配方式不会产生伪共享？换句话说，对于处于不同处理器上的线程，他们各自要处理的向量的元素不会出现在同一个缓存行内？</a:t>
            </a:r>
          </a:p>
          <a:p>
            <a:pPr marL="457200" indent="457200">
              <a:buFont typeface="+mj-lt"/>
              <a:buAutoNum type="alphaLcPeriod"/>
            </a:pPr>
            <a:r>
              <a:rPr lang="zh-CN" altLang="en-US" sz="2300" dirty="0" smtClean="0"/>
              <a:t>有</a:t>
            </a:r>
            <a:r>
              <a:rPr lang="zh-CN" altLang="en-US" sz="2300" dirty="0"/>
              <a:t>多少种方法将向量元素分配给缓存行和将线程分配给处理器？</a:t>
            </a:r>
          </a:p>
          <a:p>
            <a:pPr marL="457200" indent="457200">
              <a:buFont typeface="+mj-lt"/>
              <a:buAutoNum type="alphaLcPeriod"/>
            </a:pPr>
            <a:r>
              <a:rPr lang="zh-CN" altLang="en-US" sz="2300" dirty="0" smtClean="0"/>
              <a:t>在</a:t>
            </a:r>
            <a:r>
              <a:rPr lang="zh-CN" altLang="en-US" sz="2300" dirty="0"/>
              <a:t>这些分配中，有多少会使得程序没有伪共享？</a:t>
            </a:r>
          </a:p>
        </p:txBody>
      </p:sp>
    </p:spTree>
    <p:extLst>
      <p:ext uri="{BB962C8B-B14F-4D97-AF65-F5344CB8AC3E}">
        <p14:creationId xmlns:p14="http://schemas.microsoft.com/office/powerpoint/2010/main" val="3324993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5.14 Matrix-vector multiplication cache problem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30-May-19</a:t>
            </a:r>
            <a:endParaRPr lang="de-DE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Tsinghua University</a:t>
            </a:r>
            <a:endParaRPr lang="de-DE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8BF6-67F0-405E-B297-68D77A67C46A}" type="slidenum">
              <a:rPr lang="de-DE" smtClean="0"/>
              <a:pPr/>
              <a:t>20</a:t>
            </a:fld>
            <a:endParaRPr lang="de-DE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42887" y="1124744"/>
            <a:ext cx="8649594" cy="5231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marL="203597" indent="-203597" fontAlgn="base">
              <a:spcBef>
                <a:spcPts val="300"/>
              </a:spcBef>
              <a:spcAft>
                <a:spcPct val="0"/>
              </a:spcAft>
              <a:buClr>
                <a:srgbClr val="00007D"/>
              </a:buClr>
              <a:buSzPct val="60000"/>
              <a:defRPr/>
            </a:pPr>
            <a:r>
              <a:rPr lang="en-US" altLang="zh-CN" sz="2800" dirty="0"/>
              <a:t>a.  1 cache line.</a:t>
            </a:r>
          </a:p>
          <a:p>
            <a:pPr marL="203597" indent="-203597" fontAlgn="base">
              <a:spcBef>
                <a:spcPts val="300"/>
              </a:spcBef>
              <a:spcAft>
                <a:spcPct val="0"/>
              </a:spcAft>
              <a:buClr>
                <a:srgbClr val="00007D"/>
              </a:buClr>
              <a:buSzPct val="60000"/>
              <a:defRPr/>
            </a:pPr>
            <a:r>
              <a:rPr lang="en-US" altLang="zh-CN" sz="2800" dirty="0"/>
              <a:t>b.  2 cache lines.</a:t>
            </a:r>
          </a:p>
          <a:p>
            <a:pPr marL="203597" indent="-203597" fontAlgn="base">
              <a:spcBef>
                <a:spcPts val="300"/>
              </a:spcBef>
              <a:spcAft>
                <a:spcPct val="0"/>
              </a:spcAft>
              <a:buClr>
                <a:srgbClr val="00007D"/>
              </a:buClr>
              <a:buSzPct val="60000"/>
              <a:defRPr/>
            </a:pPr>
            <a:r>
              <a:rPr lang="en-US" altLang="zh-CN" sz="2800" dirty="0"/>
              <a:t>c. There are </a:t>
            </a:r>
            <a:r>
              <a:rPr lang="en-US" altLang="zh-CN" sz="2800" dirty="0">
                <a:solidFill>
                  <a:srgbClr val="FF0000"/>
                </a:solidFill>
              </a:rPr>
              <a:t>8</a:t>
            </a:r>
            <a:r>
              <a:rPr lang="en-US" altLang="zh-CN" sz="2800" dirty="0"/>
              <a:t> ways the doubles can be assigned: the eight ways correspond to the eight different possible locations for y[0] in the first line.</a:t>
            </a:r>
          </a:p>
          <a:p>
            <a:pPr marL="203597" indent="-203597" fontAlgn="base">
              <a:spcBef>
                <a:spcPts val="300"/>
              </a:spcBef>
              <a:spcAft>
                <a:spcPct val="0"/>
              </a:spcAft>
              <a:buClr>
                <a:srgbClr val="00007D"/>
              </a:buClr>
              <a:buSzPct val="60000"/>
              <a:defRPr/>
            </a:pPr>
            <a:r>
              <a:rPr lang="en-US" altLang="zh-CN" sz="2800" dirty="0"/>
              <a:t>d. Two processors are the same. There are </a:t>
            </a:r>
            <a:r>
              <a:rPr lang="en-US" altLang="zh-CN" sz="2800" dirty="0">
                <a:solidFill>
                  <a:srgbClr val="FF0000"/>
                </a:solidFill>
              </a:rPr>
              <a:t>3</a:t>
            </a:r>
            <a:r>
              <a:rPr lang="en-US" altLang="zh-CN" sz="2800" dirty="0"/>
              <a:t> possible assignments of threads to processors.</a:t>
            </a:r>
          </a:p>
          <a:p>
            <a:pPr marL="203597" indent="-203597" fontAlgn="base">
              <a:spcBef>
                <a:spcPts val="300"/>
              </a:spcBef>
              <a:spcAft>
                <a:spcPct val="0"/>
              </a:spcAft>
              <a:buClr>
                <a:srgbClr val="00007D"/>
              </a:buClr>
              <a:buSzPct val="60000"/>
              <a:defRPr/>
            </a:pPr>
            <a:r>
              <a:rPr lang="en-US" altLang="zh-CN" sz="2800" dirty="0"/>
              <a:t>e. Yes. Suppose threads 0 and 1 share one processor and threads 2 and 3 share another. Then if y[0], y[1], y[2], and y[3] are in one cache line and y[4], y[5], y[6], and y[7] are in another.</a:t>
            </a:r>
          </a:p>
        </p:txBody>
      </p:sp>
    </p:spTree>
    <p:extLst>
      <p:ext uri="{BB962C8B-B14F-4D97-AF65-F5344CB8AC3E}">
        <p14:creationId xmlns:p14="http://schemas.microsoft.com/office/powerpoint/2010/main" val="1414150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smtClean="0"/>
              <a:t>5.14 Matrix-vector multiplication cache problem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30-May-19</a:t>
            </a:r>
            <a:endParaRPr lang="de-DE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Tsinghua University</a:t>
            </a:r>
            <a:endParaRPr lang="de-DE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8BF6-67F0-405E-B297-68D77A67C46A}" type="slidenum">
              <a:rPr lang="de-DE" smtClean="0"/>
              <a:pPr/>
              <a:t>21</a:t>
            </a:fld>
            <a:endParaRPr lang="de-DE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42887" y="1143477"/>
            <a:ext cx="8793609" cy="4445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marL="203597" indent="-203597" fontAlgn="base">
              <a:spcBef>
                <a:spcPts val="300"/>
              </a:spcBef>
              <a:spcAft>
                <a:spcPct val="0"/>
              </a:spcAft>
              <a:buClr>
                <a:srgbClr val="00007D"/>
              </a:buClr>
              <a:buSzPct val="60000"/>
              <a:defRPr/>
            </a:pPr>
            <a:r>
              <a:rPr lang="en-US" altLang="zh-CN" sz="2800" dirty="0"/>
              <a:t>f.  For each of the 3 assignments of threads to processors, there are 8 possible assignments of y to cache lines. So we get a total of </a:t>
            </a:r>
            <a:r>
              <a:rPr lang="en-US" altLang="zh-CN" sz="2800" dirty="0">
                <a:solidFill>
                  <a:srgbClr val="FF0000"/>
                </a:solidFill>
              </a:rPr>
              <a:t>24</a:t>
            </a:r>
            <a:r>
              <a:rPr lang="en-US" altLang="zh-CN" sz="2800" dirty="0"/>
              <a:t>.</a:t>
            </a:r>
          </a:p>
          <a:p>
            <a:pPr marL="203597" indent="-203597" fontAlgn="base">
              <a:spcBef>
                <a:spcPts val="300"/>
              </a:spcBef>
              <a:spcAft>
                <a:spcPct val="0"/>
              </a:spcAft>
              <a:buClr>
                <a:srgbClr val="00007D"/>
              </a:buClr>
              <a:buSzPct val="60000"/>
              <a:defRPr/>
            </a:pPr>
            <a:r>
              <a:rPr lang="en-US" altLang="zh-CN" sz="2800" dirty="0"/>
              <a:t>g. 0 and 1 must be assigned to the same processor. Furthermore, if any component of y with subscript &gt; 3 is assigned to this processor or if any component with subscript &lt; 4 is assigned to the other processor, there will be false sharing. So the assignment from the previous part is the only one that doesn't result in false sharing.</a:t>
            </a:r>
          </a:p>
        </p:txBody>
      </p:sp>
    </p:spTree>
    <p:extLst>
      <p:ext uri="{BB962C8B-B14F-4D97-AF65-F5344CB8AC3E}">
        <p14:creationId xmlns:p14="http://schemas.microsoft.com/office/powerpoint/2010/main" val="3949403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err="1" smtClean="0"/>
              <a:t>OpenMP</a:t>
            </a:r>
            <a:r>
              <a:rPr lang="en-US" altLang="zh-CN" dirty="0" smtClean="0"/>
              <a:t> Programming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30-May-19</a:t>
            </a:r>
            <a:endParaRPr lang="de-DE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Tsinghua University</a:t>
            </a:r>
            <a:endParaRPr lang="de-DE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8BF6-67F0-405E-B297-68D77A67C46A}" type="slidenum">
              <a:rPr lang="de-DE" smtClean="0"/>
              <a:pPr/>
              <a:t>22</a:t>
            </a:fld>
            <a:endParaRPr lang="de-DE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42887" y="1124744"/>
            <a:ext cx="8443913" cy="3869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marL="203597" indent="-203597" fontAlgn="base">
              <a:spcBef>
                <a:spcPts val="300"/>
              </a:spcBef>
              <a:spcAft>
                <a:spcPct val="0"/>
              </a:spcAft>
              <a:buClr>
                <a:srgbClr val="00007D"/>
              </a:buClr>
              <a:buSzPct val="60000"/>
              <a:defRPr/>
            </a:pPr>
            <a:r>
              <a:rPr lang="zh-CN" altLang="en-US" sz="2800" dirty="0"/>
              <a:t>使用</a:t>
            </a:r>
            <a:r>
              <a:rPr lang="en-US" altLang="zh-CN" sz="2800" dirty="0" err="1"/>
              <a:t>OpenMP</a:t>
            </a:r>
            <a:r>
              <a:rPr lang="zh-CN" altLang="en-US" sz="2800" dirty="0"/>
              <a:t>实现第</a:t>
            </a:r>
            <a:r>
              <a:rPr lang="en-US" altLang="zh-CN" sz="2800" dirty="0"/>
              <a:t>2</a:t>
            </a:r>
            <a:r>
              <a:rPr lang="zh-CN" altLang="en-US" sz="2800" dirty="0"/>
              <a:t>章讨论的并行直方图绘制程序。</a:t>
            </a:r>
            <a:endParaRPr lang="en-US" altLang="zh-CN" sz="2800" dirty="0" smtClean="0"/>
          </a:p>
          <a:p>
            <a:pPr marL="203597" indent="-203597" fontAlgn="base">
              <a:spcBef>
                <a:spcPts val="300"/>
              </a:spcBef>
              <a:spcAft>
                <a:spcPct val="0"/>
              </a:spcAft>
              <a:buClr>
                <a:srgbClr val="00007D"/>
              </a:buClr>
              <a:buSzPct val="60000"/>
              <a:defRPr/>
            </a:pPr>
            <a:r>
              <a:rPr lang="en-US" altLang="zh-CN" sz="2800" dirty="0" smtClean="0"/>
              <a:t>Calculate </a:t>
            </a:r>
            <a:r>
              <a:rPr lang="en-US" altLang="zh-CN" sz="2800" dirty="0"/>
              <a:t>the local bin counts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2276872"/>
            <a:ext cx="8536779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62809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err="1" smtClean="0"/>
              <a:t>OpenMP</a:t>
            </a:r>
            <a:r>
              <a:rPr lang="en-US" altLang="zh-CN" dirty="0" smtClean="0"/>
              <a:t> Programming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30-May-19</a:t>
            </a:r>
            <a:endParaRPr lang="de-DE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Tsinghua University</a:t>
            </a:r>
            <a:endParaRPr lang="de-DE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8BF6-67F0-405E-B297-68D77A67C46A}" type="slidenum">
              <a:rPr lang="de-DE" smtClean="0"/>
              <a:pPr/>
              <a:t>23</a:t>
            </a:fld>
            <a:endParaRPr lang="de-DE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42887" y="1052736"/>
            <a:ext cx="8443913" cy="38696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marL="203597" indent="-203597" fontAlgn="base">
              <a:spcBef>
                <a:spcPts val="300"/>
              </a:spcBef>
              <a:spcAft>
                <a:spcPct val="0"/>
              </a:spcAft>
              <a:buClr>
                <a:srgbClr val="00007D"/>
              </a:buClr>
              <a:buSzPct val="60000"/>
              <a:defRPr/>
            </a:pPr>
            <a:r>
              <a:rPr lang="en-US" altLang="zh-CN" sz="2800" dirty="0"/>
              <a:t>Barrier between two phases</a:t>
            </a:r>
          </a:p>
          <a:p>
            <a:pPr marL="203597" indent="-203597" fontAlgn="base">
              <a:spcBef>
                <a:spcPts val="300"/>
              </a:spcBef>
              <a:spcAft>
                <a:spcPct val="0"/>
              </a:spcAft>
              <a:buClr>
                <a:srgbClr val="00007D"/>
              </a:buClr>
              <a:buSzPct val="60000"/>
              <a:defRPr/>
            </a:pPr>
            <a:r>
              <a:rPr lang="en-US" altLang="zh-CN" sz="2800" dirty="0"/>
              <a:t>Add the overall bin counts</a:t>
            </a:r>
          </a:p>
          <a:p>
            <a:pPr marL="203597" indent="-203597" fontAlgn="base">
              <a:spcBef>
                <a:spcPts val="300"/>
              </a:spcBef>
              <a:spcAft>
                <a:spcPct val="0"/>
              </a:spcAft>
              <a:buClr>
                <a:srgbClr val="00007D"/>
              </a:buClr>
              <a:buSzPct val="60000"/>
              <a:defRPr/>
            </a:pPr>
            <a:endParaRPr lang="en-US" altLang="zh-CN" sz="2100" dirty="0"/>
          </a:p>
          <a:p>
            <a:pPr marL="203597" indent="-203597" fontAlgn="base">
              <a:spcBef>
                <a:spcPts val="300"/>
              </a:spcBef>
              <a:spcAft>
                <a:spcPct val="0"/>
              </a:spcAft>
              <a:buClr>
                <a:srgbClr val="00007D"/>
              </a:buClr>
              <a:buSzPct val="60000"/>
              <a:defRPr/>
            </a:pPr>
            <a:endParaRPr lang="en-US" altLang="zh-CN" sz="2100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979684"/>
            <a:ext cx="8931915" cy="3537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659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err="1" smtClean="0"/>
              <a:t>Pthread</a:t>
            </a:r>
            <a:r>
              <a:rPr lang="en-US" altLang="zh-CN" dirty="0" smtClean="0"/>
              <a:t> Programming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30-May-19</a:t>
            </a:r>
            <a:endParaRPr lang="de-DE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Tsinghua University</a:t>
            </a:r>
            <a:endParaRPr lang="de-DE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8BF6-67F0-405E-B297-68D77A67C46A}" type="slidenum">
              <a:rPr lang="de-DE" smtClean="0"/>
              <a:pPr/>
              <a:t>24</a:t>
            </a:fld>
            <a:endParaRPr lang="de-DE"/>
          </a:p>
        </p:txBody>
      </p:sp>
      <p:sp>
        <p:nvSpPr>
          <p:cNvPr id="2" name="矩形 1"/>
          <p:cNvSpPr/>
          <p:nvPr/>
        </p:nvSpPr>
        <p:spPr>
          <a:xfrm>
            <a:off x="304422" y="1196752"/>
            <a:ext cx="8686800" cy="44012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/>
            <a:r>
              <a:rPr lang="zh-CN" altLang="en-US" sz="2800" dirty="0"/>
              <a:t>使用</a:t>
            </a:r>
            <a:r>
              <a:rPr lang="en-US" altLang="zh-CN" sz="2800" dirty="0" err="1"/>
              <a:t>Pthread</a:t>
            </a:r>
            <a:r>
              <a:rPr lang="zh-CN" altLang="en-US" sz="2800" dirty="0"/>
              <a:t>框架，实现一个并行程序用于计算斐波那契数列的第</a:t>
            </a:r>
            <a:r>
              <a:rPr lang="en-US" altLang="zh-CN" sz="2800" dirty="0"/>
              <a:t>n</a:t>
            </a:r>
            <a:r>
              <a:rPr lang="zh-CN" altLang="en-US" sz="2800" dirty="0"/>
              <a:t>项</a:t>
            </a:r>
            <a:r>
              <a:rPr lang="en-US" altLang="zh-CN" sz="2800" dirty="0"/>
              <a:t>fib(n)</a:t>
            </a:r>
            <a:r>
              <a:rPr lang="zh-CN" altLang="en-US" sz="2800" dirty="0"/>
              <a:t>。下面是斐波那契数列的定义：</a:t>
            </a:r>
            <a:r>
              <a:rPr lang="en-US" altLang="zh-CN" sz="2800" dirty="0"/>
              <a:t>fib(n) = fib(n-1) + fib(n-2), fib(0) = 0, fib(1) = 1</a:t>
            </a:r>
            <a:r>
              <a:rPr lang="zh-CN" altLang="en-US" sz="2800" dirty="0"/>
              <a:t>。你可以基于下面的逻辑设计代码：当</a:t>
            </a:r>
            <a:r>
              <a:rPr lang="en-US" altLang="zh-CN" sz="2800" dirty="0"/>
              <a:t>n</a:t>
            </a:r>
            <a:r>
              <a:rPr lang="zh-CN" altLang="en-US" sz="2800" dirty="0"/>
              <a:t>小于</a:t>
            </a:r>
            <a:r>
              <a:rPr lang="en-US" altLang="zh-CN" sz="2800" dirty="0"/>
              <a:t>2</a:t>
            </a:r>
            <a:r>
              <a:rPr lang="zh-CN" altLang="en-US" sz="2800" dirty="0"/>
              <a:t>时，直接返回答案，否则，新建两个线程，分别计算</a:t>
            </a:r>
            <a:r>
              <a:rPr lang="en-US" altLang="zh-CN" sz="2800" dirty="0"/>
              <a:t>fib(n-1)</a:t>
            </a:r>
            <a:r>
              <a:rPr lang="zh-CN" altLang="en-US" sz="2800" dirty="0"/>
              <a:t>和</a:t>
            </a:r>
            <a:r>
              <a:rPr lang="en-US" altLang="zh-CN" sz="2800" dirty="0"/>
              <a:t>fib(n-2)</a:t>
            </a:r>
            <a:r>
              <a:rPr lang="zh-CN" altLang="en-US" sz="2800" dirty="0"/>
              <a:t>。为了防止超过系统允许的最大线程数，设置一个</a:t>
            </a:r>
            <a:r>
              <a:rPr lang="en-US" altLang="zh-CN" sz="2800" dirty="0" err="1"/>
              <a:t>max_num_thread</a:t>
            </a:r>
            <a:r>
              <a:rPr lang="zh-CN" altLang="en-US" sz="2800" dirty="0"/>
              <a:t>变量，当线程总量超过了这个值时，不再新建线程，所有计算都在本线程进行</a:t>
            </a:r>
            <a:r>
              <a:rPr lang="zh-CN" altLang="en-US" sz="2800" dirty="0" smtClean="0"/>
              <a:t>。</a:t>
            </a:r>
            <a:endParaRPr lang="en-US" altLang="zh-CN" sz="2800" dirty="0" smtClean="0"/>
          </a:p>
          <a:p>
            <a:pPr indent="457200"/>
            <a:r>
              <a:rPr lang="zh-CN" altLang="en-US" sz="2800" dirty="0" smtClean="0"/>
              <a:t>如果</a:t>
            </a:r>
            <a:r>
              <a:rPr lang="zh-CN" altLang="en-US" sz="2800" dirty="0"/>
              <a:t>要求你使用</a:t>
            </a:r>
            <a:r>
              <a:rPr lang="en-US" altLang="zh-CN" sz="2800" dirty="0" err="1"/>
              <a:t>OpenMP</a:t>
            </a:r>
            <a:r>
              <a:rPr lang="zh-CN" altLang="en-US" sz="2800" dirty="0"/>
              <a:t>来做同样的事情，想想是否可行</a:t>
            </a:r>
            <a:r>
              <a:rPr lang="en-US" altLang="zh-CN" sz="2800" dirty="0"/>
              <a:t>?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779859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 err="1" smtClean="0"/>
              <a:t>Pthread</a:t>
            </a:r>
            <a:r>
              <a:rPr lang="en-US" altLang="zh-CN" dirty="0" smtClean="0"/>
              <a:t> Programming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30-May-19</a:t>
            </a:r>
            <a:endParaRPr lang="de-DE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Tsinghua University</a:t>
            </a:r>
            <a:endParaRPr lang="de-DE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8BF6-67F0-405E-B297-68D77A67C46A}" type="slidenum">
              <a:rPr lang="de-DE" smtClean="0"/>
              <a:pPr/>
              <a:t>25</a:t>
            </a:fld>
            <a:endParaRPr lang="de-DE"/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204144" y="1047093"/>
            <a:ext cx="8735714" cy="51596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lr>
                <a:schemeClr val="bg2"/>
              </a:buClr>
              <a:buSzPct val="75000"/>
              <a:buFont typeface="Wingdings" pitchFamily="2" charset="2"/>
              <a:buChar char="n"/>
              <a:defRPr sz="32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80000"/>
              <a:buFont typeface="Wingdings" pitchFamily="2" charset="2"/>
              <a:buChar char="¨"/>
              <a:defRPr sz="28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2pPr>
            <a:lvl3pPr marL="1143000" indent="-228600">
              <a:spcBef>
                <a:spcPct val="20000"/>
              </a:spcBef>
              <a:buClr>
                <a:schemeClr val="bg2"/>
              </a:buClr>
              <a:buSzPct val="65000"/>
              <a:buFont typeface="Wingdings" pitchFamily="2" charset="2"/>
              <a:buChar char="n"/>
              <a:defRPr sz="24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¨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4pPr>
            <a:lvl5pPr marL="2057400" indent="-228600">
              <a:spcBef>
                <a:spcPct val="20000"/>
              </a:spcBef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5pPr>
            <a:lvl6pPr marL="25146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6pPr>
            <a:lvl7pPr marL="29718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7pPr>
            <a:lvl8pPr marL="34290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8pPr>
            <a:lvl9pPr marL="3886200" indent="-228600" fontAlgn="base">
              <a:spcBef>
                <a:spcPct val="20000"/>
              </a:spcBef>
              <a:spcAft>
                <a:spcPct val="0"/>
              </a:spcAft>
              <a:buClr>
                <a:schemeClr val="bg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9pPr>
          </a:lstStyle>
          <a:p>
            <a:pPr marL="203597" indent="-203597" fontAlgn="base">
              <a:spcBef>
                <a:spcPts val="300"/>
              </a:spcBef>
              <a:spcAft>
                <a:spcPct val="0"/>
              </a:spcAft>
              <a:buClr>
                <a:srgbClr val="00007D"/>
              </a:buClr>
              <a:buSzPct val="60000"/>
              <a:defRPr/>
            </a:pPr>
            <a:r>
              <a:rPr lang="zh-CN" altLang="en-US" sz="2800" dirty="0"/>
              <a:t>当前进程数作为公有变量，访问与修改需要加锁</a:t>
            </a:r>
            <a:endParaRPr lang="en-US" altLang="zh-CN" sz="2800" dirty="0"/>
          </a:p>
          <a:p>
            <a:pPr marL="203597" indent="-203597" fontAlgn="base">
              <a:spcBef>
                <a:spcPts val="300"/>
              </a:spcBef>
              <a:spcAft>
                <a:spcPct val="0"/>
              </a:spcAft>
              <a:buClr>
                <a:srgbClr val="00007D"/>
              </a:buClr>
              <a:buSzPct val="60000"/>
              <a:defRPr/>
            </a:pPr>
            <a:r>
              <a:rPr lang="zh-CN" altLang="en-US" sz="2800" dirty="0" smtClean="0"/>
              <a:t>能够</a:t>
            </a:r>
            <a:r>
              <a:rPr lang="en-US" altLang="zh-CN" sz="2800" dirty="0" smtClean="0"/>
              <a:t>fork</a:t>
            </a:r>
            <a:r>
              <a:rPr lang="zh-CN" altLang="en-US" sz="2800" dirty="0" smtClean="0"/>
              <a:t>线程的情况可以分为两种处理方式，一种可以</a:t>
            </a:r>
            <a:r>
              <a:rPr lang="en-US" altLang="zh-CN" sz="2800" dirty="0" smtClean="0"/>
              <a:t>fork</a:t>
            </a:r>
            <a:r>
              <a:rPr lang="zh-CN" altLang="en-US" sz="2800" dirty="0" smtClean="0"/>
              <a:t>两个线程，则创建两个线程；仅可以</a:t>
            </a:r>
            <a:r>
              <a:rPr lang="en-US" altLang="zh-CN" sz="2800" dirty="0" smtClean="0"/>
              <a:t>fork</a:t>
            </a:r>
            <a:r>
              <a:rPr lang="zh-CN" altLang="en-US" sz="2800" dirty="0" smtClean="0"/>
              <a:t>一个线程，则创建新线程计算其一，当前线程计算另一个</a:t>
            </a:r>
            <a:endParaRPr lang="en-US" altLang="zh-CN" sz="2800" dirty="0" smtClean="0"/>
          </a:p>
          <a:p>
            <a:pPr marL="203597" indent="-203597" fontAlgn="base">
              <a:spcBef>
                <a:spcPts val="300"/>
              </a:spcBef>
              <a:spcAft>
                <a:spcPct val="0"/>
              </a:spcAft>
              <a:buClr>
                <a:srgbClr val="00007D"/>
              </a:buClr>
              <a:buSzPct val="60000"/>
              <a:defRPr/>
            </a:pPr>
            <a:r>
              <a:rPr lang="zh-CN" altLang="en-US" sz="2800" dirty="0" smtClean="0"/>
              <a:t>线程结束后需要释放资源，修改当前进程数目</a:t>
            </a:r>
            <a:endParaRPr lang="en-US" altLang="zh-CN" sz="2800" dirty="0" smtClean="0"/>
          </a:p>
          <a:p>
            <a:pPr marL="203597" indent="-203597" fontAlgn="base">
              <a:spcBef>
                <a:spcPts val="300"/>
              </a:spcBef>
              <a:spcAft>
                <a:spcPct val="0"/>
              </a:spcAft>
              <a:buClr>
                <a:srgbClr val="00007D"/>
              </a:buClr>
              <a:buSzPct val="60000"/>
              <a:defRPr/>
            </a:pPr>
            <a:endParaRPr lang="en-US" altLang="zh-CN" sz="2800" dirty="0" smtClean="0"/>
          </a:p>
          <a:p>
            <a:pPr marL="203597" indent="-203597" fontAlgn="base">
              <a:spcBef>
                <a:spcPts val="300"/>
              </a:spcBef>
              <a:spcAft>
                <a:spcPct val="0"/>
              </a:spcAft>
              <a:buClr>
                <a:srgbClr val="00007D"/>
              </a:buClr>
              <a:buSzPct val="60000"/>
              <a:defRPr/>
            </a:pPr>
            <a:r>
              <a:rPr lang="zh-CN" altLang="en-US" sz="2800" dirty="0" smtClean="0"/>
              <a:t>斐波那契数列计算存在数据依赖，</a:t>
            </a:r>
            <a:r>
              <a:rPr lang="en-US" altLang="zh-CN" sz="2800" dirty="0" err="1" smtClean="0"/>
              <a:t>OpenMP</a:t>
            </a:r>
            <a:r>
              <a:rPr lang="zh-CN" altLang="en-US" sz="2800" dirty="0"/>
              <a:t>的</a:t>
            </a:r>
            <a:r>
              <a:rPr lang="en-US" altLang="zh-CN" sz="2800" dirty="0"/>
              <a:t>for</a:t>
            </a:r>
            <a:r>
              <a:rPr lang="zh-CN" altLang="en-US" sz="2800" dirty="0"/>
              <a:t>和</a:t>
            </a:r>
            <a:r>
              <a:rPr lang="en-US" altLang="zh-CN" sz="2800" dirty="0"/>
              <a:t>section</a:t>
            </a:r>
            <a:r>
              <a:rPr lang="zh-CN" altLang="en-US" sz="2800" dirty="0"/>
              <a:t>不支持不规则函数迭代递归调用</a:t>
            </a:r>
            <a:r>
              <a:rPr lang="zh-CN" altLang="en-US" sz="2800" dirty="0" smtClean="0"/>
              <a:t>。但</a:t>
            </a:r>
            <a:r>
              <a:rPr lang="en-US" altLang="zh-CN" sz="2800" dirty="0" smtClean="0"/>
              <a:t>task</a:t>
            </a:r>
            <a:r>
              <a:rPr lang="zh-CN" altLang="en-US" sz="2800" dirty="0" smtClean="0"/>
              <a:t>适用于</a:t>
            </a:r>
            <a:r>
              <a:rPr lang="zh-CN" altLang="en-US" sz="2800" dirty="0"/>
              <a:t>不规则的循环迭代和递归的函数</a:t>
            </a:r>
            <a:r>
              <a:rPr lang="zh-CN" altLang="en-US" sz="2800" dirty="0" smtClean="0"/>
              <a:t>调用，可以用来解决斐波那契数列的计算问题（</a:t>
            </a:r>
            <a:r>
              <a:rPr lang="en-US" altLang="zh-CN" sz="2800" dirty="0" err="1" smtClean="0"/>
              <a:t>OpenMP</a:t>
            </a:r>
            <a:r>
              <a:rPr lang="en-US" altLang="zh-CN" sz="2800" dirty="0" smtClean="0"/>
              <a:t> 3.0</a:t>
            </a:r>
            <a:r>
              <a:rPr lang="zh-CN" altLang="en-US" sz="2800" dirty="0" smtClean="0"/>
              <a:t>）</a:t>
            </a:r>
            <a:endParaRPr lang="en-US" altLang="zh-CN" sz="2100" dirty="0"/>
          </a:p>
        </p:txBody>
      </p:sp>
    </p:spTree>
    <p:extLst>
      <p:ext uri="{BB962C8B-B14F-4D97-AF65-F5344CB8AC3E}">
        <p14:creationId xmlns:p14="http://schemas.microsoft.com/office/powerpoint/2010/main" val="40936822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altLang="zh-CN" smtClean="0"/>
              <a:t>30-May-19</a:t>
            </a:r>
            <a:endParaRPr lang="de-DE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smtClean="0"/>
              <a:t>Tsinghua University</a:t>
            </a:r>
            <a:endParaRPr lang="de-DE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28BF6-67F0-405E-B297-68D77A67C46A}" type="slidenum">
              <a:rPr lang="de-DE" smtClean="0"/>
              <a:pPr/>
              <a:t>26</a:t>
            </a:fld>
            <a:endParaRPr lang="de-DE"/>
          </a:p>
        </p:txBody>
      </p:sp>
      <p:sp>
        <p:nvSpPr>
          <p:cNvPr id="9" name="矩形 8"/>
          <p:cNvSpPr/>
          <p:nvPr/>
        </p:nvSpPr>
        <p:spPr>
          <a:xfrm>
            <a:off x="1973702" y="2924944"/>
            <a:ext cx="51966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altLang="zh-CN" sz="6600" b="1" i="1" spc="225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Times New Roman" charset="0"/>
              </a:rPr>
              <a:t>Thank You !</a:t>
            </a:r>
            <a:endParaRPr lang="zh-CN" altLang="en-US" sz="6600" b="1" i="1" spc="225" dirty="0">
              <a:ln w="11430" cmpd="sng">
                <a:solidFill>
                  <a:schemeClr val="accent1">
                    <a:tint val="10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83000"/>
                      <a:shade val="100000"/>
                      <a:satMod val="200000"/>
                    </a:schemeClr>
                  </a:gs>
                  <a:gs pos="75000">
                    <a:schemeClr val="accent1">
                      <a:tint val="100000"/>
                      <a:shade val="50000"/>
                      <a:satMod val="150000"/>
                    </a:schemeClr>
                  </a:gs>
                </a:gsLst>
                <a:lin ang="5400000"/>
              </a:gradFill>
              <a:effectLst>
                <a:glow rad="45500">
                  <a:schemeClr val="accent1">
                    <a:satMod val="220000"/>
                    <a:alpha val="35000"/>
                  </a:schemeClr>
                </a:glow>
              </a:effectLst>
              <a:latin typeface="Times New Roman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3316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arissa">
  <a:themeElements>
    <a:clrScheme name="DATE Conference Template">
      <a:dk1>
        <a:srgbClr val="000000"/>
      </a:dk1>
      <a:lt1>
        <a:sysClr val="window" lastClr="FFFFFF"/>
      </a:lt1>
      <a:dk2>
        <a:srgbClr val="00456E"/>
      </a:dk2>
      <a:lt2>
        <a:srgbClr val="D8D8D8"/>
      </a:lt2>
      <a:accent1>
        <a:srgbClr val="377ED5"/>
      </a:accent1>
      <a:accent2>
        <a:srgbClr val="D83A36"/>
      </a:accent2>
      <a:accent3>
        <a:srgbClr val="A5DB39"/>
      </a:accent3>
      <a:accent4>
        <a:srgbClr val="7E4CBA"/>
      </a:accent4>
      <a:accent5>
        <a:srgbClr val="FFED00"/>
      </a:accent5>
      <a:accent6>
        <a:srgbClr val="FF963F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5365</TotalTime>
  <Words>1891</Words>
  <Application>Microsoft Office PowerPoint</Application>
  <PresentationFormat>全屏显示(4:3)</PresentationFormat>
  <Paragraphs>222</Paragraphs>
  <Slides>27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4" baseType="lpstr">
      <vt:lpstr>宋体</vt:lpstr>
      <vt:lpstr>Arial</vt:lpstr>
      <vt:lpstr>Calibri</vt:lpstr>
      <vt:lpstr>Cambria Math</vt:lpstr>
      <vt:lpstr>Times New Roman</vt:lpstr>
      <vt:lpstr>Wingdings</vt:lpstr>
      <vt:lpstr>Larissa</vt:lpstr>
      <vt:lpstr>PowerPoint 演示文稿</vt:lpstr>
      <vt:lpstr>4.7 Producer-consumer framework with mutexes</vt:lpstr>
      <vt:lpstr>4.7 Producer-consumer framework with mutexes</vt:lpstr>
      <vt:lpstr>4.7 Producer-consumer framework with mutexes</vt:lpstr>
      <vt:lpstr>4.7 Producer-consumer framework with mutexes</vt:lpstr>
      <vt:lpstr>4.11 Linked list and potential problems</vt:lpstr>
      <vt:lpstr>4.11 Linked list and potential problems</vt:lpstr>
      <vt:lpstr>4.11 Linked list and potential problems</vt:lpstr>
      <vt:lpstr>4.11 Linked list and potential problems</vt:lpstr>
      <vt:lpstr>4.11 Linked list and potential problems</vt:lpstr>
      <vt:lpstr>4.11 Linked list and potential problems</vt:lpstr>
      <vt:lpstr>4.12 Two phases in the linked list operations</vt:lpstr>
      <vt:lpstr>4.12 Two phases in the linked list operations</vt:lpstr>
      <vt:lpstr>5.4 Initialized value for reduction variables</vt:lpstr>
      <vt:lpstr>5.4 Initialized value for reduction variables</vt:lpstr>
      <vt:lpstr>5.5 Bleeblon computer</vt:lpstr>
      <vt:lpstr>5.5 Bleeblon computer</vt:lpstr>
      <vt:lpstr>5.8 Eliminate the loop-carried dependence</vt:lpstr>
      <vt:lpstr>5.8 Eliminate the loop-carried dependence</vt:lpstr>
      <vt:lpstr>5.14 Matrix-vector multiplication cache problem</vt:lpstr>
      <vt:lpstr>5.14 Matrix-vector multiplication cache problem</vt:lpstr>
      <vt:lpstr>5.14 Matrix-vector multiplication cache problem</vt:lpstr>
      <vt:lpstr>OpenMP Programming</vt:lpstr>
      <vt:lpstr>OpenMP Programming</vt:lpstr>
      <vt:lpstr>Pthread Programming</vt:lpstr>
      <vt:lpstr>Pthread Programming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DATE Conference Template</dc:title>
  <dc:creator>Jano Gebelein</dc:creator>
  <cp:lastModifiedBy>edalab</cp:lastModifiedBy>
  <cp:revision>705</cp:revision>
  <dcterms:created xsi:type="dcterms:W3CDTF">2012-02-16T16:17:30Z</dcterms:created>
  <dcterms:modified xsi:type="dcterms:W3CDTF">2019-05-29T13:01:12Z</dcterms:modified>
</cp:coreProperties>
</file>